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sldIdLst>
    <p:sldId id="271" r:id="rId5"/>
    <p:sldId id="273" r:id="rId6"/>
    <p:sldId id="279" r:id="rId7"/>
    <p:sldId id="281" r:id="rId8"/>
    <p:sldId id="280" r:id="rId9"/>
    <p:sldId id="282" r:id="rId10"/>
    <p:sldId id="274" r:id="rId11"/>
  </p:sldIdLst>
  <p:sldSz cx="12192000" cy="6858000"/>
  <p:notesSz cx="6797675" cy="9926638"/>
  <p:defaultTextStyle>
    <a:defPPr>
      <a:defRPr lang="en-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25" userDrawn="1">
          <p15:clr>
            <a:srgbClr val="A4A3A4"/>
          </p15:clr>
        </p15:guide>
        <p15:guide id="4" pos="1209" userDrawn="1">
          <p15:clr>
            <a:srgbClr val="A4A3A4"/>
          </p15:clr>
        </p15:guide>
        <p15:guide id="5" pos="2955" userDrawn="1">
          <p15:clr>
            <a:srgbClr val="A4A3A4"/>
          </p15:clr>
        </p15:guide>
        <p15:guide id="6" pos="2071" userDrawn="1">
          <p15:clr>
            <a:srgbClr val="A4A3A4"/>
          </p15:clr>
        </p15:guide>
        <p15:guide id="9" pos="3840" userDrawn="1">
          <p15:clr>
            <a:srgbClr val="A4A3A4"/>
          </p15:clr>
        </p15:guide>
        <p15:guide id="10" pos="4702" userDrawn="1">
          <p15:clr>
            <a:srgbClr val="A4A3A4"/>
          </p15:clr>
        </p15:guide>
        <p15:guide id="11" pos="5586" userDrawn="1">
          <p15:clr>
            <a:srgbClr val="A4A3A4"/>
          </p15:clr>
        </p15:guide>
        <p15:guide id="12" pos="7333" userDrawn="1">
          <p15:clr>
            <a:srgbClr val="A4A3A4"/>
          </p15:clr>
        </p15:guide>
        <p15:guide id="13" orient="horz" pos="3952" userDrawn="1">
          <p15:clr>
            <a:srgbClr val="A4A3A4"/>
          </p15:clr>
        </p15:guide>
        <p15:guide id="15" pos="6471" userDrawn="1">
          <p15:clr>
            <a:srgbClr val="A4A3A4"/>
          </p15:clr>
        </p15:guide>
        <p15:guide id="16" orient="horz" pos="913"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Кутьков Юрий Юрьевич" initials="КЮЮ" lastIdx="4" clrIdx="0">
    <p:extLst>
      <p:ext uri="{19B8F6BF-5375-455C-9EA6-DF929625EA0E}">
        <p15:presenceInfo xmlns:p15="http://schemas.microsoft.com/office/powerpoint/2012/main" userId="S::ykutkov@hse.ru::45dbd1ed-eea1-4925-9fa4-5001421b49d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A0D7"/>
    <a:srgbClr val="029C63"/>
    <a:srgbClr val="96628C"/>
    <a:srgbClr val="E61F3D"/>
    <a:srgbClr val="CD5A5A"/>
    <a:srgbClr val="FFD746"/>
    <a:srgbClr val="0E2D69"/>
    <a:srgbClr val="D9D9D9"/>
    <a:srgbClr val="EB681F"/>
    <a:srgbClr val="234A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05"/>
    <p:restoredTop sz="94590"/>
  </p:normalViewPr>
  <p:slideViewPr>
    <p:cSldViewPr snapToGrid="0" snapToObjects="1">
      <p:cViewPr varScale="1">
        <p:scale>
          <a:sx n="61" d="100"/>
          <a:sy n="61" d="100"/>
        </p:scale>
        <p:origin x="1000" y="60"/>
      </p:cViewPr>
      <p:guideLst>
        <p:guide pos="325"/>
        <p:guide pos="1209"/>
        <p:guide pos="2955"/>
        <p:guide pos="2071"/>
        <p:guide pos="3840"/>
        <p:guide pos="4702"/>
        <p:guide pos="5586"/>
        <p:guide pos="7333"/>
        <p:guide orient="horz" pos="3952"/>
        <p:guide pos="6471"/>
        <p:guide orient="horz" pos="913"/>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134" d="100"/>
          <a:sy n="134" d="100"/>
        </p:scale>
        <p:origin x="3648" y="1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RU"/>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3261BF4-8B2C-784B-9959-B59A059012C3}" type="datetimeFigureOut">
              <a:rPr lang="en-RU" smtClean="0"/>
              <a:t>02/04/2023</a:t>
            </a:fld>
            <a:endParaRPr lang="en-RU"/>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RU"/>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RU"/>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RU"/>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C748903-8EB5-294E-A216-6B54B0368783}" type="slidenum">
              <a:rPr lang="en-RU" smtClean="0"/>
              <a:t>‹#›</a:t>
            </a:fld>
            <a:endParaRPr lang="en-RU"/>
          </a:p>
        </p:txBody>
      </p:sp>
    </p:spTree>
    <p:extLst>
      <p:ext uri="{BB962C8B-B14F-4D97-AF65-F5344CB8AC3E}">
        <p14:creationId xmlns:p14="http://schemas.microsoft.com/office/powerpoint/2010/main" val="1731680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Обложка">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28" descr="A blue circle with white text&#10;&#10;Description automatically generated with low confidence">
            <a:extLst>
              <a:ext uri="{FF2B5EF4-FFF2-40B4-BE49-F238E27FC236}">
                <a16:creationId xmlns:a16="http://schemas.microsoft.com/office/drawing/2014/main" id="{BA292C80-0DA8-194A-9A66-279048FA2A54}"/>
              </a:ext>
            </a:extLst>
          </p:cNvPr>
          <p:cNvPicPr>
            <a:picLocks noChangeAspect="1"/>
          </p:cNvPicPr>
          <p:nvPr userDrawn="1"/>
        </p:nvPicPr>
        <p:blipFill>
          <a:blip r:embed="rId3"/>
          <a:stretch>
            <a:fillRect/>
          </a:stretch>
        </p:blipFill>
        <p:spPr>
          <a:xfrm>
            <a:off x="1013859" y="962173"/>
            <a:ext cx="886499" cy="886499"/>
          </a:xfrm>
          <a:prstGeom prst="rect">
            <a:avLst/>
          </a:prstGeom>
        </p:spPr>
      </p:pic>
      <p:sp>
        <p:nvSpPr>
          <p:cNvPr id="16" name="Заголовок 15">
            <a:extLst>
              <a:ext uri="{FF2B5EF4-FFF2-40B4-BE49-F238E27FC236}">
                <a16:creationId xmlns:a16="http://schemas.microsoft.com/office/drawing/2014/main" id="{6007C52F-2E27-E24A-B9DC-AAAB052DBD59}"/>
              </a:ext>
            </a:extLst>
          </p:cNvPr>
          <p:cNvSpPr>
            <a:spLocks noGrp="1"/>
          </p:cNvSpPr>
          <p:nvPr>
            <p:ph type="title" hasCustomPrompt="1"/>
          </p:nvPr>
        </p:nvSpPr>
        <p:spPr>
          <a:xfrm>
            <a:off x="1027967" y="2404670"/>
            <a:ext cx="7634059" cy="1978323"/>
          </a:xfrm>
        </p:spPr>
        <p:txBody>
          <a:bodyPr lIns="0" tIns="0" rIns="0" bIns="0" anchor="t">
            <a:normAutofit/>
          </a:bodyPr>
          <a:lstStyle>
            <a:lvl1pPr>
              <a:lnSpc>
                <a:spcPct val="100000"/>
              </a:lnSpc>
              <a:defRPr sz="4300" b="0" i="0" baseline="0">
                <a:solidFill>
                  <a:srgbClr val="0E2D69"/>
                </a:solidFill>
                <a:latin typeface="HSE Sans" panose="02000000000000000000" pitchFamily="2" charset="0"/>
              </a:defRPr>
            </a:lvl1pPr>
          </a:lstStyle>
          <a:p>
            <a:r>
              <a:rPr lang="ru-RU" sz="4400" dirty="0">
                <a:solidFill>
                  <a:srgbClr val="102D69"/>
                </a:solidFill>
                <a:latin typeface="HSE Sans" panose="02000000000000000000" pitchFamily="2" charset="0"/>
              </a:rPr>
              <a:t>Название презентации</a:t>
            </a:r>
            <a:br>
              <a:rPr lang="ru-RU" sz="4400" dirty="0">
                <a:solidFill>
                  <a:srgbClr val="102D69"/>
                </a:solidFill>
                <a:latin typeface="HSE Sans" panose="02000000000000000000" pitchFamily="2" charset="0"/>
              </a:rPr>
            </a:br>
            <a:r>
              <a:rPr lang="ru-RU" sz="4400" dirty="0">
                <a:solidFill>
                  <a:srgbClr val="102D69"/>
                </a:solidFill>
                <a:latin typeface="HSE Sans" panose="02000000000000000000" pitchFamily="2" charset="0"/>
              </a:rPr>
              <a:t>может быть набрано в две </a:t>
            </a:r>
            <a:br>
              <a:rPr lang="ru-RU" sz="4400" dirty="0">
                <a:solidFill>
                  <a:srgbClr val="102D69"/>
                </a:solidFill>
                <a:latin typeface="HSE Sans" panose="02000000000000000000" pitchFamily="2" charset="0"/>
              </a:rPr>
            </a:br>
            <a:r>
              <a:rPr lang="ru-RU" sz="4400" dirty="0">
                <a:solidFill>
                  <a:srgbClr val="102D69"/>
                </a:solidFill>
                <a:latin typeface="HSE Sans" panose="02000000000000000000" pitchFamily="2" charset="0"/>
              </a:rPr>
              <a:t>или три строки (43 </a:t>
            </a:r>
            <a:r>
              <a:rPr lang="en-GB" sz="4400" dirty="0" err="1">
                <a:solidFill>
                  <a:srgbClr val="102D69"/>
                </a:solidFill>
                <a:latin typeface="HSE Sans" panose="02000000000000000000" pitchFamily="2" charset="0"/>
              </a:rPr>
              <a:t>pt</a:t>
            </a:r>
            <a:r>
              <a:rPr lang="en-GB" sz="4400" dirty="0">
                <a:solidFill>
                  <a:srgbClr val="102D69"/>
                </a:solidFill>
                <a:latin typeface="HSE Sans" panose="02000000000000000000" pitchFamily="2" charset="0"/>
              </a:rPr>
              <a:t>)</a:t>
            </a:r>
            <a:endParaRPr lang="ru-RU" sz="4400" dirty="0">
              <a:solidFill>
                <a:srgbClr val="102D69"/>
              </a:solidFill>
              <a:latin typeface="HSE Sans" panose="02000000000000000000" pitchFamily="2" charset="0"/>
            </a:endParaRPr>
          </a:p>
        </p:txBody>
      </p:sp>
      <p:sp>
        <p:nvSpPr>
          <p:cNvPr id="20" name="Текст 19">
            <a:extLst>
              <a:ext uri="{FF2B5EF4-FFF2-40B4-BE49-F238E27FC236}">
                <a16:creationId xmlns:a16="http://schemas.microsoft.com/office/drawing/2014/main" id="{18109844-C2E7-354F-9C01-8834E4DCE373}"/>
              </a:ext>
            </a:extLst>
          </p:cNvPr>
          <p:cNvSpPr>
            <a:spLocks noGrp="1"/>
          </p:cNvSpPr>
          <p:nvPr>
            <p:ph type="body" sz="quarter" idx="10" hasCustomPrompt="1"/>
          </p:nvPr>
        </p:nvSpPr>
        <p:spPr>
          <a:xfrm>
            <a:off x="2074947" y="1187841"/>
            <a:ext cx="3848717" cy="435163"/>
          </a:xfrm>
        </p:spPr>
        <p:txBody>
          <a:bodyPr lIns="0" tIns="0" rIns="0" bIns="0" anchor="t">
            <a:noAutofit/>
          </a:bodyPr>
          <a:lstStyle>
            <a:lvl1pPr marL="0" indent="0" algn="l">
              <a:lnSpc>
                <a:spcPct val="100000"/>
              </a:lnSpc>
              <a:spcBef>
                <a:spcPts val="0"/>
              </a:spcBef>
              <a:buNone/>
              <a:defRPr sz="1600" b="0" i="0">
                <a:latin typeface="HSE Sans" panose="02000000000000000000" pitchFamily="2" charset="0"/>
              </a:defRPr>
            </a:lvl1pPr>
            <a:lvl2pPr marL="457200" indent="0" algn="l">
              <a:buNone/>
              <a:defRPr sz="1600" b="0" i="0">
                <a:latin typeface="HSE Sans" panose="02000000000000000000" pitchFamily="2" charset="0"/>
              </a:defRPr>
            </a:lvl2pPr>
            <a:lvl3pPr marL="914400" indent="0" algn="l">
              <a:buNone/>
              <a:defRPr sz="1600" b="0" i="0">
                <a:latin typeface="HSE Sans" panose="02000000000000000000" pitchFamily="2" charset="0"/>
              </a:defRPr>
            </a:lvl3pPr>
            <a:lvl4pPr marL="1371600" indent="0" algn="l">
              <a:buNone/>
              <a:defRPr sz="1600" b="0" i="0">
                <a:latin typeface="HSE Sans" panose="02000000000000000000" pitchFamily="2" charset="0"/>
              </a:defRPr>
            </a:lvl4pPr>
            <a:lvl5pPr marL="1828800" indent="0" algn="l">
              <a:buNone/>
              <a:defRPr sz="1600" b="0" i="0">
                <a:latin typeface="HSE Sans" panose="02000000000000000000" pitchFamily="2" charset="0"/>
              </a:defRPr>
            </a:lvl5pPr>
          </a:lstStyle>
          <a:p>
            <a:r>
              <a:rPr lang="ru-RU" dirty="0">
                <a:latin typeface="HSE Sans" panose="02000000000000000000" pitchFamily="2" charset="0"/>
              </a:rPr>
              <a:t>Название факультета</a:t>
            </a:r>
            <a:br>
              <a:rPr lang="ru-RU" dirty="0">
                <a:latin typeface="HSE Sans" panose="02000000000000000000" pitchFamily="2" charset="0"/>
              </a:rPr>
            </a:br>
            <a:r>
              <a:rPr lang="ru-RU" dirty="0">
                <a:latin typeface="HSE Sans" panose="02000000000000000000" pitchFamily="2" charset="0"/>
              </a:rPr>
              <a:t>в две строки</a:t>
            </a:r>
            <a:r>
              <a:rPr lang="en-GB" dirty="0">
                <a:latin typeface="HSE Sans" panose="02000000000000000000" pitchFamily="2" charset="0"/>
              </a:rPr>
              <a:t> (16 </a:t>
            </a:r>
            <a:r>
              <a:rPr lang="en-GB" dirty="0" err="1">
                <a:latin typeface="HSE Sans" panose="02000000000000000000" pitchFamily="2" charset="0"/>
              </a:rPr>
              <a:t>pt</a:t>
            </a:r>
            <a:r>
              <a:rPr lang="en-GB" dirty="0">
                <a:latin typeface="HSE Sans" panose="02000000000000000000" pitchFamily="2" charset="0"/>
              </a:rPr>
              <a:t>)</a:t>
            </a:r>
            <a:endParaRPr lang="ru-RU" dirty="0">
              <a:latin typeface="HSE Sans" panose="02000000000000000000" pitchFamily="2" charset="0"/>
            </a:endParaRPr>
          </a:p>
        </p:txBody>
      </p:sp>
      <p:sp>
        <p:nvSpPr>
          <p:cNvPr id="25" name="Текст 24">
            <a:extLst>
              <a:ext uri="{FF2B5EF4-FFF2-40B4-BE49-F238E27FC236}">
                <a16:creationId xmlns:a16="http://schemas.microsoft.com/office/drawing/2014/main" id="{40A04329-C800-BB42-BFE0-7E3C68848DA7}"/>
              </a:ext>
            </a:extLst>
          </p:cNvPr>
          <p:cNvSpPr>
            <a:spLocks noGrp="1"/>
          </p:cNvSpPr>
          <p:nvPr>
            <p:ph type="body" sz="quarter" idx="11" hasCustomPrompt="1"/>
          </p:nvPr>
        </p:nvSpPr>
        <p:spPr>
          <a:xfrm>
            <a:off x="6259420" y="1173829"/>
            <a:ext cx="2278063" cy="463186"/>
          </a:xfrm>
        </p:spPr>
        <p:txBody>
          <a:bodyPr lIns="0" tIns="0" rIns="0" bIns="0" anchor="t">
            <a:norm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200" b="0" i="0">
                <a:solidFill>
                  <a:srgbClr val="0E2D69"/>
                </a:solidFill>
                <a:latin typeface="HSE Sans" panose="02000000000000000000" pitchFamily="2" charset="0"/>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ru-RU" sz="1200" dirty="0">
                <a:latin typeface="HSE Sans" panose="02000000000000000000" pitchFamily="2" charset="0"/>
              </a:rPr>
              <a:t>Название подразделения</a:t>
            </a:r>
            <a:br>
              <a:rPr lang="ru-RU" sz="1200" dirty="0">
                <a:latin typeface="HSE Sans" panose="02000000000000000000" pitchFamily="2" charset="0"/>
              </a:rPr>
            </a:br>
            <a:r>
              <a:rPr lang="ru-RU" sz="1200" dirty="0">
                <a:latin typeface="HSE Sans" panose="02000000000000000000" pitchFamily="2" charset="0"/>
              </a:rPr>
              <a:t>в две или три строки</a:t>
            </a:r>
            <a:r>
              <a:rPr lang="en-GB" sz="1200" dirty="0">
                <a:latin typeface="HSE Sans" panose="02000000000000000000" pitchFamily="2" charset="0"/>
              </a:rPr>
              <a:t> (12pt)</a:t>
            </a:r>
            <a:endParaRPr lang="ru-RU" sz="1200" dirty="0">
              <a:latin typeface="HSE Sans" panose="02000000000000000000" pitchFamily="2" charset="0"/>
            </a:endParaRPr>
          </a:p>
        </p:txBody>
      </p:sp>
      <p:sp>
        <p:nvSpPr>
          <p:cNvPr id="27" name="Текст 26">
            <a:extLst>
              <a:ext uri="{FF2B5EF4-FFF2-40B4-BE49-F238E27FC236}">
                <a16:creationId xmlns:a16="http://schemas.microsoft.com/office/drawing/2014/main" id="{98337931-3EC2-F348-99EA-860F4FFDC188}"/>
              </a:ext>
            </a:extLst>
          </p:cNvPr>
          <p:cNvSpPr>
            <a:spLocks noGrp="1"/>
          </p:cNvSpPr>
          <p:nvPr>
            <p:ph type="body" idx="12" hasCustomPrompt="1"/>
          </p:nvPr>
        </p:nvSpPr>
        <p:spPr>
          <a:xfrm>
            <a:off x="8786720" y="1173829"/>
            <a:ext cx="2217738" cy="463186"/>
          </a:xfrm>
        </p:spPr>
        <p:txBody>
          <a:bodyPr lIns="0" tIns="0" rIns="0" bIns="0" anchor="t">
            <a:norm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200" b="0" i="0">
                <a:solidFill>
                  <a:srgbClr val="0E2D69"/>
                </a:solidFill>
                <a:latin typeface="HSE Sans" panose="02000000000000000000" pitchFamily="2" charset="0"/>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ru-RU" sz="1200" dirty="0">
                <a:latin typeface="HSE Sans" panose="02000000000000000000" pitchFamily="2" charset="0"/>
              </a:rPr>
              <a:t>Москва</a:t>
            </a:r>
            <a:br>
              <a:rPr lang="ru-RU" sz="1200" dirty="0">
                <a:latin typeface="HSE Sans" panose="02000000000000000000" pitchFamily="2" charset="0"/>
              </a:rPr>
            </a:br>
            <a:r>
              <a:rPr lang="ru-RU" sz="1200" dirty="0">
                <a:latin typeface="HSE Sans" panose="02000000000000000000" pitchFamily="2" charset="0"/>
              </a:rPr>
              <a:t>2022</a:t>
            </a:r>
            <a:r>
              <a:rPr lang="en-GB" sz="1200" dirty="0">
                <a:latin typeface="HSE Sans" panose="02000000000000000000" pitchFamily="2" charset="0"/>
              </a:rPr>
              <a:t> (12pt)</a:t>
            </a:r>
            <a:endParaRPr lang="ru-RU" sz="1200" dirty="0">
              <a:latin typeface="HSE Sans" panose="02000000000000000000" pitchFamily="2" charset="0"/>
            </a:endParaRPr>
          </a:p>
        </p:txBody>
      </p:sp>
      <p:sp>
        <p:nvSpPr>
          <p:cNvPr id="29" name="Текст 28">
            <a:extLst>
              <a:ext uri="{FF2B5EF4-FFF2-40B4-BE49-F238E27FC236}">
                <a16:creationId xmlns:a16="http://schemas.microsoft.com/office/drawing/2014/main" id="{EEA7A79B-D410-B44F-BF32-C3EAEFC20A6E}"/>
              </a:ext>
            </a:extLst>
          </p:cNvPr>
          <p:cNvSpPr>
            <a:spLocks noGrp="1"/>
          </p:cNvSpPr>
          <p:nvPr>
            <p:ph type="body" sz="quarter" idx="13" hasCustomPrompt="1"/>
          </p:nvPr>
        </p:nvSpPr>
        <p:spPr>
          <a:xfrm>
            <a:off x="1027967" y="4824914"/>
            <a:ext cx="7625267" cy="652860"/>
          </a:xfrm>
        </p:spPr>
        <p:txBody>
          <a:bodyPr lIns="0" tIns="0" rIns="0" bIns="0">
            <a:norm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600" b="0" i="0">
                <a:solidFill>
                  <a:srgbClr val="0E2D69"/>
                </a:solidFill>
                <a:latin typeface="HSE Sans" panose="02000000000000000000" pitchFamily="2" charset="0"/>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ru-RU" sz="1600" dirty="0">
                <a:latin typeface="HSE Sans" panose="02000000000000000000" pitchFamily="2" charset="0"/>
              </a:rPr>
              <a:t>Если нужно больше места, то используйте подзаголовок</a:t>
            </a:r>
            <a:r>
              <a:rPr lang="en-GB" sz="1600" dirty="0">
                <a:latin typeface="HSE Sans" panose="02000000000000000000" pitchFamily="2" charset="0"/>
              </a:rPr>
              <a:t> (16 </a:t>
            </a:r>
            <a:r>
              <a:rPr lang="en-GB" sz="1600" dirty="0" err="1">
                <a:latin typeface="HSE Sans" panose="02000000000000000000" pitchFamily="2" charset="0"/>
              </a:rPr>
              <a:t>pt</a:t>
            </a:r>
            <a:r>
              <a:rPr lang="en-GB" sz="1600" dirty="0">
                <a:latin typeface="HSE Sans" panose="02000000000000000000" pitchFamily="2" charset="0"/>
              </a:rPr>
              <a:t>)</a:t>
            </a:r>
            <a:endParaRPr lang="ru-RU" sz="1600" dirty="0">
              <a:latin typeface="HSE Sans" panose="02000000000000000000" pitchFamily="2" charset="0"/>
            </a:endParaRPr>
          </a:p>
        </p:txBody>
      </p:sp>
    </p:spTree>
    <p:extLst>
      <p:ext uri="{BB962C8B-B14F-4D97-AF65-F5344CB8AC3E}">
        <p14:creationId xmlns:p14="http://schemas.microsoft.com/office/powerpoint/2010/main" val="4182895918"/>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цвет">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4" descr="Icon&#10;&#10;Description automatically generated">
            <a:extLst>
              <a:ext uri="{FF2B5EF4-FFF2-40B4-BE49-F238E27FC236}">
                <a16:creationId xmlns:a16="http://schemas.microsoft.com/office/drawing/2014/main" id="{9328428E-0D3D-6E4B-BAC0-3F63BAF7DB74}"/>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8" name="Straight Connector 19">
            <a:extLst>
              <a:ext uri="{FF2B5EF4-FFF2-40B4-BE49-F238E27FC236}">
                <a16:creationId xmlns:a16="http://schemas.microsoft.com/office/drawing/2014/main" id="{86CF47C6-D972-9E44-A717-6848F3489399}"/>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9" name="Straight Connector 21">
            <a:extLst>
              <a:ext uri="{FF2B5EF4-FFF2-40B4-BE49-F238E27FC236}">
                <a16:creationId xmlns:a16="http://schemas.microsoft.com/office/drawing/2014/main" id="{412FEF63-77C0-7C4A-B9BE-4BC0EEEEB78C}"/>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0" name="Straight Connector 25">
            <a:extLst>
              <a:ext uri="{FF2B5EF4-FFF2-40B4-BE49-F238E27FC236}">
                <a16:creationId xmlns:a16="http://schemas.microsoft.com/office/drawing/2014/main" id="{C4F550E9-E979-284D-B65F-44E092DD9D02}"/>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2" name="Straight Connector 59">
            <a:extLst>
              <a:ext uri="{FF2B5EF4-FFF2-40B4-BE49-F238E27FC236}">
                <a16:creationId xmlns:a16="http://schemas.microsoft.com/office/drawing/2014/main" id="{396B1F99-9711-C64F-A7C9-4F1D89E7F11D}"/>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3" name="Текст 37">
            <a:extLst>
              <a:ext uri="{FF2B5EF4-FFF2-40B4-BE49-F238E27FC236}">
                <a16:creationId xmlns:a16="http://schemas.microsoft.com/office/drawing/2014/main" id="{9C21DFE9-C3B2-C54E-9275-7776355F7360}"/>
              </a:ext>
            </a:extLst>
          </p:cNvPr>
          <p:cNvSpPr>
            <a:spLocks noGrp="1"/>
          </p:cNvSpPr>
          <p:nvPr>
            <p:ph type="body" sz="quarter" idx="13" hasCustomPrompt="1"/>
          </p:nvPr>
        </p:nvSpPr>
        <p:spPr>
          <a:xfrm>
            <a:off x="1143689" y="540904"/>
            <a:ext cx="1901825" cy="415925"/>
          </a:xfr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ru-RU" sz="1000" dirty="0">
                <a:latin typeface="HSE Sans" panose="02000000000000000000" pitchFamily="2" charset="0"/>
              </a:rPr>
              <a:t>Название подразделения</a:t>
            </a:r>
            <a:br>
              <a:rPr lang="ru-RU" sz="1000" dirty="0">
                <a:latin typeface="HSE Sans" panose="02000000000000000000" pitchFamily="2" charset="0"/>
              </a:rPr>
            </a:br>
            <a:r>
              <a:rPr lang="ru-RU" sz="1000" dirty="0">
                <a:latin typeface="HSE Sans" panose="02000000000000000000" pitchFamily="2" charset="0"/>
              </a:rPr>
              <a:t>в две или три строки</a:t>
            </a:r>
            <a:r>
              <a:rPr lang="en-GB" sz="1000" dirty="0">
                <a:latin typeface="HSE Sans" panose="02000000000000000000" pitchFamily="2" charset="0"/>
              </a:rPr>
              <a:t> (10pt)</a:t>
            </a:r>
            <a:endParaRPr lang="ru-RU" sz="1000" dirty="0">
              <a:latin typeface="HSE Sans" panose="02000000000000000000" pitchFamily="2" charset="0"/>
            </a:endParaRPr>
          </a:p>
        </p:txBody>
      </p:sp>
      <p:sp>
        <p:nvSpPr>
          <p:cNvPr id="14" name="Текст 39">
            <a:extLst>
              <a:ext uri="{FF2B5EF4-FFF2-40B4-BE49-F238E27FC236}">
                <a16:creationId xmlns:a16="http://schemas.microsoft.com/office/drawing/2014/main" id="{5A73F99D-6D58-724E-ADB3-150D9B24F8CB}"/>
              </a:ext>
            </a:extLst>
          </p:cNvPr>
          <p:cNvSpPr>
            <a:spLocks noGrp="1"/>
          </p:cNvSpPr>
          <p:nvPr>
            <p:ph type="body" sz="quarter" idx="14" hasCustomPrompt="1"/>
          </p:nvPr>
        </p:nvSpPr>
        <p:spPr>
          <a:xfrm>
            <a:off x="3459163" y="548720"/>
            <a:ext cx="2070100" cy="408109"/>
          </a:xfr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ru-RU" sz="1000" dirty="0">
                <a:latin typeface="HSE Sans" panose="02000000000000000000" pitchFamily="2" charset="0"/>
              </a:rPr>
              <a:t>Название презентации может быть набрано в две или три строки</a:t>
            </a:r>
            <a:r>
              <a:rPr lang="en-GB" sz="1000" dirty="0">
                <a:latin typeface="HSE Sans" panose="02000000000000000000" pitchFamily="2" charset="0"/>
              </a:rPr>
              <a:t> (10pt)</a:t>
            </a:r>
            <a:endParaRPr lang="ru-RU" sz="1000" dirty="0">
              <a:latin typeface="HSE Sans" panose="02000000000000000000" pitchFamily="2" charset="0"/>
            </a:endParaRPr>
          </a:p>
        </p:txBody>
      </p:sp>
      <p:sp>
        <p:nvSpPr>
          <p:cNvPr id="16" name="Текст 39">
            <a:extLst>
              <a:ext uri="{FF2B5EF4-FFF2-40B4-BE49-F238E27FC236}">
                <a16:creationId xmlns:a16="http://schemas.microsoft.com/office/drawing/2014/main" id="{7E89E360-BE39-5041-BAD6-C7B708340AA2}"/>
              </a:ext>
            </a:extLst>
          </p:cNvPr>
          <p:cNvSpPr>
            <a:spLocks noGrp="1"/>
          </p:cNvSpPr>
          <p:nvPr>
            <p:ph type="body" sz="quarter" idx="15" hasCustomPrompt="1"/>
          </p:nvPr>
        </p:nvSpPr>
        <p:spPr>
          <a:xfrm>
            <a:off x="6259892" y="548720"/>
            <a:ext cx="2070100" cy="408109"/>
          </a:xfr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ru-RU" sz="1000" dirty="0">
                <a:latin typeface="HSE Sans" panose="02000000000000000000" pitchFamily="2" charset="0"/>
              </a:rPr>
              <a:t>Название раздела может быть набрано в две или три строки</a:t>
            </a:r>
            <a:r>
              <a:rPr lang="en-GB" sz="1000" dirty="0">
                <a:latin typeface="HSE Sans" panose="02000000000000000000" pitchFamily="2" charset="0"/>
              </a:rPr>
              <a:t> (10pt)</a:t>
            </a:r>
            <a:endParaRPr lang="ru-RU" sz="1000" dirty="0">
              <a:latin typeface="HSE Sans" panose="02000000000000000000" pitchFamily="2" charset="0"/>
            </a:endParaRPr>
          </a:p>
        </p:txBody>
      </p:sp>
      <p:sp>
        <p:nvSpPr>
          <p:cNvPr id="19" name="Заголовок 31">
            <a:extLst>
              <a:ext uri="{FF2B5EF4-FFF2-40B4-BE49-F238E27FC236}">
                <a16:creationId xmlns:a16="http://schemas.microsoft.com/office/drawing/2014/main" id="{1C20890C-BC1C-0745-9AF3-46700BA27C4A}"/>
              </a:ext>
            </a:extLst>
          </p:cNvPr>
          <p:cNvSpPr>
            <a:spLocks noGrp="1"/>
          </p:cNvSpPr>
          <p:nvPr>
            <p:ph type="title" hasCustomPrompt="1"/>
          </p:nvPr>
        </p:nvSpPr>
        <p:spPr>
          <a:xfrm>
            <a:off x="585899" y="1447790"/>
            <a:ext cx="4322530" cy="777025"/>
          </a:xfrm>
        </p:spPr>
        <p:txBody>
          <a:bodyPr lIns="0" tIns="0" rIns="0" bIns="0" anchor="t">
            <a:normAutofit/>
          </a:bodyPr>
          <a:lstStyle>
            <a:lvl1pPr>
              <a:lnSpc>
                <a:spcPct val="100000"/>
              </a:lnSpc>
              <a:defRPr sz="2400" b="0" i="0">
                <a:latin typeface="HSE Sans" panose="02000000000000000000" pitchFamily="2" charset="0"/>
              </a:defRPr>
            </a:lvl1pPr>
          </a:lstStyle>
          <a:p>
            <a:r>
              <a:rPr lang="ru-RU" sz="2400" dirty="0">
                <a:solidFill>
                  <a:srgbClr val="102D69"/>
                </a:solidFill>
                <a:latin typeface="HSE Sans" panose="02000000000000000000" pitchFamily="2" charset="0"/>
              </a:rPr>
              <a:t>Дополнительная </a:t>
            </a:r>
            <a:br>
              <a:rPr lang="ru-RU" sz="2400" dirty="0">
                <a:solidFill>
                  <a:srgbClr val="102D69"/>
                </a:solidFill>
                <a:latin typeface="HSE Sans" panose="02000000000000000000" pitchFamily="2" charset="0"/>
              </a:rPr>
            </a:br>
            <a:r>
              <a:rPr lang="ru-RU" sz="2400" dirty="0">
                <a:solidFill>
                  <a:srgbClr val="102D69"/>
                </a:solidFill>
                <a:latin typeface="HSE Sans" panose="02000000000000000000" pitchFamily="2" charset="0"/>
              </a:rPr>
              <a:t>цветовая гамма</a:t>
            </a:r>
          </a:p>
        </p:txBody>
      </p:sp>
      <p:sp>
        <p:nvSpPr>
          <p:cNvPr id="20" name="Текст 35">
            <a:extLst>
              <a:ext uri="{FF2B5EF4-FFF2-40B4-BE49-F238E27FC236}">
                <a16:creationId xmlns:a16="http://schemas.microsoft.com/office/drawing/2014/main" id="{CA2589F7-4500-024F-8E07-D726629A599C}"/>
              </a:ext>
            </a:extLst>
          </p:cNvPr>
          <p:cNvSpPr>
            <a:spLocks noGrp="1"/>
          </p:cNvSpPr>
          <p:nvPr>
            <p:ph type="body" sz="quarter" idx="12" hasCustomPrompt="1"/>
          </p:nvPr>
        </p:nvSpPr>
        <p:spPr>
          <a:xfrm>
            <a:off x="585898" y="2379663"/>
            <a:ext cx="4322531" cy="2399371"/>
          </a:xfr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ru-RU" sz="1300" dirty="0">
                <a:latin typeface="HSE Sans" panose="02000000000000000000" pitchFamily="2" charset="0"/>
              </a:rPr>
              <a:t>Для оформления графиков, таблиц, диаграмм могут потребоваться дополнительные цвета и вы совершенно правы, задавая вопрос, какие цвета использовать и где их взять. Мы предлагаем использовать палитру цветов Вышки для этих целей.</a:t>
            </a:r>
          </a:p>
        </p:txBody>
      </p:sp>
      <p:sp>
        <p:nvSpPr>
          <p:cNvPr id="21" name="Oval 5">
            <a:extLst>
              <a:ext uri="{FF2B5EF4-FFF2-40B4-BE49-F238E27FC236}">
                <a16:creationId xmlns:a16="http://schemas.microsoft.com/office/drawing/2014/main" id="{D2CA403A-98E7-6C42-8F44-30AB6622C802}"/>
              </a:ext>
            </a:extLst>
          </p:cNvPr>
          <p:cNvSpPr/>
          <p:nvPr userDrawn="1"/>
        </p:nvSpPr>
        <p:spPr>
          <a:xfrm>
            <a:off x="5392982" y="1447790"/>
            <a:ext cx="830997" cy="830997"/>
          </a:xfrm>
          <a:prstGeom prst="ellipse">
            <a:avLst/>
          </a:prstGeom>
          <a:solidFill>
            <a:srgbClr val="0E2D69"/>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22" name="Oval 20">
            <a:extLst>
              <a:ext uri="{FF2B5EF4-FFF2-40B4-BE49-F238E27FC236}">
                <a16:creationId xmlns:a16="http://schemas.microsoft.com/office/drawing/2014/main" id="{42ABAA5D-E7AB-6E48-9D43-A48178C9BDD4}"/>
              </a:ext>
            </a:extLst>
          </p:cNvPr>
          <p:cNvSpPr/>
          <p:nvPr userDrawn="1"/>
        </p:nvSpPr>
        <p:spPr>
          <a:xfrm>
            <a:off x="6742925" y="1447790"/>
            <a:ext cx="830997" cy="830997"/>
          </a:xfrm>
          <a:prstGeom prst="ellipse">
            <a:avLst/>
          </a:prstGeom>
          <a:solidFill>
            <a:srgbClr val="234A9B"/>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23" name="Oval 22">
            <a:extLst>
              <a:ext uri="{FF2B5EF4-FFF2-40B4-BE49-F238E27FC236}">
                <a16:creationId xmlns:a16="http://schemas.microsoft.com/office/drawing/2014/main" id="{209F185A-8F67-9C42-A7C5-87E483F4FC19}"/>
              </a:ext>
            </a:extLst>
          </p:cNvPr>
          <p:cNvSpPr/>
          <p:nvPr userDrawn="1"/>
        </p:nvSpPr>
        <p:spPr>
          <a:xfrm>
            <a:off x="8092868" y="1447790"/>
            <a:ext cx="830997" cy="830997"/>
          </a:xfrm>
          <a:prstGeom prst="ellipse">
            <a:avLst/>
          </a:prstGeom>
          <a:solidFill>
            <a:srgbClr val="11A0D7"/>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24" name="Oval 23">
            <a:extLst>
              <a:ext uri="{FF2B5EF4-FFF2-40B4-BE49-F238E27FC236}">
                <a16:creationId xmlns:a16="http://schemas.microsoft.com/office/drawing/2014/main" id="{279AE0F6-4E37-6C4D-AF45-824EEE489A15}"/>
              </a:ext>
            </a:extLst>
          </p:cNvPr>
          <p:cNvSpPr/>
          <p:nvPr userDrawn="1"/>
        </p:nvSpPr>
        <p:spPr>
          <a:xfrm>
            <a:off x="9442811" y="1447790"/>
            <a:ext cx="830997" cy="830997"/>
          </a:xfrm>
          <a:prstGeom prst="ellipse">
            <a:avLst/>
          </a:prstGeom>
          <a:solidFill>
            <a:srgbClr val="029C63"/>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25" name="Oval 26">
            <a:extLst>
              <a:ext uri="{FF2B5EF4-FFF2-40B4-BE49-F238E27FC236}">
                <a16:creationId xmlns:a16="http://schemas.microsoft.com/office/drawing/2014/main" id="{330C0EA4-7FD1-CE4D-AC95-8C484C5AC790}"/>
              </a:ext>
            </a:extLst>
          </p:cNvPr>
          <p:cNvSpPr/>
          <p:nvPr userDrawn="1"/>
        </p:nvSpPr>
        <p:spPr>
          <a:xfrm>
            <a:off x="10792754" y="1447790"/>
            <a:ext cx="830997" cy="830997"/>
          </a:xfrm>
          <a:prstGeom prst="ellipse">
            <a:avLst/>
          </a:prstGeom>
          <a:solidFill>
            <a:srgbClr val="EB681F"/>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26" name="Oval 29">
            <a:extLst>
              <a:ext uri="{FF2B5EF4-FFF2-40B4-BE49-F238E27FC236}">
                <a16:creationId xmlns:a16="http://schemas.microsoft.com/office/drawing/2014/main" id="{4C53CF3D-7EFB-DF4F-8EA6-5644574E9AFB}"/>
              </a:ext>
            </a:extLst>
          </p:cNvPr>
          <p:cNvSpPr/>
          <p:nvPr userDrawn="1"/>
        </p:nvSpPr>
        <p:spPr>
          <a:xfrm>
            <a:off x="5392982" y="2708699"/>
            <a:ext cx="830997" cy="830997"/>
          </a:xfrm>
          <a:prstGeom prst="ellipse">
            <a:avLst/>
          </a:prstGeom>
          <a:solidFill>
            <a:srgbClr val="7D4EBA"/>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27" name="Oval 33">
            <a:extLst>
              <a:ext uri="{FF2B5EF4-FFF2-40B4-BE49-F238E27FC236}">
                <a16:creationId xmlns:a16="http://schemas.microsoft.com/office/drawing/2014/main" id="{B42CE88A-E9A3-2A4E-BD50-EB37311F39EC}"/>
              </a:ext>
            </a:extLst>
          </p:cNvPr>
          <p:cNvSpPr/>
          <p:nvPr userDrawn="1"/>
        </p:nvSpPr>
        <p:spPr>
          <a:xfrm>
            <a:off x="6742925" y="2708699"/>
            <a:ext cx="830997" cy="830997"/>
          </a:xfrm>
          <a:prstGeom prst="ellipse">
            <a:avLst/>
          </a:prstGeom>
          <a:solidFill>
            <a:srgbClr val="E61F3D"/>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28" name="Oval 34">
            <a:extLst>
              <a:ext uri="{FF2B5EF4-FFF2-40B4-BE49-F238E27FC236}">
                <a16:creationId xmlns:a16="http://schemas.microsoft.com/office/drawing/2014/main" id="{B699EFDF-DB9D-3C4F-9D1F-461508017BDA}"/>
              </a:ext>
            </a:extLst>
          </p:cNvPr>
          <p:cNvSpPr/>
          <p:nvPr userDrawn="1"/>
        </p:nvSpPr>
        <p:spPr>
          <a:xfrm>
            <a:off x="8092868" y="2708699"/>
            <a:ext cx="830997" cy="830997"/>
          </a:xfrm>
          <a:prstGeom prst="ellipse">
            <a:avLst/>
          </a:prstGeom>
          <a:solidFill>
            <a:srgbClr val="FBBA0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29" name="Oval 35">
            <a:extLst>
              <a:ext uri="{FF2B5EF4-FFF2-40B4-BE49-F238E27FC236}">
                <a16:creationId xmlns:a16="http://schemas.microsoft.com/office/drawing/2014/main" id="{5DF3131C-EEA1-5446-B567-C9DA0A2A1AFF}"/>
              </a:ext>
            </a:extLst>
          </p:cNvPr>
          <p:cNvSpPr/>
          <p:nvPr userDrawn="1"/>
        </p:nvSpPr>
        <p:spPr>
          <a:xfrm>
            <a:off x="9442811" y="2708699"/>
            <a:ext cx="830997" cy="830997"/>
          </a:xfrm>
          <a:prstGeom prst="ellipse">
            <a:avLst/>
          </a:prstGeom>
          <a:solidFill>
            <a:srgbClr val="7DA0D3"/>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0" name="Oval 36">
            <a:extLst>
              <a:ext uri="{FF2B5EF4-FFF2-40B4-BE49-F238E27FC236}">
                <a16:creationId xmlns:a16="http://schemas.microsoft.com/office/drawing/2014/main" id="{6D03B317-B61D-2945-8C0A-A6EBD87ACD07}"/>
              </a:ext>
            </a:extLst>
          </p:cNvPr>
          <p:cNvSpPr/>
          <p:nvPr userDrawn="1"/>
        </p:nvSpPr>
        <p:spPr>
          <a:xfrm>
            <a:off x="10792754" y="2708699"/>
            <a:ext cx="830997" cy="830997"/>
          </a:xfrm>
          <a:prstGeom prst="ellipse">
            <a:avLst/>
          </a:prstGeom>
          <a:solidFill>
            <a:srgbClr val="47A0A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1" name="Oval 37">
            <a:extLst>
              <a:ext uri="{FF2B5EF4-FFF2-40B4-BE49-F238E27FC236}">
                <a16:creationId xmlns:a16="http://schemas.microsoft.com/office/drawing/2014/main" id="{9C0266F1-C0B7-624A-A873-5F2C8801E766}"/>
              </a:ext>
            </a:extLst>
          </p:cNvPr>
          <p:cNvSpPr/>
          <p:nvPr userDrawn="1"/>
        </p:nvSpPr>
        <p:spPr>
          <a:xfrm>
            <a:off x="5392982" y="3969609"/>
            <a:ext cx="830997" cy="830997"/>
          </a:xfrm>
          <a:prstGeom prst="ellipse">
            <a:avLst/>
          </a:prstGeom>
          <a:solidFill>
            <a:srgbClr val="EB8C3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2" name="Oval 38">
            <a:extLst>
              <a:ext uri="{FF2B5EF4-FFF2-40B4-BE49-F238E27FC236}">
                <a16:creationId xmlns:a16="http://schemas.microsoft.com/office/drawing/2014/main" id="{30C0C10E-388C-9843-8270-19D471BD3756}"/>
              </a:ext>
            </a:extLst>
          </p:cNvPr>
          <p:cNvSpPr/>
          <p:nvPr userDrawn="1"/>
        </p:nvSpPr>
        <p:spPr>
          <a:xfrm>
            <a:off x="6742925" y="3969609"/>
            <a:ext cx="830997" cy="830997"/>
          </a:xfrm>
          <a:prstGeom prst="ellipse">
            <a:avLst/>
          </a:prstGeom>
          <a:solidFill>
            <a:srgbClr val="96628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3" name="Oval 39">
            <a:extLst>
              <a:ext uri="{FF2B5EF4-FFF2-40B4-BE49-F238E27FC236}">
                <a16:creationId xmlns:a16="http://schemas.microsoft.com/office/drawing/2014/main" id="{87047EA3-79D2-8644-A568-E64AA1D7D370}"/>
              </a:ext>
            </a:extLst>
          </p:cNvPr>
          <p:cNvSpPr/>
          <p:nvPr userDrawn="1"/>
        </p:nvSpPr>
        <p:spPr>
          <a:xfrm>
            <a:off x="8092868" y="3969609"/>
            <a:ext cx="830997" cy="830997"/>
          </a:xfrm>
          <a:prstGeom prst="ellipse">
            <a:avLst/>
          </a:prstGeom>
          <a:solidFill>
            <a:srgbClr val="CD5A5A"/>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4" name="Oval 40">
            <a:extLst>
              <a:ext uri="{FF2B5EF4-FFF2-40B4-BE49-F238E27FC236}">
                <a16:creationId xmlns:a16="http://schemas.microsoft.com/office/drawing/2014/main" id="{7F5D1C6B-4E6B-0346-A5DC-C511DB14EFD6}"/>
              </a:ext>
            </a:extLst>
          </p:cNvPr>
          <p:cNvSpPr/>
          <p:nvPr userDrawn="1"/>
        </p:nvSpPr>
        <p:spPr>
          <a:xfrm>
            <a:off x="9442811" y="3969609"/>
            <a:ext cx="830997" cy="830997"/>
          </a:xfrm>
          <a:prstGeom prst="ellipse">
            <a:avLst/>
          </a:prstGeom>
          <a:solidFill>
            <a:srgbClr val="FFD746"/>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5" name="Oval 41">
            <a:extLst>
              <a:ext uri="{FF2B5EF4-FFF2-40B4-BE49-F238E27FC236}">
                <a16:creationId xmlns:a16="http://schemas.microsoft.com/office/drawing/2014/main" id="{EB421DBA-35DE-2C4F-A89E-27F0998EF4E8}"/>
              </a:ext>
            </a:extLst>
          </p:cNvPr>
          <p:cNvSpPr/>
          <p:nvPr userDrawn="1"/>
        </p:nvSpPr>
        <p:spPr>
          <a:xfrm>
            <a:off x="10792754" y="3969609"/>
            <a:ext cx="830997" cy="830997"/>
          </a:xfrm>
          <a:prstGeom prst="ellipse">
            <a:avLst/>
          </a:prstGeom>
          <a:solidFill>
            <a:srgbClr val="CDDDF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6" name="Oval 42">
            <a:extLst>
              <a:ext uri="{FF2B5EF4-FFF2-40B4-BE49-F238E27FC236}">
                <a16:creationId xmlns:a16="http://schemas.microsoft.com/office/drawing/2014/main" id="{081BD842-A9A1-5B44-81ED-A97BA390032B}"/>
              </a:ext>
            </a:extLst>
          </p:cNvPr>
          <p:cNvSpPr/>
          <p:nvPr userDrawn="1"/>
        </p:nvSpPr>
        <p:spPr>
          <a:xfrm>
            <a:off x="5392982" y="5249769"/>
            <a:ext cx="830997" cy="830997"/>
          </a:xfrm>
          <a:prstGeom prst="ellipse">
            <a:avLst/>
          </a:prstGeom>
          <a:solidFill>
            <a:srgbClr val="D7EBB4"/>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7" name="Oval 43">
            <a:extLst>
              <a:ext uri="{FF2B5EF4-FFF2-40B4-BE49-F238E27FC236}">
                <a16:creationId xmlns:a16="http://schemas.microsoft.com/office/drawing/2014/main" id="{036EE7D2-A33A-434C-B272-C82E2CDD4D4D}"/>
              </a:ext>
            </a:extLst>
          </p:cNvPr>
          <p:cNvSpPr/>
          <p:nvPr userDrawn="1"/>
        </p:nvSpPr>
        <p:spPr>
          <a:xfrm>
            <a:off x="6742925" y="5249769"/>
            <a:ext cx="830997" cy="830997"/>
          </a:xfrm>
          <a:prstGeom prst="ellipse">
            <a:avLst/>
          </a:prstGeom>
          <a:solidFill>
            <a:srgbClr val="FFDC9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8" name="Oval 44">
            <a:extLst>
              <a:ext uri="{FF2B5EF4-FFF2-40B4-BE49-F238E27FC236}">
                <a16:creationId xmlns:a16="http://schemas.microsoft.com/office/drawing/2014/main" id="{7DD65DA4-F076-C242-813E-8C17DCABCCFB}"/>
              </a:ext>
            </a:extLst>
          </p:cNvPr>
          <p:cNvSpPr/>
          <p:nvPr userDrawn="1"/>
        </p:nvSpPr>
        <p:spPr>
          <a:xfrm>
            <a:off x="8092868" y="5249769"/>
            <a:ext cx="830997" cy="830997"/>
          </a:xfrm>
          <a:prstGeom prst="ellipse">
            <a:avLst/>
          </a:prstGeom>
          <a:solidFill>
            <a:srgbClr val="D7C3F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9" name="Oval 45">
            <a:extLst>
              <a:ext uri="{FF2B5EF4-FFF2-40B4-BE49-F238E27FC236}">
                <a16:creationId xmlns:a16="http://schemas.microsoft.com/office/drawing/2014/main" id="{8A44D99D-BF66-2848-B460-F59D8ECF5690}"/>
              </a:ext>
            </a:extLst>
          </p:cNvPr>
          <p:cNvSpPr/>
          <p:nvPr userDrawn="1"/>
        </p:nvSpPr>
        <p:spPr>
          <a:xfrm>
            <a:off x="9442811" y="5249769"/>
            <a:ext cx="830997" cy="830997"/>
          </a:xfrm>
          <a:prstGeom prst="ellipse">
            <a:avLst/>
          </a:prstGeom>
          <a:solidFill>
            <a:srgbClr val="F6C3C3"/>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40" name="Oval 46">
            <a:extLst>
              <a:ext uri="{FF2B5EF4-FFF2-40B4-BE49-F238E27FC236}">
                <a16:creationId xmlns:a16="http://schemas.microsoft.com/office/drawing/2014/main" id="{9B130CEB-3D74-B647-BA6B-32F7D70FD354}"/>
              </a:ext>
            </a:extLst>
          </p:cNvPr>
          <p:cNvSpPr/>
          <p:nvPr userDrawn="1"/>
        </p:nvSpPr>
        <p:spPr>
          <a:xfrm>
            <a:off x="10792754" y="5249769"/>
            <a:ext cx="830997" cy="830997"/>
          </a:xfrm>
          <a:prstGeom prst="ellipse">
            <a:avLst/>
          </a:prstGeom>
          <a:solidFill>
            <a:srgbClr val="FFF07D"/>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Tree>
    <p:extLst>
      <p:ext uri="{BB962C8B-B14F-4D97-AF65-F5344CB8AC3E}">
        <p14:creationId xmlns:p14="http://schemas.microsoft.com/office/powerpoint/2010/main" val="3867054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чистый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Picture 4" descr="Icon&#10;&#10;Description automatically generated">
            <a:extLst>
              <a:ext uri="{FF2B5EF4-FFF2-40B4-BE49-F238E27FC236}">
                <a16:creationId xmlns:a16="http://schemas.microsoft.com/office/drawing/2014/main" id="{A7FA04E4-3213-8F41-B068-4DC281441422}"/>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9" name="Straight Connector 19">
            <a:extLst>
              <a:ext uri="{FF2B5EF4-FFF2-40B4-BE49-F238E27FC236}">
                <a16:creationId xmlns:a16="http://schemas.microsoft.com/office/drawing/2014/main" id="{938052A0-3DF0-DC47-B7E0-C20EF981C230}"/>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0" name="Straight Connector 21">
            <a:extLst>
              <a:ext uri="{FF2B5EF4-FFF2-40B4-BE49-F238E27FC236}">
                <a16:creationId xmlns:a16="http://schemas.microsoft.com/office/drawing/2014/main" id="{8C6147F0-3CA1-264C-B2B2-F88597196943}"/>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1" name="Straight Connector 25">
            <a:extLst>
              <a:ext uri="{FF2B5EF4-FFF2-40B4-BE49-F238E27FC236}">
                <a16:creationId xmlns:a16="http://schemas.microsoft.com/office/drawing/2014/main" id="{62CDF50E-4D58-AF4A-ABFD-140AF88B3681}"/>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3" name="Straight Connector 59">
            <a:extLst>
              <a:ext uri="{FF2B5EF4-FFF2-40B4-BE49-F238E27FC236}">
                <a16:creationId xmlns:a16="http://schemas.microsoft.com/office/drawing/2014/main" id="{3C71A0C3-CD3E-0748-98E5-6B2507CAB296}"/>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4" name="Текст 37">
            <a:extLst>
              <a:ext uri="{FF2B5EF4-FFF2-40B4-BE49-F238E27FC236}">
                <a16:creationId xmlns:a16="http://schemas.microsoft.com/office/drawing/2014/main" id="{9856D01B-EC9A-6047-B7FB-D47084AB3F50}"/>
              </a:ext>
            </a:extLst>
          </p:cNvPr>
          <p:cNvSpPr>
            <a:spLocks noGrp="1"/>
          </p:cNvSpPr>
          <p:nvPr>
            <p:ph type="body" sz="quarter" idx="13" hasCustomPrompt="1"/>
          </p:nvPr>
        </p:nvSpPr>
        <p:spPr>
          <a:xfrm>
            <a:off x="1143689" y="540904"/>
            <a:ext cx="1901825" cy="415925"/>
          </a:xfr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ru-RU" sz="1000" dirty="0">
                <a:latin typeface="HSE Sans" panose="02000000000000000000" pitchFamily="2" charset="0"/>
              </a:rPr>
              <a:t>Название подразделения</a:t>
            </a:r>
            <a:br>
              <a:rPr lang="ru-RU" sz="1000" dirty="0">
                <a:latin typeface="HSE Sans" panose="02000000000000000000" pitchFamily="2" charset="0"/>
              </a:rPr>
            </a:br>
            <a:r>
              <a:rPr lang="ru-RU" sz="1000" dirty="0">
                <a:latin typeface="HSE Sans" panose="02000000000000000000" pitchFamily="2" charset="0"/>
              </a:rPr>
              <a:t>в две или три строки</a:t>
            </a:r>
            <a:r>
              <a:rPr lang="en-GB" sz="1000" dirty="0">
                <a:latin typeface="HSE Sans" panose="02000000000000000000" pitchFamily="2" charset="0"/>
              </a:rPr>
              <a:t> (10pt)</a:t>
            </a:r>
            <a:endParaRPr lang="ru-RU" sz="1000" dirty="0">
              <a:latin typeface="HSE Sans" panose="02000000000000000000" pitchFamily="2" charset="0"/>
            </a:endParaRPr>
          </a:p>
        </p:txBody>
      </p:sp>
      <p:sp>
        <p:nvSpPr>
          <p:cNvPr id="15" name="Текст 39">
            <a:extLst>
              <a:ext uri="{FF2B5EF4-FFF2-40B4-BE49-F238E27FC236}">
                <a16:creationId xmlns:a16="http://schemas.microsoft.com/office/drawing/2014/main" id="{83E23342-AC91-354A-9A28-A14FF7BADCD2}"/>
              </a:ext>
            </a:extLst>
          </p:cNvPr>
          <p:cNvSpPr>
            <a:spLocks noGrp="1"/>
          </p:cNvSpPr>
          <p:nvPr>
            <p:ph type="body" sz="quarter" idx="14" hasCustomPrompt="1"/>
          </p:nvPr>
        </p:nvSpPr>
        <p:spPr>
          <a:xfrm>
            <a:off x="3459163" y="548720"/>
            <a:ext cx="2070100" cy="408109"/>
          </a:xfr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ru-RU" sz="1000" dirty="0">
                <a:latin typeface="HSE Sans" panose="02000000000000000000" pitchFamily="2" charset="0"/>
              </a:rPr>
              <a:t>Название презентации может быть набрано в две или три строки</a:t>
            </a:r>
            <a:r>
              <a:rPr lang="en-GB" sz="1000" dirty="0">
                <a:latin typeface="HSE Sans" panose="02000000000000000000" pitchFamily="2" charset="0"/>
              </a:rPr>
              <a:t> (10pt)</a:t>
            </a:r>
            <a:endParaRPr lang="ru-RU" sz="1000" dirty="0">
              <a:latin typeface="HSE Sans" panose="02000000000000000000" pitchFamily="2" charset="0"/>
            </a:endParaRPr>
          </a:p>
        </p:txBody>
      </p:sp>
      <p:sp>
        <p:nvSpPr>
          <p:cNvPr id="17" name="Текст 39">
            <a:extLst>
              <a:ext uri="{FF2B5EF4-FFF2-40B4-BE49-F238E27FC236}">
                <a16:creationId xmlns:a16="http://schemas.microsoft.com/office/drawing/2014/main" id="{BB1CCE68-8F57-1A41-BC43-633D2EFC801E}"/>
              </a:ext>
            </a:extLst>
          </p:cNvPr>
          <p:cNvSpPr>
            <a:spLocks noGrp="1"/>
          </p:cNvSpPr>
          <p:nvPr>
            <p:ph type="body" sz="quarter" idx="15" hasCustomPrompt="1"/>
          </p:nvPr>
        </p:nvSpPr>
        <p:spPr>
          <a:xfrm>
            <a:off x="6259892" y="548720"/>
            <a:ext cx="2070100" cy="408109"/>
          </a:xfr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ru-RU" sz="1000" dirty="0">
                <a:latin typeface="HSE Sans" panose="02000000000000000000" pitchFamily="2" charset="0"/>
              </a:rPr>
              <a:t>Название раздела может быть набрано в две или три строки</a:t>
            </a:r>
            <a:r>
              <a:rPr lang="en-GB" sz="1000" dirty="0">
                <a:latin typeface="HSE Sans" panose="02000000000000000000" pitchFamily="2" charset="0"/>
              </a:rPr>
              <a:t> (10pt)</a:t>
            </a:r>
            <a:endParaRPr lang="ru-RU" sz="1000" dirty="0">
              <a:latin typeface="HSE Sans" panose="02000000000000000000" pitchFamily="2" charset="0"/>
            </a:endParaRPr>
          </a:p>
        </p:txBody>
      </p:sp>
    </p:spTree>
    <p:extLst>
      <p:ext uri="{BB962C8B-B14F-4D97-AF65-F5344CB8AC3E}">
        <p14:creationId xmlns:p14="http://schemas.microsoft.com/office/powerpoint/2010/main" val="319520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чистый">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7064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Текст_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0" name="Picture 4" descr="Icon&#10;&#10;Description automatically generated">
            <a:extLst>
              <a:ext uri="{FF2B5EF4-FFF2-40B4-BE49-F238E27FC236}">
                <a16:creationId xmlns:a16="http://schemas.microsoft.com/office/drawing/2014/main" id="{4A1436AC-5F96-2A4F-BFC7-B3442083EBE4}"/>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11" name="Straight Connector 19">
            <a:extLst>
              <a:ext uri="{FF2B5EF4-FFF2-40B4-BE49-F238E27FC236}">
                <a16:creationId xmlns:a16="http://schemas.microsoft.com/office/drawing/2014/main" id="{067DD2ED-246D-7D41-B51F-FED98BF873FD}"/>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2" name="Straight Connector 21">
            <a:extLst>
              <a:ext uri="{FF2B5EF4-FFF2-40B4-BE49-F238E27FC236}">
                <a16:creationId xmlns:a16="http://schemas.microsoft.com/office/drawing/2014/main" id="{68E8C250-D449-A743-8975-B5BFB04D9744}"/>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3" name="Straight Connector 25">
            <a:extLst>
              <a:ext uri="{FF2B5EF4-FFF2-40B4-BE49-F238E27FC236}">
                <a16:creationId xmlns:a16="http://schemas.microsoft.com/office/drawing/2014/main" id="{DD1C71CA-B883-AF42-959D-BCA5690AAA4B}"/>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9" name="Straight Connector 59">
            <a:extLst>
              <a:ext uri="{FF2B5EF4-FFF2-40B4-BE49-F238E27FC236}">
                <a16:creationId xmlns:a16="http://schemas.microsoft.com/office/drawing/2014/main" id="{3447008E-4F3B-FC4E-B96D-3927FAE1ED17}"/>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24" name="Рисунок 23">
            <a:extLst>
              <a:ext uri="{FF2B5EF4-FFF2-40B4-BE49-F238E27FC236}">
                <a16:creationId xmlns:a16="http://schemas.microsoft.com/office/drawing/2014/main" id="{61115A7A-23E5-E442-9551-F72F1CDA57B9}"/>
              </a:ext>
            </a:extLst>
          </p:cNvPr>
          <p:cNvSpPr>
            <a:spLocks noGrp="1"/>
          </p:cNvSpPr>
          <p:nvPr>
            <p:ph type="pic" sz="quarter" idx="10" hasCustomPrompt="1"/>
          </p:nvPr>
        </p:nvSpPr>
        <p:spPr>
          <a:xfrm>
            <a:off x="6684653" y="1447790"/>
            <a:ext cx="4325167" cy="4325107"/>
          </a:xfrm>
          <a:solidFill>
            <a:srgbClr val="D9D9D9"/>
          </a:solidFill>
        </p:spPr>
        <p:txBody>
          <a:bodyPr anchor="ctr">
            <a:norm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200">
                <a:solidFill>
                  <a:schemeClr val="bg2">
                    <a:lumMod val="10000"/>
                  </a:schemeClr>
                </a:solidFill>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ru-RU" sz="2800" dirty="0">
                <a:solidFill>
                  <a:schemeClr val="tx1"/>
                </a:solidFill>
                <a:latin typeface="HSE Sans" panose="02000000000000000000" pitchFamily="2" charset="0"/>
              </a:rPr>
              <a:t>Чтобы слайд не выглядел пустым, сюда можно поставить иллюстрацию или фотографию</a:t>
            </a:r>
            <a:endParaRPr lang="en-RU" sz="2800">
              <a:solidFill>
                <a:schemeClr val="tx1"/>
              </a:solidFill>
              <a:latin typeface="HSE Sans" panose="02000000000000000000" pitchFamily="2" charset="0"/>
            </a:endParaRPr>
          </a:p>
        </p:txBody>
      </p:sp>
      <p:sp>
        <p:nvSpPr>
          <p:cNvPr id="32" name="Заголовок 31">
            <a:extLst>
              <a:ext uri="{FF2B5EF4-FFF2-40B4-BE49-F238E27FC236}">
                <a16:creationId xmlns:a16="http://schemas.microsoft.com/office/drawing/2014/main" id="{9ED7AA97-D972-DF4F-B662-A65F2A544CC5}"/>
              </a:ext>
            </a:extLst>
          </p:cNvPr>
          <p:cNvSpPr>
            <a:spLocks noGrp="1"/>
          </p:cNvSpPr>
          <p:nvPr>
            <p:ph type="title" hasCustomPrompt="1"/>
          </p:nvPr>
        </p:nvSpPr>
        <p:spPr>
          <a:xfrm>
            <a:off x="585898" y="1447790"/>
            <a:ext cx="5245560" cy="777025"/>
          </a:xfrm>
        </p:spPr>
        <p:txBody>
          <a:bodyPr lIns="0" tIns="0" rIns="0" bIns="0" anchor="t">
            <a:normAutofit/>
          </a:bodyPr>
          <a:lstStyle>
            <a:lvl1pPr>
              <a:lnSpc>
                <a:spcPct val="100000"/>
              </a:lnSpc>
              <a:defRPr sz="2400" b="0" i="0">
                <a:latin typeface="HSE Sans" panose="02000000000000000000" pitchFamily="2" charset="0"/>
              </a:defRPr>
            </a:lvl1pPr>
          </a:lstStyle>
          <a:p>
            <a:r>
              <a:rPr lang="ru-RU" sz="2400" dirty="0">
                <a:solidFill>
                  <a:srgbClr val="102D69"/>
                </a:solidFill>
                <a:latin typeface="HSE Sans" panose="02000000000000000000" pitchFamily="2" charset="0"/>
              </a:rPr>
              <a:t>Заголовок может быть набран</a:t>
            </a:r>
            <a:br>
              <a:rPr lang="ru-RU" sz="2400" dirty="0">
                <a:solidFill>
                  <a:srgbClr val="102D69"/>
                </a:solidFill>
                <a:latin typeface="HSE Sans" panose="02000000000000000000" pitchFamily="2" charset="0"/>
              </a:rPr>
            </a:br>
            <a:r>
              <a:rPr lang="ru-RU" sz="2400" dirty="0">
                <a:solidFill>
                  <a:srgbClr val="102D69"/>
                </a:solidFill>
                <a:latin typeface="HSE Sans" panose="02000000000000000000" pitchFamily="2" charset="0"/>
              </a:rPr>
              <a:t>в две или три строки</a:t>
            </a:r>
            <a:r>
              <a:rPr lang="en-GB" sz="2400" dirty="0">
                <a:solidFill>
                  <a:srgbClr val="102D69"/>
                </a:solidFill>
                <a:latin typeface="HSE Sans" panose="02000000000000000000" pitchFamily="2" charset="0"/>
              </a:rPr>
              <a:t> (24 </a:t>
            </a:r>
            <a:r>
              <a:rPr lang="en-GB" sz="2400" dirty="0" err="1">
                <a:solidFill>
                  <a:srgbClr val="102D69"/>
                </a:solidFill>
                <a:latin typeface="HSE Sans" panose="02000000000000000000" pitchFamily="2" charset="0"/>
              </a:rPr>
              <a:t>pt</a:t>
            </a:r>
            <a:r>
              <a:rPr lang="en-GB" sz="2400" dirty="0">
                <a:solidFill>
                  <a:srgbClr val="102D69"/>
                </a:solidFill>
                <a:latin typeface="HSE Sans" panose="02000000000000000000" pitchFamily="2" charset="0"/>
              </a:rPr>
              <a:t>)</a:t>
            </a:r>
            <a:endParaRPr lang="ru-RU" sz="2400" dirty="0">
              <a:solidFill>
                <a:srgbClr val="102D69"/>
              </a:solidFill>
              <a:latin typeface="HSE Sans" panose="02000000000000000000" pitchFamily="2" charset="0"/>
            </a:endParaRPr>
          </a:p>
        </p:txBody>
      </p:sp>
      <p:sp>
        <p:nvSpPr>
          <p:cNvPr id="36" name="Текст 35">
            <a:extLst>
              <a:ext uri="{FF2B5EF4-FFF2-40B4-BE49-F238E27FC236}">
                <a16:creationId xmlns:a16="http://schemas.microsoft.com/office/drawing/2014/main" id="{69E35E54-2B19-7441-876F-1C6A84F4F156}"/>
              </a:ext>
            </a:extLst>
          </p:cNvPr>
          <p:cNvSpPr>
            <a:spLocks noGrp="1"/>
          </p:cNvSpPr>
          <p:nvPr>
            <p:ph type="body" sz="quarter" idx="12" hasCustomPrompt="1"/>
          </p:nvPr>
        </p:nvSpPr>
        <p:spPr>
          <a:xfrm>
            <a:off x="585897" y="2379663"/>
            <a:ext cx="5245561" cy="3393234"/>
          </a:xfr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pPr lvl="0"/>
            <a:r>
              <a:rPr lang="ru-RU" dirty="0"/>
              <a:t>Небольшие куски текста (13</a:t>
            </a:r>
            <a:r>
              <a:rPr lang="en-US" dirty="0" err="1"/>
              <a:t>pt</a:t>
            </a:r>
            <a:r>
              <a:rPr lang="en-US" dirty="0"/>
              <a:t>) </a:t>
            </a:r>
            <a:r>
              <a:rPr lang="ru-RU" dirty="0"/>
              <a:t>можно набирать в одну колонку, но не делайте колонку на всю ширину экрана.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 Если у вас есть свободное пространство и вы считаете, что текст одинок и ему нужна компания, то поставьте рядом небольшое изображение, которое иллюстрирует ваш текст или дополняет его.</a:t>
            </a:r>
          </a:p>
        </p:txBody>
      </p:sp>
      <p:sp>
        <p:nvSpPr>
          <p:cNvPr id="38" name="Текст 37">
            <a:extLst>
              <a:ext uri="{FF2B5EF4-FFF2-40B4-BE49-F238E27FC236}">
                <a16:creationId xmlns:a16="http://schemas.microsoft.com/office/drawing/2014/main" id="{7FB4A275-856E-364D-8AA4-2071AADC6AAA}"/>
              </a:ext>
            </a:extLst>
          </p:cNvPr>
          <p:cNvSpPr>
            <a:spLocks noGrp="1"/>
          </p:cNvSpPr>
          <p:nvPr>
            <p:ph type="body" sz="quarter" idx="13" hasCustomPrompt="1"/>
          </p:nvPr>
        </p:nvSpPr>
        <p:spPr>
          <a:xfrm>
            <a:off x="1143689" y="540904"/>
            <a:ext cx="1901825" cy="415925"/>
          </a:xfr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ru-RU" sz="1000" dirty="0">
                <a:latin typeface="HSE Sans" panose="02000000000000000000" pitchFamily="2" charset="0"/>
              </a:rPr>
              <a:t>Название подразделения</a:t>
            </a:r>
            <a:br>
              <a:rPr lang="ru-RU" sz="1000" dirty="0">
                <a:latin typeface="HSE Sans" panose="02000000000000000000" pitchFamily="2" charset="0"/>
              </a:rPr>
            </a:br>
            <a:r>
              <a:rPr lang="ru-RU" sz="1000" dirty="0">
                <a:latin typeface="HSE Sans" panose="02000000000000000000" pitchFamily="2" charset="0"/>
              </a:rPr>
              <a:t>в две или три строки</a:t>
            </a:r>
            <a:r>
              <a:rPr lang="en-GB" sz="1000" dirty="0">
                <a:latin typeface="HSE Sans" panose="02000000000000000000" pitchFamily="2" charset="0"/>
              </a:rPr>
              <a:t> (10pt)</a:t>
            </a:r>
            <a:endParaRPr lang="ru-RU" sz="1000" dirty="0">
              <a:latin typeface="HSE Sans" panose="02000000000000000000" pitchFamily="2" charset="0"/>
            </a:endParaRPr>
          </a:p>
        </p:txBody>
      </p:sp>
      <p:sp>
        <p:nvSpPr>
          <p:cNvPr id="40" name="Текст 39">
            <a:extLst>
              <a:ext uri="{FF2B5EF4-FFF2-40B4-BE49-F238E27FC236}">
                <a16:creationId xmlns:a16="http://schemas.microsoft.com/office/drawing/2014/main" id="{58FBA0EA-8BE0-A643-B258-4E5C34467172}"/>
              </a:ext>
            </a:extLst>
          </p:cNvPr>
          <p:cNvSpPr>
            <a:spLocks noGrp="1"/>
          </p:cNvSpPr>
          <p:nvPr>
            <p:ph type="body" sz="quarter" idx="14" hasCustomPrompt="1"/>
          </p:nvPr>
        </p:nvSpPr>
        <p:spPr>
          <a:xfrm>
            <a:off x="3459163" y="548720"/>
            <a:ext cx="2070100" cy="408109"/>
          </a:xfr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ru-RU" sz="1000" dirty="0">
                <a:latin typeface="HSE Sans" panose="02000000000000000000" pitchFamily="2" charset="0"/>
              </a:rPr>
              <a:t>Название презентации может быть набрано в две или три строки</a:t>
            </a:r>
            <a:r>
              <a:rPr lang="en-GB" sz="1000" dirty="0">
                <a:latin typeface="HSE Sans" panose="02000000000000000000" pitchFamily="2" charset="0"/>
              </a:rPr>
              <a:t> (10pt)</a:t>
            </a:r>
            <a:endParaRPr lang="ru-RU" sz="1000" dirty="0">
              <a:latin typeface="HSE Sans" panose="02000000000000000000" pitchFamily="2" charset="0"/>
            </a:endParaRPr>
          </a:p>
        </p:txBody>
      </p:sp>
      <p:sp>
        <p:nvSpPr>
          <p:cNvPr id="41" name="Текст 39">
            <a:extLst>
              <a:ext uri="{FF2B5EF4-FFF2-40B4-BE49-F238E27FC236}">
                <a16:creationId xmlns:a16="http://schemas.microsoft.com/office/drawing/2014/main" id="{0BEC062F-1BEB-DE4C-B7EE-C552C9D45F13}"/>
              </a:ext>
            </a:extLst>
          </p:cNvPr>
          <p:cNvSpPr>
            <a:spLocks noGrp="1"/>
          </p:cNvSpPr>
          <p:nvPr>
            <p:ph type="body" sz="quarter" idx="15" hasCustomPrompt="1"/>
          </p:nvPr>
        </p:nvSpPr>
        <p:spPr>
          <a:xfrm>
            <a:off x="6259892" y="548720"/>
            <a:ext cx="2070100" cy="408109"/>
          </a:xfr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ru-RU" sz="1000" dirty="0">
                <a:latin typeface="HSE Sans" panose="02000000000000000000" pitchFamily="2" charset="0"/>
              </a:rPr>
              <a:t>Название раздела может быть набрано в две или три строки</a:t>
            </a:r>
            <a:r>
              <a:rPr lang="en-GB" sz="1000" dirty="0">
                <a:latin typeface="HSE Sans" panose="02000000000000000000" pitchFamily="2" charset="0"/>
              </a:rPr>
              <a:t> (10pt)</a:t>
            </a:r>
            <a:endParaRPr lang="ru-RU" sz="1000" dirty="0">
              <a:latin typeface="HSE Sans" panose="02000000000000000000" pitchFamily="2" charset="0"/>
            </a:endParaRPr>
          </a:p>
        </p:txBody>
      </p:sp>
    </p:spTree>
    <p:extLst>
      <p:ext uri="{BB962C8B-B14F-4D97-AF65-F5344CB8AC3E}">
        <p14:creationId xmlns:p14="http://schemas.microsoft.com/office/powerpoint/2010/main" val="1341287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Текст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4" descr="Icon&#10;&#10;Description automatically generated">
            <a:extLst>
              <a:ext uri="{FF2B5EF4-FFF2-40B4-BE49-F238E27FC236}">
                <a16:creationId xmlns:a16="http://schemas.microsoft.com/office/drawing/2014/main" id="{FDC66DB8-29BC-5940-A721-40F10021456A}"/>
              </a:ext>
            </a:extLst>
          </p:cNvPr>
          <p:cNvPicPr>
            <a:picLocks noChangeAspect="1"/>
          </p:cNvPicPr>
          <p:nvPr userDrawn="1"/>
        </p:nvPicPr>
        <p:blipFill>
          <a:blip r:embed="rId3"/>
          <a:stretch>
            <a:fillRect/>
          </a:stretch>
        </p:blipFill>
        <p:spPr>
          <a:xfrm>
            <a:off x="517199" y="464363"/>
            <a:ext cx="448276" cy="448276"/>
          </a:xfrm>
          <a:prstGeom prst="rect">
            <a:avLst/>
          </a:prstGeom>
        </p:spPr>
      </p:pic>
      <p:sp>
        <p:nvSpPr>
          <p:cNvPr id="13" name="Текст 37">
            <a:extLst>
              <a:ext uri="{FF2B5EF4-FFF2-40B4-BE49-F238E27FC236}">
                <a16:creationId xmlns:a16="http://schemas.microsoft.com/office/drawing/2014/main" id="{5026DBD8-54A3-1446-9D3B-BA2B38460F1E}"/>
              </a:ext>
            </a:extLst>
          </p:cNvPr>
          <p:cNvSpPr>
            <a:spLocks noGrp="1"/>
          </p:cNvSpPr>
          <p:nvPr>
            <p:ph type="body" sz="quarter" idx="13" hasCustomPrompt="1"/>
          </p:nvPr>
        </p:nvSpPr>
        <p:spPr>
          <a:xfrm>
            <a:off x="1143689" y="540904"/>
            <a:ext cx="8932818" cy="415925"/>
          </a:xfr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ru-RU" sz="1000" dirty="0">
                <a:latin typeface="HSE Sans" panose="02000000000000000000" pitchFamily="2" charset="0"/>
              </a:rPr>
              <a:t>Название подразделения</a:t>
            </a:r>
            <a:br>
              <a:rPr lang="ru-RU" sz="1000" dirty="0">
                <a:latin typeface="HSE Sans" panose="02000000000000000000" pitchFamily="2" charset="0"/>
              </a:rPr>
            </a:br>
            <a:r>
              <a:rPr lang="ru-RU" sz="1000" dirty="0">
                <a:latin typeface="HSE Sans" panose="02000000000000000000" pitchFamily="2" charset="0"/>
              </a:rPr>
              <a:t>в две или три строки</a:t>
            </a:r>
            <a:r>
              <a:rPr lang="en-GB" sz="1000" dirty="0">
                <a:latin typeface="HSE Sans" panose="02000000000000000000" pitchFamily="2" charset="0"/>
              </a:rPr>
              <a:t> (10pt)</a:t>
            </a:r>
            <a:endParaRPr lang="ru-RU" sz="1000" dirty="0">
              <a:latin typeface="HSE Sans" panose="02000000000000000000" pitchFamily="2" charset="0"/>
            </a:endParaRPr>
          </a:p>
        </p:txBody>
      </p:sp>
      <p:sp>
        <p:nvSpPr>
          <p:cNvPr id="16" name="Заголовок 31">
            <a:extLst>
              <a:ext uri="{FF2B5EF4-FFF2-40B4-BE49-F238E27FC236}">
                <a16:creationId xmlns:a16="http://schemas.microsoft.com/office/drawing/2014/main" id="{76942483-EB13-0A4B-8060-DB65024C294E}"/>
              </a:ext>
            </a:extLst>
          </p:cNvPr>
          <p:cNvSpPr>
            <a:spLocks noGrp="1"/>
          </p:cNvSpPr>
          <p:nvPr>
            <p:ph type="title" hasCustomPrompt="1"/>
          </p:nvPr>
        </p:nvSpPr>
        <p:spPr>
          <a:xfrm>
            <a:off x="585897" y="1447790"/>
            <a:ext cx="11057955" cy="777025"/>
          </a:xfrm>
        </p:spPr>
        <p:txBody>
          <a:bodyPr lIns="0" tIns="0" rIns="0" bIns="0" anchor="t">
            <a:normAutofit/>
          </a:bodyPr>
          <a:lstStyle>
            <a:lvl1pPr>
              <a:lnSpc>
                <a:spcPct val="100000"/>
              </a:lnSpc>
              <a:defRPr sz="2400" b="0" i="0">
                <a:latin typeface="HSE Sans" panose="02000000000000000000" pitchFamily="2" charset="0"/>
              </a:defRPr>
            </a:lvl1pPr>
          </a:lstStyle>
          <a:p>
            <a:r>
              <a:rPr lang="ru-RU" sz="2400" dirty="0">
                <a:solidFill>
                  <a:srgbClr val="102D69"/>
                </a:solidFill>
                <a:latin typeface="HSE Sans" panose="02000000000000000000" pitchFamily="2" charset="0"/>
              </a:rPr>
              <a:t>Заголовок может быть набран в две или три строки</a:t>
            </a:r>
            <a:r>
              <a:rPr lang="en-GB" sz="2400" dirty="0">
                <a:solidFill>
                  <a:srgbClr val="102D69"/>
                </a:solidFill>
                <a:latin typeface="HSE Sans" panose="02000000000000000000" pitchFamily="2" charset="0"/>
              </a:rPr>
              <a:t> (24 </a:t>
            </a:r>
            <a:r>
              <a:rPr lang="en-GB" sz="2400" dirty="0" err="1">
                <a:solidFill>
                  <a:srgbClr val="102D69"/>
                </a:solidFill>
                <a:latin typeface="HSE Sans" panose="02000000000000000000" pitchFamily="2" charset="0"/>
              </a:rPr>
              <a:t>pt</a:t>
            </a:r>
            <a:r>
              <a:rPr lang="en-GB" sz="2400" dirty="0">
                <a:solidFill>
                  <a:srgbClr val="102D69"/>
                </a:solidFill>
                <a:latin typeface="HSE Sans" panose="02000000000000000000" pitchFamily="2" charset="0"/>
              </a:rPr>
              <a:t>)</a:t>
            </a:r>
            <a:endParaRPr lang="ru-RU" sz="2400" dirty="0">
              <a:solidFill>
                <a:srgbClr val="102D69"/>
              </a:solidFill>
              <a:latin typeface="HSE Sans" panose="02000000000000000000" pitchFamily="2" charset="0"/>
            </a:endParaRPr>
          </a:p>
        </p:txBody>
      </p:sp>
      <p:sp>
        <p:nvSpPr>
          <p:cNvPr id="17" name="Текст 35">
            <a:extLst>
              <a:ext uri="{FF2B5EF4-FFF2-40B4-BE49-F238E27FC236}">
                <a16:creationId xmlns:a16="http://schemas.microsoft.com/office/drawing/2014/main" id="{66FAD63B-F743-0F47-BBE3-D7731766705A}"/>
              </a:ext>
            </a:extLst>
          </p:cNvPr>
          <p:cNvSpPr>
            <a:spLocks noGrp="1"/>
          </p:cNvSpPr>
          <p:nvPr>
            <p:ph type="body" sz="quarter" idx="12" hasCustomPrompt="1"/>
          </p:nvPr>
        </p:nvSpPr>
        <p:spPr>
          <a:xfrm>
            <a:off x="585897" y="2379663"/>
            <a:ext cx="11057971" cy="3745092"/>
          </a:xfrm>
        </p:spPr>
        <p:txBody>
          <a:bodyPr lIns="0" tIns="0" rIns="0" numCol="3" spcCol="252000">
            <a:noAutofit/>
          </a:bodyPr>
          <a:lstStyle>
            <a:lvl1pPr marL="0" marR="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pPr marL="0" marR="0" lvl="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a:pPr>
            <a:r>
              <a:rPr lang="ru-RU" sz="1300" dirty="0">
                <a:latin typeface="HSE Sans" panose="02000000000000000000" pitchFamily="2" charset="0"/>
              </a:rPr>
              <a:t>Если текста много, то рекомендуем набирать его в несколько колонок, две или три.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 Если текста много, то рекомендуем набирать его в несколько колонок, две или три.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 Если текста много, то рекомендуем набирать его в несколько колонок, две или три.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 Если текста много, то рекомендуем набирать его в несколько колонок, две или три.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 Если текста много, то рекомендуем набирать его в несколько колонок, две или три.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 Если текста много, то рекомендуем набирать его в несколько колонок, две или три.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 Если текста много, то рекомендуем набирать его в несколько колонок, две или три.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a:t>
            </a:r>
          </a:p>
        </p:txBody>
      </p:sp>
    </p:spTree>
    <p:extLst>
      <p:ext uri="{BB962C8B-B14F-4D97-AF65-F5344CB8AC3E}">
        <p14:creationId xmlns:p14="http://schemas.microsoft.com/office/powerpoint/2010/main" val="3527183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Текст_3">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4" descr="Icon&#10;&#10;Description automatically generated">
            <a:extLst>
              <a:ext uri="{FF2B5EF4-FFF2-40B4-BE49-F238E27FC236}">
                <a16:creationId xmlns:a16="http://schemas.microsoft.com/office/drawing/2014/main" id="{0E78CA68-7A0C-CF41-9AC6-A547FB9EC3B0}"/>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8" name="Straight Connector 19">
            <a:extLst>
              <a:ext uri="{FF2B5EF4-FFF2-40B4-BE49-F238E27FC236}">
                <a16:creationId xmlns:a16="http://schemas.microsoft.com/office/drawing/2014/main" id="{45DC512A-A23B-B24D-A1F6-6793976867CF}"/>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9" name="Straight Connector 21">
            <a:extLst>
              <a:ext uri="{FF2B5EF4-FFF2-40B4-BE49-F238E27FC236}">
                <a16:creationId xmlns:a16="http://schemas.microsoft.com/office/drawing/2014/main" id="{21F91649-DF0F-5F45-A43B-2CED9ACDD049}"/>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0" name="Straight Connector 25">
            <a:extLst>
              <a:ext uri="{FF2B5EF4-FFF2-40B4-BE49-F238E27FC236}">
                <a16:creationId xmlns:a16="http://schemas.microsoft.com/office/drawing/2014/main" id="{3137B760-1A50-1845-B7F2-1EF31C71C72B}"/>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2" name="Straight Connector 59">
            <a:extLst>
              <a:ext uri="{FF2B5EF4-FFF2-40B4-BE49-F238E27FC236}">
                <a16:creationId xmlns:a16="http://schemas.microsoft.com/office/drawing/2014/main" id="{FB81B23D-CDD8-E64C-9887-3540F7EE1C4B}"/>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3" name="Текст 37">
            <a:extLst>
              <a:ext uri="{FF2B5EF4-FFF2-40B4-BE49-F238E27FC236}">
                <a16:creationId xmlns:a16="http://schemas.microsoft.com/office/drawing/2014/main" id="{C2D710AE-3CBE-5940-A7EB-F96132E6592D}"/>
              </a:ext>
            </a:extLst>
          </p:cNvPr>
          <p:cNvSpPr>
            <a:spLocks noGrp="1"/>
          </p:cNvSpPr>
          <p:nvPr>
            <p:ph type="body" sz="quarter" idx="13" hasCustomPrompt="1"/>
          </p:nvPr>
        </p:nvSpPr>
        <p:spPr>
          <a:xfrm>
            <a:off x="1143689" y="540904"/>
            <a:ext cx="1901825" cy="415925"/>
          </a:xfr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ru-RU" sz="1000" dirty="0">
                <a:latin typeface="HSE Sans" panose="02000000000000000000" pitchFamily="2" charset="0"/>
              </a:rPr>
              <a:t>Название подразделения</a:t>
            </a:r>
            <a:br>
              <a:rPr lang="ru-RU" sz="1000" dirty="0">
                <a:latin typeface="HSE Sans" panose="02000000000000000000" pitchFamily="2" charset="0"/>
              </a:rPr>
            </a:br>
            <a:r>
              <a:rPr lang="ru-RU" sz="1000" dirty="0">
                <a:latin typeface="HSE Sans" panose="02000000000000000000" pitchFamily="2" charset="0"/>
              </a:rPr>
              <a:t>в две или три строки</a:t>
            </a:r>
            <a:r>
              <a:rPr lang="en-GB" sz="1000" dirty="0">
                <a:latin typeface="HSE Sans" panose="02000000000000000000" pitchFamily="2" charset="0"/>
              </a:rPr>
              <a:t> (10pt)</a:t>
            </a:r>
            <a:endParaRPr lang="ru-RU" sz="1000" dirty="0">
              <a:latin typeface="HSE Sans" panose="02000000000000000000" pitchFamily="2" charset="0"/>
            </a:endParaRPr>
          </a:p>
        </p:txBody>
      </p:sp>
      <p:sp>
        <p:nvSpPr>
          <p:cNvPr id="14" name="Текст 39">
            <a:extLst>
              <a:ext uri="{FF2B5EF4-FFF2-40B4-BE49-F238E27FC236}">
                <a16:creationId xmlns:a16="http://schemas.microsoft.com/office/drawing/2014/main" id="{FCC5A33D-0A3C-F140-B745-367744A5F308}"/>
              </a:ext>
            </a:extLst>
          </p:cNvPr>
          <p:cNvSpPr>
            <a:spLocks noGrp="1"/>
          </p:cNvSpPr>
          <p:nvPr>
            <p:ph type="body" sz="quarter" idx="14" hasCustomPrompt="1"/>
          </p:nvPr>
        </p:nvSpPr>
        <p:spPr>
          <a:xfrm>
            <a:off x="3459163" y="548720"/>
            <a:ext cx="2070100" cy="408109"/>
          </a:xfr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ru-RU" sz="1000" dirty="0">
                <a:latin typeface="HSE Sans" panose="02000000000000000000" pitchFamily="2" charset="0"/>
              </a:rPr>
              <a:t>Название презентации может быть набрано в две или три строки</a:t>
            </a:r>
            <a:r>
              <a:rPr lang="en-GB" sz="1000" dirty="0">
                <a:latin typeface="HSE Sans" panose="02000000000000000000" pitchFamily="2" charset="0"/>
              </a:rPr>
              <a:t> (10pt)</a:t>
            </a:r>
            <a:endParaRPr lang="ru-RU" sz="1000" dirty="0">
              <a:latin typeface="HSE Sans" panose="02000000000000000000" pitchFamily="2" charset="0"/>
            </a:endParaRPr>
          </a:p>
        </p:txBody>
      </p:sp>
      <p:sp>
        <p:nvSpPr>
          <p:cNvPr id="17" name="Текст 35">
            <a:extLst>
              <a:ext uri="{FF2B5EF4-FFF2-40B4-BE49-F238E27FC236}">
                <a16:creationId xmlns:a16="http://schemas.microsoft.com/office/drawing/2014/main" id="{5163BE0A-A745-414A-AF21-D968BD69D2DA}"/>
              </a:ext>
            </a:extLst>
          </p:cNvPr>
          <p:cNvSpPr>
            <a:spLocks noGrp="1"/>
          </p:cNvSpPr>
          <p:nvPr>
            <p:ph type="body" sz="quarter" idx="12" hasCustomPrompt="1"/>
          </p:nvPr>
        </p:nvSpPr>
        <p:spPr>
          <a:xfrm>
            <a:off x="585898" y="2379663"/>
            <a:ext cx="4322531" cy="2399371"/>
          </a:xfr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pPr lvl="0"/>
            <a:r>
              <a:rPr lang="ru-RU" dirty="0"/>
              <a:t>Небольшие куски текста (13</a:t>
            </a:r>
            <a:r>
              <a:rPr lang="en-US" dirty="0" err="1"/>
              <a:t>pt</a:t>
            </a:r>
            <a:r>
              <a:rPr lang="en-US" dirty="0"/>
              <a:t>) </a:t>
            </a:r>
            <a:r>
              <a:rPr lang="ru-RU" dirty="0"/>
              <a:t>можно набирать в одну колонку, но не делайте колонку на всю ширину экрана.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 Если у вас есть свободное пространство и вы считаете, что текст одинок и ему нужна компания, то поставьте рядом небольшое изображение, которое иллюстрирует ваш текст или дополняет его.</a:t>
            </a:r>
          </a:p>
        </p:txBody>
      </p:sp>
      <p:sp>
        <p:nvSpPr>
          <p:cNvPr id="20" name="Текст 35">
            <a:extLst>
              <a:ext uri="{FF2B5EF4-FFF2-40B4-BE49-F238E27FC236}">
                <a16:creationId xmlns:a16="http://schemas.microsoft.com/office/drawing/2014/main" id="{B3D47CF6-5FC1-2346-8894-A7CC39063DE3}"/>
              </a:ext>
            </a:extLst>
          </p:cNvPr>
          <p:cNvSpPr>
            <a:spLocks noGrp="1"/>
          </p:cNvSpPr>
          <p:nvPr>
            <p:ph type="body" sz="quarter" idx="16" hasCustomPrompt="1"/>
          </p:nvPr>
        </p:nvSpPr>
        <p:spPr>
          <a:xfrm>
            <a:off x="585897" y="5183249"/>
            <a:ext cx="3934345" cy="553998"/>
          </a:xfr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0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ru-RU" sz="1000" dirty="0">
                <a:latin typeface="HSE Sans" panose="02000000000000000000" pitchFamily="2" charset="0"/>
              </a:rPr>
              <a:t>Примечания, или любая другая пояснительная или дополнительная информация набираются шрифтом размером 10 </a:t>
            </a:r>
            <a:r>
              <a:rPr lang="en-GB" sz="1000" dirty="0" err="1">
                <a:latin typeface="HSE Sans" panose="02000000000000000000" pitchFamily="2" charset="0"/>
              </a:rPr>
              <a:t>pt</a:t>
            </a:r>
            <a:endParaRPr lang="ru-RU" sz="1000" dirty="0">
              <a:latin typeface="HSE Sans" panose="02000000000000000000" pitchFamily="2" charset="0"/>
            </a:endParaRPr>
          </a:p>
        </p:txBody>
      </p:sp>
      <p:sp>
        <p:nvSpPr>
          <p:cNvPr id="23" name="Текст 22">
            <a:extLst>
              <a:ext uri="{FF2B5EF4-FFF2-40B4-BE49-F238E27FC236}">
                <a16:creationId xmlns:a16="http://schemas.microsoft.com/office/drawing/2014/main" id="{CD14B8F3-89C2-9F45-809E-D1EAF85AC566}"/>
              </a:ext>
            </a:extLst>
          </p:cNvPr>
          <p:cNvSpPr>
            <a:spLocks noGrp="1"/>
          </p:cNvSpPr>
          <p:nvPr>
            <p:ph type="body" sz="quarter" idx="18" hasCustomPrompt="1"/>
          </p:nvPr>
        </p:nvSpPr>
        <p:spPr>
          <a:xfrm>
            <a:off x="6259892" y="2379663"/>
            <a:ext cx="5383968" cy="3451794"/>
          </a:xfrm>
        </p:spPr>
        <p:txBody>
          <a:bodyPr lIns="0" tIns="0" rIns="0" bIns="0">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3200" b="0" i="0">
                <a:solidFill>
                  <a:srgbClr val="0E2D69"/>
                </a:solidFill>
                <a:latin typeface="HSE Sans" panose="02000000000000000000" pitchFamily="2" charset="0"/>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ru-RU" sz="3200" dirty="0">
                <a:solidFill>
                  <a:srgbClr val="102D69"/>
                </a:solidFill>
                <a:latin typeface="HSE Sans" panose="02000000000000000000" pitchFamily="2" charset="0"/>
              </a:rPr>
              <a:t>Небольшую фразу, с важной информацией, можно выделить, набрав ее более крупным кеглем, чем обычный  текст. Делать это часто не рекомендуется.</a:t>
            </a:r>
          </a:p>
          <a:p>
            <a:pPr lvl="0"/>
            <a:endParaRPr lang="ru-RU" dirty="0"/>
          </a:p>
        </p:txBody>
      </p:sp>
      <p:sp>
        <p:nvSpPr>
          <p:cNvPr id="24" name="Текст 39">
            <a:extLst>
              <a:ext uri="{FF2B5EF4-FFF2-40B4-BE49-F238E27FC236}">
                <a16:creationId xmlns:a16="http://schemas.microsoft.com/office/drawing/2014/main" id="{3BE4279A-8109-B244-B721-18F10C696B17}"/>
              </a:ext>
            </a:extLst>
          </p:cNvPr>
          <p:cNvSpPr>
            <a:spLocks noGrp="1"/>
          </p:cNvSpPr>
          <p:nvPr>
            <p:ph type="body" sz="quarter" idx="15" hasCustomPrompt="1"/>
          </p:nvPr>
        </p:nvSpPr>
        <p:spPr>
          <a:xfrm>
            <a:off x="6259892" y="548720"/>
            <a:ext cx="2070100" cy="408109"/>
          </a:xfr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ru-RU" sz="1000" dirty="0">
                <a:latin typeface="HSE Sans" panose="02000000000000000000" pitchFamily="2" charset="0"/>
              </a:rPr>
              <a:t>Название раздела может быть набрано в две или три строки</a:t>
            </a:r>
            <a:r>
              <a:rPr lang="en-GB" sz="1000" dirty="0">
                <a:latin typeface="HSE Sans" panose="02000000000000000000" pitchFamily="2" charset="0"/>
              </a:rPr>
              <a:t> (10pt)</a:t>
            </a:r>
            <a:endParaRPr lang="ru-RU" sz="1000" dirty="0">
              <a:latin typeface="HSE Sans" panose="02000000000000000000" pitchFamily="2" charset="0"/>
            </a:endParaRPr>
          </a:p>
        </p:txBody>
      </p:sp>
      <p:sp>
        <p:nvSpPr>
          <p:cNvPr id="25" name="Заголовок 31">
            <a:extLst>
              <a:ext uri="{FF2B5EF4-FFF2-40B4-BE49-F238E27FC236}">
                <a16:creationId xmlns:a16="http://schemas.microsoft.com/office/drawing/2014/main" id="{B32DC3D4-97A5-3E4F-A29B-422D5E3129B7}"/>
              </a:ext>
            </a:extLst>
          </p:cNvPr>
          <p:cNvSpPr>
            <a:spLocks noGrp="1"/>
          </p:cNvSpPr>
          <p:nvPr>
            <p:ph type="title" hasCustomPrompt="1"/>
          </p:nvPr>
        </p:nvSpPr>
        <p:spPr>
          <a:xfrm>
            <a:off x="585897" y="1447790"/>
            <a:ext cx="11057955" cy="777025"/>
          </a:xfrm>
        </p:spPr>
        <p:txBody>
          <a:bodyPr lIns="0" tIns="0" rIns="0" bIns="0" anchor="t">
            <a:normAutofit/>
          </a:bodyPr>
          <a:lstStyle>
            <a:lvl1pPr>
              <a:lnSpc>
                <a:spcPct val="100000"/>
              </a:lnSpc>
              <a:defRPr sz="2400" b="0" i="0">
                <a:latin typeface="HSE Sans" panose="02000000000000000000" pitchFamily="2" charset="0"/>
              </a:defRPr>
            </a:lvl1pPr>
          </a:lstStyle>
          <a:p>
            <a:r>
              <a:rPr lang="ru-RU" sz="2400" dirty="0">
                <a:solidFill>
                  <a:srgbClr val="102D69"/>
                </a:solidFill>
                <a:latin typeface="HSE Sans" panose="02000000000000000000" pitchFamily="2" charset="0"/>
              </a:rPr>
              <a:t>Заголовок может быть набран в две или три строки</a:t>
            </a:r>
            <a:r>
              <a:rPr lang="en-GB" sz="2400" dirty="0">
                <a:solidFill>
                  <a:srgbClr val="102D69"/>
                </a:solidFill>
                <a:latin typeface="HSE Sans" panose="02000000000000000000" pitchFamily="2" charset="0"/>
              </a:rPr>
              <a:t> (24 </a:t>
            </a:r>
            <a:r>
              <a:rPr lang="en-GB" sz="2400" dirty="0" err="1">
                <a:solidFill>
                  <a:srgbClr val="102D69"/>
                </a:solidFill>
                <a:latin typeface="HSE Sans" panose="02000000000000000000" pitchFamily="2" charset="0"/>
              </a:rPr>
              <a:t>pt</a:t>
            </a:r>
            <a:r>
              <a:rPr lang="en-GB" sz="2400" dirty="0">
                <a:solidFill>
                  <a:srgbClr val="102D69"/>
                </a:solidFill>
                <a:latin typeface="HSE Sans" panose="02000000000000000000" pitchFamily="2" charset="0"/>
              </a:rPr>
              <a:t>)</a:t>
            </a:r>
            <a:endParaRPr lang="ru-RU" sz="2400" dirty="0">
              <a:solidFill>
                <a:srgbClr val="102D69"/>
              </a:solidFill>
              <a:latin typeface="HSE Sans" panose="02000000000000000000" pitchFamily="2" charset="0"/>
            </a:endParaRPr>
          </a:p>
        </p:txBody>
      </p:sp>
    </p:spTree>
    <p:extLst>
      <p:ext uri="{BB962C8B-B14F-4D97-AF65-F5344CB8AC3E}">
        <p14:creationId xmlns:p14="http://schemas.microsoft.com/office/powerpoint/2010/main" val="663795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График_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4" descr="Icon&#10;&#10;Description automatically generated">
            <a:extLst>
              <a:ext uri="{FF2B5EF4-FFF2-40B4-BE49-F238E27FC236}">
                <a16:creationId xmlns:a16="http://schemas.microsoft.com/office/drawing/2014/main" id="{9E89D752-CAC6-0943-9A3D-4C52DBF50CE2}"/>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8" name="Straight Connector 19">
            <a:extLst>
              <a:ext uri="{FF2B5EF4-FFF2-40B4-BE49-F238E27FC236}">
                <a16:creationId xmlns:a16="http://schemas.microsoft.com/office/drawing/2014/main" id="{64D89E64-93BB-044D-B3D4-8F2679C5CA4C}"/>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9" name="Straight Connector 21">
            <a:extLst>
              <a:ext uri="{FF2B5EF4-FFF2-40B4-BE49-F238E27FC236}">
                <a16:creationId xmlns:a16="http://schemas.microsoft.com/office/drawing/2014/main" id="{D0C3B169-866D-C645-AF76-00F8C2A97E9B}"/>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0" name="Straight Connector 25">
            <a:extLst>
              <a:ext uri="{FF2B5EF4-FFF2-40B4-BE49-F238E27FC236}">
                <a16:creationId xmlns:a16="http://schemas.microsoft.com/office/drawing/2014/main" id="{FDDF48AB-D8AE-0E42-A544-8EA5B8744778}"/>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2" name="Straight Connector 59">
            <a:extLst>
              <a:ext uri="{FF2B5EF4-FFF2-40B4-BE49-F238E27FC236}">
                <a16:creationId xmlns:a16="http://schemas.microsoft.com/office/drawing/2014/main" id="{019D6862-BD52-734D-9E19-38C147CA2D29}"/>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3" name="Текст 37">
            <a:extLst>
              <a:ext uri="{FF2B5EF4-FFF2-40B4-BE49-F238E27FC236}">
                <a16:creationId xmlns:a16="http://schemas.microsoft.com/office/drawing/2014/main" id="{A9BD5ADD-B3F2-C342-82F7-83683F040D2F}"/>
              </a:ext>
            </a:extLst>
          </p:cNvPr>
          <p:cNvSpPr>
            <a:spLocks noGrp="1"/>
          </p:cNvSpPr>
          <p:nvPr>
            <p:ph type="body" sz="quarter" idx="13" hasCustomPrompt="1"/>
          </p:nvPr>
        </p:nvSpPr>
        <p:spPr>
          <a:xfrm>
            <a:off x="1143689" y="540904"/>
            <a:ext cx="1901825" cy="415925"/>
          </a:xfr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ru-RU" sz="1000" dirty="0">
                <a:latin typeface="HSE Sans" panose="02000000000000000000" pitchFamily="2" charset="0"/>
              </a:rPr>
              <a:t>Название подразделения</a:t>
            </a:r>
            <a:br>
              <a:rPr lang="ru-RU" sz="1000" dirty="0">
                <a:latin typeface="HSE Sans" panose="02000000000000000000" pitchFamily="2" charset="0"/>
              </a:rPr>
            </a:br>
            <a:r>
              <a:rPr lang="ru-RU" sz="1000" dirty="0">
                <a:latin typeface="HSE Sans" panose="02000000000000000000" pitchFamily="2" charset="0"/>
              </a:rPr>
              <a:t>в две или три строки</a:t>
            </a:r>
            <a:r>
              <a:rPr lang="en-GB" sz="1000" dirty="0">
                <a:latin typeface="HSE Sans" panose="02000000000000000000" pitchFamily="2" charset="0"/>
              </a:rPr>
              <a:t> (10pt)</a:t>
            </a:r>
            <a:endParaRPr lang="ru-RU" sz="1000" dirty="0">
              <a:latin typeface="HSE Sans" panose="02000000000000000000" pitchFamily="2" charset="0"/>
            </a:endParaRPr>
          </a:p>
        </p:txBody>
      </p:sp>
      <p:sp>
        <p:nvSpPr>
          <p:cNvPr id="14" name="Текст 39">
            <a:extLst>
              <a:ext uri="{FF2B5EF4-FFF2-40B4-BE49-F238E27FC236}">
                <a16:creationId xmlns:a16="http://schemas.microsoft.com/office/drawing/2014/main" id="{4F15CBC0-FC8B-744E-95A7-C9863CDC31BD}"/>
              </a:ext>
            </a:extLst>
          </p:cNvPr>
          <p:cNvSpPr>
            <a:spLocks noGrp="1"/>
          </p:cNvSpPr>
          <p:nvPr>
            <p:ph type="body" sz="quarter" idx="14" hasCustomPrompt="1"/>
          </p:nvPr>
        </p:nvSpPr>
        <p:spPr>
          <a:xfrm>
            <a:off x="3459163" y="548720"/>
            <a:ext cx="2070100" cy="408109"/>
          </a:xfr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ru-RU" sz="1000" dirty="0">
                <a:latin typeface="HSE Sans" panose="02000000000000000000" pitchFamily="2" charset="0"/>
              </a:rPr>
              <a:t>Название презентации может быть набрано в две или три строки</a:t>
            </a:r>
            <a:r>
              <a:rPr lang="en-GB" sz="1000" dirty="0">
                <a:latin typeface="HSE Sans" panose="02000000000000000000" pitchFamily="2" charset="0"/>
              </a:rPr>
              <a:t> (10pt)</a:t>
            </a:r>
            <a:endParaRPr lang="ru-RU" sz="1000" dirty="0">
              <a:latin typeface="HSE Sans" panose="02000000000000000000" pitchFamily="2" charset="0"/>
            </a:endParaRPr>
          </a:p>
        </p:txBody>
      </p:sp>
      <p:sp>
        <p:nvSpPr>
          <p:cNvPr id="16" name="Текст 39">
            <a:extLst>
              <a:ext uri="{FF2B5EF4-FFF2-40B4-BE49-F238E27FC236}">
                <a16:creationId xmlns:a16="http://schemas.microsoft.com/office/drawing/2014/main" id="{BC3B54AA-A0BD-E646-B3B7-C0E724D26D23}"/>
              </a:ext>
            </a:extLst>
          </p:cNvPr>
          <p:cNvSpPr>
            <a:spLocks noGrp="1"/>
          </p:cNvSpPr>
          <p:nvPr>
            <p:ph type="body" sz="quarter" idx="15" hasCustomPrompt="1"/>
          </p:nvPr>
        </p:nvSpPr>
        <p:spPr>
          <a:xfrm>
            <a:off x="6259892" y="548720"/>
            <a:ext cx="2070100" cy="408109"/>
          </a:xfr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ru-RU" sz="1000" dirty="0">
                <a:latin typeface="HSE Sans" panose="02000000000000000000" pitchFamily="2" charset="0"/>
              </a:rPr>
              <a:t>Название раздела может быть набрано в две или три строки</a:t>
            </a:r>
            <a:r>
              <a:rPr lang="en-GB" sz="1000" dirty="0">
                <a:latin typeface="HSE Sans" panose="02000000000000000000" pitchFamily="2" charset="0"/>
              </a:rPr>
              <a:t> (10pt)</a:t>
            </a:r>
            <a:endParaRPr lang="ru-RU" sz="1000" dirty="0">
              <a:latin typeface="HSE Sans" panose="02000000000000000000" pitchFamily="2" charset="0"/>
            </a:endParaRPr>
          </a:p>
        </p:txBody>
      </p:sp>
      <p:sp>
        <p:nvSpPr>
          <p:cNvPr id="17" name="Заголовок 31">
            <a:extLst>
              <a:ext uri="{FF2B5EF4-FFF2-40B4-BE49-F238E27FC236}">
                <a16:creationId xmlns:a16="http://schemas.microsoft.com/office/drawing/2014/main" id="{B3F16318-C9C3-B948-A508-4BC53D0B7716}"/>
              </a:ext>
            </a:extLst>
          </p:cNvPr>
          <p:cNvSpPr>
            <a:spLocks noGrp="1"/>
          </p:cNvSpPr>
          <p:nvPr>
            <p:ph type="title" hasCustomPrompt="1"/>
          </p:nvPr>
        </p:nvSpPr>
        <p:spPr>
          <a:xfrm>
            <a:off x="585899" y="1447790"/>
            <a:ext cx="4322530" cy="777025"/>
          </a:xfrm>
        </p:spPr>
        <p:txBody>
          <a:bodyPr lIns="0" tIns="0" rIns="0" bIns="0" anchor="t">
            <a:normAutofit/>
          </a:bodyPr>
          <a:lstStyle>
            <a:lvl1pPr>
              <a:lnSpc>
                <a:spcPct val="100000"/>
              </a:lnSpc>
              <a:defRPr sz="2400" b="0" i="0">
                <a:latin typeface="HSE Sans" panose="02000000000000000000" pitchFamily="2" charset="0"/>
              </a:defRPr>
            </a:lvl1pPr>
          </a:lstStyle>
          <a:p>
            <a:r>
              <a:rPr lang="ru-RU" sz="2400" dirty="0">
                <a:solidFill>
                  <a:srgbClr val="102D69"/>
                </a:solidFill>
                <a:latin typeface="HSE Sans" panose="02000000000000000000" pitchFamily="2" charset="0"/>
              </a:rPr>
              <a:t>Заголовок может быть набран </a:t>
            </a:r>
            <a:br>
              <a:rPr lang="ru-RU" sz="2400" dirty="0">
                <a:solidFill>
                  <a:srgbClr val="102D69"/>
                </a:solidFill>
                <a:latin typeface="HSE Sans" panose="02000000000000000000" pitchFamily="2" charset="0"/>
              </a:rPr>
            </a:br>
            <a:r>
              <a:rPr lang="ru-RU" sz="2400" dirty="0">
                <a:solidFill>
                  <a:srgbClr val="102D69"/>
                </a:solidFill>
                <a:latin typeface="HSE Sans" panose="02000000000000000000" pitchFamily="2" charset="0"/>
              </a:rPr>
              <a:t>в две или три строки</a:t>
            </a:r>
            <a:r>
              <a:rPr lang="en-GB" sz="2400" dirty="0">
                <a:solidFill>
                  <a:srgbClr val="102D69"/>
                </a:solidFill>
                <a:latin typeface="HSE Sans" panose="02000000000000000000" pitchFamily="2" charset="0"/>
              </a:rPr>
              <a:t> (24 </a:t>
            </a:r>
            <a:r>
              <a:rPr lang="en-GB" sz="2400" dirty="0" err="1">
                <a:solidFill>
                  <a:srgbClr val="102D69"/>
                </a:solidFill>
                <a:latin typeface="HSE Sans" panose="02000000000000000000" pitchFamily="2" charset="0"/>
              </a:rPr>
              <a:t>pt</a:t>
            </a:r>
            <a:r>
              <a:rPr lang="en-GB" sz="2400" dirty="0">
                <a:solidFill>
                  <a:srgbClr val="102D69"/>
                </a:solidFill>
                <a:latin typeface="HSE Sans" panose="02000000000000000000" pitchFamily="2" charset="0"/>
              </a:rPr>
              <a:t>)</a:t>
            </a:r>
            <a:endParaRPr lang="ru-RU" sz="2400" dirty="0">
              <a:solidFill>
                <a:srgbClr val="102D69"/>
              </a:solidFill>
              <a:latin typeface="HSE Sans" panose="02000000000000000000" pitchFamily="2" charset="0"/>
            </a:endParaRPr>
          </a:p>
        </p:txBody>
      </p:sp>
      <p:sp>
        <p:nvSpPr>
          <p:cNvPr id="18" name="Текст 35">
            <a:extLst>
              <a:ext uri="{FF2B5EF4-FFF2-40B4-BE49-F238E27FC236}">
                <a16:creationId xmlns:a16="http://schemas.microsoft.com/office/drawing/2014/main" id="{23B3E5FB-BBCE-4149-AD9A-8CAB06CC9FCF}"/>
              </a:ext>
            </a:extLst>
          </p:cNvPr>
          <p:cNvSpPr>
            <a:spLocks noGrp="1"/>
          </p:cNvSpPr>
          <p:nvPr>
            <p:ph type="body" sz="quarter" idx="12" hasCustomPrompt="1"/>
          </p:nvPr>
        </p:nvSpPr>
        <p:spPr>
          <a:xfrm>
            <a:off x="585898" y="2379663"/>
            <a:ext cx="4322531" cy="2399371"/>
          </a:xfr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GB" sz="1300" dirty="0">
                <a:latin typeface="HSE Sans" panose="02000000000000000000" pitchFamily="2" charset="0"/>
              </a:rPr>
              <a:t>Lorem ipsum </a:t>
            </a:r>
            <a:r>
              <a:rPr lang="en-GB" sz="1300" dirty="0" err="1">
                <a:latin typeface="HSE Sans" panose="02000000000000000000" pitchFamily="2" charset="0"/>
              </a:rPr>
              <a:t>dolor</a:t>
            </a:r>
            <a:r>
              <a:rPr lang="en-GB" sz="1300" dirty="0">
                <a:latin typeface="HSE Sans" panose="02000000000000000000" pitchFamily="2" charset="0"/>
              </a:rPr>
              <a:t> sit </a:t>
            </a:r>
            <a:r>
              <a:rPr lang="en-GB" sz="1300" dirty="0" err="1">
                <a:latin typeface="HSE Sans" panose="02000000000000000000" pitchFamily="2" charset="0"/>
              </a:rPr>
              <a:t>amet</a:t>
            </a:r>
            <a:r>
              <a:rPr lang="en-GB" sz="1300" dirty="0">
                <a:latin typeface="HSE Sans" panose="02000000000000000000" pitchFamily="2" charset="0"/>
              </a:rPr>
              <a:t>, </a:t>
            </a:r>
            <a:r>
              <a:rPr lang="en-GB" sz="1300" dirty="0" err="1">
                <a:latin typeface="HSE Sans" panose="02000000000000000000" pitchFamily="2" charset="0"/>
              </a:rPr>
              <a:t>consectetur</a:t>
            </a:r>
            <a:r>
              <a:rPr lang="en-GB" sz="1300" dirty="0">
                <a:latin typeface="HSE Sans" panose="02000000000000000000" pitchFamily="2" charset="0"/>
              </a:rPr>
              <a:t> </a:t>
            </a:r>
            <a:r>
              <a:rPr lang="en-GB" sz="1300" dirty="0" err="1">
                <a:latin typeface="HSE Sans" panose="02000000000000000000" pitchFamily="2" charset="0"/>
              </a:rPr>
              <a:t>adipiscing</a:t>
            </a:r>
            <a:r>
              <a:rPr lang="en-GB" sz="1300" dirty="0">
                <a:latin typeface="HSE Sans" panose="02000000000000000000" pitchFamily="2" charset="0"/>
              </a:rPr>
              <a:t> </a:t>
            </a:r>
            <a:r>
              <a:rPr lang="en-GB" sz="1300" dirty="0" err="1">
                <a:latin typeface="HSE Sans" panose="02000000000000000000" pitchFamily="2" charset="0"/>
              </a:rPr>
              <a:t>elit</a:t>
            </a:r>
            <a:r>
              <a:rPr lang="en-GB" sz="1300" dirty="0">
                <a:latin typeface="HSE Sans" panose="02000000000000000000" pitchFamily="2" charset="0"/>
              </a:rPr>
              <a:t>, </a:t>
            </a:r>
            <a:r>
              <a:rPr lang="en-GB" sz="1300" dirty="0" err="1">
                <a:latin typeface="HSE Sans" panose="02000000000000000000" pitchFamily="2" charset="0"/>
              </a:rPr>
              <a:t>sed</a:t>
            </a:r>
            <a:r>
              <a:rPr lang="en-GB" sz="1300" dirty="0">
                <a:latin typeface="HSE Sans" panose="02000000000000000000" pitchFamily="2" charset="0"/>
              </a:rPr>
              <a:t> do </a:t>
            </a:r>
            <a:r>
              <a:rPr lang="en-GB" sz="1300" dirty="0" err="1">
                <a:latin typeface="HSE Sans" panose="02000000000000000000" pitchFamily="2" charset="0"/>
              </a:rPr>
              <a:t>eiusmod</a:t>
            </a:r>
            <a:r>
              <a:rPr lang="en-GB" sz="1300" dirty="0">
                <a:latin typeface="HSE Sans" panose="02000000000000000000" pitchFamily="2" charset="0"/>
              </a:rPr>
              <a:t> </a:t>
            </a:r>
            <a:r>
              <a:rPr lang="en-GB" sz="1300" dirty="0" err="1">
                <a:latin typeface="HSE Sans" panose="02000000000000000000" pitchFamily="2" charset="0"/>
              </a:rPr>
              <a:t>tempor</a:t>
            </a:r>
            <a:r>
              <a:rPr lang="en-GB" sz="1300" dirty="0">
                <a:latin typeface="HSE Sans" panose="02000000000000000000" pitchFamily="2" charset="0"/>
              </a:rPr>
              <a:t> </a:t>
            </a:r>
            <a:r>
              <a:rPr lang="en-GB" sz="1300" dirty="0" err="1">
                <a:latin typeface="HSE Sans" panose="02000000000000000000" pitchFamily="2" charset="0"/>
              </a:rPr>
              <a:t>incididunt</a:t>
            </a:r>
            <a:r>
              <a:rPr lang="en-GB" sz="1300" dirty="0">
                <a:latin typeface="HSE Sans" panose="02000000000000000000" pitchFamily="2" charset="0"/>
              </a:rPr>
              <a:t> </a:t>
            </a:r>
            <a:r>
              <a:rPr lang="en-GB" sz="1300" dirty="0" err="1">
                <a:latin typeface="HSE Sans" panose="02000000000000000000" pitchFamily="2" charset="0"/>
              </a:rPr>
              <a:t>ut</a:t>
            </a:r>
            <a:r>
              <a:rPr lang="en-GB" sz="1300" dirty="0">
                <a:latin typeface="HSE Sans" panose="02000000000000000000" pitchFamily="2" charset="0"/>
              </a:rPr>
              <a:t> </a:t>
            </a:r>
            <a:r>
              <a:rPr lang="en-GB" sz="1300" dirty="0" err="1">
                <a:latin typeface="HSE Sans" panose="02000000000000000000" pitchFamily="2" charset="0"/>
              </a:rPr>
              <a:t>labore</a:t>
            </a:r>
            <a:r>
              <a:rPr lang="en-GB" sz="1300" dirty="0">
                <a:latin typeface="HSE Sans" panose="02000000000000000000" pitchFamily="2" charset="0"/>
              </a:rPr>
              <a:t> et dolore magna </a:t>
            </a:r>
            <a:r>
              <a:rPr lang="en-GB" sz="1300" dirty="0" err="1">
                <a:latin typeface="HSE Sans" panose="02000000000000000000" pitchFamily="2" charset="0"/>
              </a:rPr>
              <a:t>aliqua</a:t>
            </a:r>
            <a:r>
              <a:rPr lang="en-GB" sz="1300" dirty="0">
                <a:latin typeface="HSE Sans" panose="02000000000000000000" pitchFamily="2" charset="0"/>
              </a:rPr>
              <a:t>. Ut </a:t>
            </a:r>
            <a:r>
              <a:rPr lang="en-GB" sz="1300" dirty="0" err="1">
                <a:latin typeface="HSE Sans" panose="02000000000000000000" pitchFamily="2" charset="0"/>
              </a:rPr>
              <a:t>enim</a:t>
            </a:r>
            <a:r>
              <a:rPr lang="en-GB" sz="1300" dirty="0">
                <a:latin typeface="HSE Sans" panose="02000000000000000000" pitchFamily="2" charset="0"/>
              </a:rPr>
              <a:t> ad minim </a:t>
            </a:r>
            <a:r>
              <a:rPr lang="en-GB" sz="1300" dirty="0" err="1">
                <a:latin typeface="HSE Sans" panose="02000000000000000000" pitchFamily="2" charset="0"/>
              </a:rPr>
              <a:t>veniam</a:t>
            </a:r>
            <a:r>
              <a:rPr lang="en-GB" sz="1300" dirty="0">
                <a:latin typeface="HSE Sans" panose="02000000000000000000" pitchFamily="2" charset="0"/>
              </a:rPr>
              <a:t>, </a:t>
            </a:r>
            <a:r>
              <a:rPr lang="en-GB" sz="1300" dirty="0" err="1">
                <a:latin typeface="HSE Sans" panose="02000000000000000000" pitchFamily="2" charset="0"/>
              </a:rPr>
              <a:t>quis</a:t>
            </a:r>
            <a:r>
              <a:rPr lang="en-GB" sz="1300" dirty="0">
                <a:latin typeface="HSE Sans" panose="02000000000000000000" pitchFamily="2" charset="0"/>
              </a:rPr>
              <a:t> </a:t>
            </a:r>
            <a:r>
              <a:rPr lang="en-GB" sz="1300" dirty="0" err="1">
                <a:latin typeface="HSE Sans" panose="02000000000000000000" pitchFamily="2" charset="0"/>
              </a:rPr>
              <a:t>nostrud</a:t>
            </a:r>
            <a:r>
              <a:rPr lang="en-GB" sz="1300" dirty="0">
                <a:latin typeface="HSE Sans" panose="02000000000000000000" pitchFamily="2" charset="0"/>
              </a:rPr>
              <a:t> exercitation </a:t>
            </a:r>
            <a:r>
              <a:rPr lang="en-GB" sz="1300" dirty="0" err="1">
                <a:latin typeface="HSE Sans" panose="02000000000000000000" pitchFamily="2" charset="0"/>
              </a:rPr>
              <a:t>ullamco</a:t>
            </a:r>
            <a:r>
              <a:rPr lang="en-GB" sz="1300" dirty="0">
                <a:latin typeface="HSE Sans" panose="02000000000000000000" pitchFamily="2" charset="0"/>
              </a:rPr>
              <a:t> </a:t>
            </a:r>
            <a:r>
              <a:rPr lang="en-GB" sz="1300" dirty="0" err="1">
                <a:latin typeface="HSE Sans" panose="02000000000000000000" pitchFamily="2" charset="0"/>
              </a:rPr>
              <a:t>laboris</a:t>
            </a:r>
            <a:r>
              <a:rPr lang="en-GB" sz="1300" dirty="0">
                <a:latin typeface="HSE Sans" panose="02000000000000000000" pitchFamily="2" charset="0"/>
              </a:rPr>
              <a:t> nisi </a:t>
            </a:r>
            <a:r>
              <a:rPr lang="en-GB" sz="1300" dirty="0" err="1">
                <a:latin typeface="HSE Sans" panose="02000000000000000000" pitchFamily="2" charset="0"/>
              </a:rPr>
              <a:t>ut</a:t>
            </a:r>
            <a:r>
              <a:rPr lang="en-GB" sz="1300" dirty="0">
                <a:latin typeface="HSE Sans" panose="02000000000000000000" pitchFamily="2" charset="0"/>
              </a:rPr>
              <a:t> </a:t>
            </a:r>
            <a:r>
              <a:rPr lang="en-GB" sz="1300" dirty="0" err="1">
                <a:latin typeface="HSE Sans" panose="02000000000000000000" pitchFamily="2" charset="0"/>
              </a:rPr>
              <a:t>aliquip</a:t>
            </a:r>
            <a:r>
              <a:rPr lang="en-GB" sz="1300" dirty="0">
                <a:latin typeface="HSE Sans" panose="02000000000000000000" pitchFamily="2" charset="0"/>
              </a:rPr>
              <a:t> ex </a:t>
            </a:r>
            <a:r>
              <a:rPr lang="en-GB" sz="1300" dirty="0" err="1">
                <a:latin typeface="HSE Sans" panose="02000000000000000000" pitchFamily="2" charset="0"/>
              </a:rPr>
              <a:t>ea</a:t>
            </a:r>
            <a:r>
              <a:rPr lang="en-GB" sz="1300" dirty="0">
                <a:latin typeface="HSE Sans" panose="02000000000000000000" pitchFamily="2" charset="0"/>
              </a:rPr>
              <a:t> </a:t>
            </a:r>
            <a:r>
              <a:rPr lang="en-GB" sz="1300" dirty="0" err="1">
                <a:latin typeface="HSE Sans" panose="02000000000000000000" pitchFamily="2" charset="0"/>
              </a:rPr>
              <a:t>commodo</a:t>
            </a:r>
            <a:r>
              <a:rPr lang="en-GB" sz="1300" dirty="0">
                <a:latin typeface="HSE Sans" panose="02000000000000000000" pitchFamily="2" charset="0"/>
              </a:rPr>
              <a:t> </a:t>
            </a:r>
            <a:r>
              <a:rPr lang="en-GB" sz="1300" dirty="0" err="1">
                <a:latin typeface="HSE Sans" panose="02000000000000000000" pitchFamily="2" charset="0"/>
              </a:rPr>
              <a:t>consequat</a:t>
            </a:r>
            <a:r>
              <a:rPr lang="en-GB" sz="1300" dirty="0">
                <a:latin typeface="HSE Sans" panose="02000000000000000000" pitchFamily="2" charset="0"/>
              </a:rPr>
              <a:t>. Duis </a:t>
            </a:r>
            <a:r>
              <a:rPr lang="en-GB" sz="1300" dirty="0" err="1">
                <a:latin typeface="HSE Sans" panose="02000000000000000000" pitchFamily="2" charset="0"/>
              </a:rPr>
              <a:t>aute</a:t>
            </a:r>
            <a:r>
              <a:rPr lang="en-GB" sz="1300" dirty="0">
                <a:latin typeface="HSE Sans" panose="02000000000000000000" pitchFamily="2" charset="0"/>
              </a:rPr>
              <a:t> </a:t>
            </a:r>
            <a:r>
              <a:rPr lang="en-GB" sz="1300" dirty="0" err="1">
                <a:latin typeface="HSE Sans" panose="02000000000000000000" pitchFamily="2" charset="0"/>
              </a:rPr>
              <a:t>irure</a:t>
            </a:r>
            <a:r>
              <a:rPr lang="en-GB" sz="1300" dirty="0">
                <a:latin typeface="HSE Sans" panose="02000000000000000000" pitchFamily="2" charset="0"/>
              </a:rPr>
              <a:t> </a:t>
            </a:r>
            <a:r>
              <a:rPr lang="en-GB" sz="1300" dirty="0" err="1">
                <a:latin typeface="HSE Sans" panose="02000000000000000000" pitchFamily="2" charset="0"/>
              </a:rPr>
              <a:t>dolor</a:t>
            </a:r>
            <a:r>
              <a:rPr lang="en-GB" sz="1300" dirty="0">
                <a:latin typeface="HSE Sans" panose="02000000000000000000" pitchFamily="2" charset="0"/>
              </a:rPr>
              <a:t> in </a:t>
            </a:r>
            <a:r>
              <a:rPr lang="en-GB" sz="1300" dirty="0" err="1">
                <a:latin typeface="HSE Sans" panose="02000000000000000000" pitchFamily="2" charset="0"/>
              </a:rPr>
              <a:t>reprehenderit</a:t>
            </a:r>
            <a:r>
              <a:rPr lang="en-GB" sz="1300" dirty="0">
                <a:latin typeface="HSE Sans" panose="02000000000000000000" pitchFamily="2" charset="0"/>
              </a:rPr>
              <a:t> in </a:t>
            </a:r>
            <a:r>
              <a:rPr lang="en-GB" sz="1300" dirty="0" err="1">
                <a:latin typeface="HSE Sans" panose="02000000000000000000" pitchFamily="2" charset="0"/>
              </a:rPr>
              <a:t>voluptate</a:t>
            </a:r>
            <a:r>
              <a:rPr lang="en-GB" sz="1300" dirty="0">
                <a:latin typeface="HSE Sans" panose="02000000000000000000" pitchFamily="2" charset="0"/>
              </a:rPr>
              <a:t> </a:t>
            </a:r>
            <a:r>
              <a:rPr lang="en-GB" sz="1300" dirty="0" err="1">
                <a:latin typeface="HSE Sans" panose="02000000000000000000" pitchFamily="2" charset="0"/>
              </a:rPr>
              <a:t>velit</a:t>
            </a:r>
            <a:r>
              <a:rPr lang="en-GB" sz="1300" dirty="0">
                <a:latin typeface="HSE Sans" panose="02000000000000000000" pitchFamily="2" charset="0"/>
              </a:rPr>
              <a:t> </a:t>
            </a:r>
            <a:r>
              <a:rPr lang="en-GB" sz="1300" dirty="0" err="1">
                <a:latin typeface="HSE Sans" panose="02000000000000000000" pitchFamily="2" charset="0"/>
              </a:rPr>
              <a:t>esse</a:t>
            </a:r>
            <a:r>
              <a:rPr lang="en-GB" sz="1300" dirty="0">
                <a:latin typeface="HSE Sans" panose="02000000000000000000" pitchFamily="2" charset="0"/>
              </a:rPr>
              <a:t> </a:t>
            </a:r>
            <a:r>
              <a:rPr lang="en-GB" sz="1300" dirty="0" err="1">
                <a:latin typeface="HSE Sans" panose="02000000000000000000" pitchFamily="2" charset="0"/>
              </a:rPr>
              <a:t>cillum</a:t>
            </a:r>
            <a:r>
              <a:rPr lang="en-GB" sz="1300" dirty="0">
                <a:latin typeface="HSE Sans" panose="02000000000000000000" pitchFamily="2" charset="0"/>
              </a:rPr>
              <a:t> dolore </a:t>
            </a:r>
            <a:r>
              <a:rPr lang="en-GB" sz="1300" dirty="0" err="1">
                <a:latin typeface="HSE Sans" panose="02000000000000000000" pitchFamily="2" charset="0"/>
              </a:rPr>
              <a:t>eu</a:t>
            </a:r>
            <a:r>
              <a:rPr lang="en-GB" sz="1300" dirty="0">
                <a:latin typeface="HSE Sans" panose="02000000000000000000" pitchFamily="2" charset="0"/>
              </a:rPr>
              <a:t> </a:t>
            </a:r>
            <a:r>
              <a:rPr lang="en-GB" sz="1300" dirty="0" err="1">
                <a:latin typeface="HSE Sans" panose="02000000000000000000" pitchFamily="2" charset="0"/>
              </a:rPr>
              <a:t>fugiat</a:t>
            </a:r>
            <a:r>
              <a:rPr lang="en-GB" sz="1300" dirty="0">
                <a:latin typeface="HSE Sans" panose="02000000000000000000" pitchFamily="2" charset="0"/>
              </a:rPr>
              <a:t> </a:t>
            </a:r>
            <a:r>
              <a:rPr lang="en-GB" sz="1300" dirty="0" err="1">
                <a:latin typeface="HSE Sans" panose="02000000000000000000" pitchFamily="2" charset="0"/>
              </a:rPr>
              <a:t>nulla</a:t>
            </a:r>
            <a:r>
              <a:rPr lang="en-GB" sz="1300" dirty="0">
                <a:latin typeface="HSE Sans" panose="02000000000000000000" pitchFamily="2" charset="0"/>
              </a:rPr>
              <a:t> </a:t>
            </a:r>
            <a:r>
              <a:rPr lang="en-GB" sz="1300" dirty="0" err="1">
                <a:latin typeface="HSE Sans" panose="02000000000000000000" pitchFamily="2" charset="0"/>
              </a:rPr>
              <a:t>pariatur</a:t>
            </a:r>
            <a:r>
              <a:rPr lang="en-GB" sz="1300" dirty="0">
                <a:latin typeface="HSE Sans" panose="02000000000000000000" pitchFamily="2" charset="0"/>
              </a:rPr>
              <a:t>. </a:t>
            </a:r>
            <a:r>
              <a:rPr lang="en-GB" sz="1300" dirty="0" err="1">
                <a:latin typeface="HSE Sans" panose="02000000000000000000" pitchFamily="2" charset="0"/>
              </a:rPr>
              <a:t>Excepteur</a:t>
            </a:r>
            <a:r>
              <a:rPr lang="en-GB" sz="1300" dirty="0">
                <a:latin typeface="HSE Sans" panose="02000000000000000000" pitchFamily="2" charset="0"/>
              </a:rPr>
              <a:t> </a:t>
            </a:r>
            <a:r>
              <a:rPr lang="en-GB" sz="1300" dirty="0" err="1">
                <a:latin typeface="HSE Sans" panose="02000000000000000000" pitchFamily="2" charset="0"/>
              </a:rPr>
              <a:t>sint</a:t>
            </a:r>
            <a:r>
              <a:rPr lang="en-GB" sz="1300" dirty="0">
                <a:latin typeface="HSE Sans" panose="02000000000000000000" pitchFamily="2" charset="0"/>
              </a:rPr>
              <a:t> </a:t>
            </a:r>
            <a:r>
              <a:rPr lang="en-GB" sz="1300" dirty="0" err="1">
                <a:latin typeface="HSE Sans" panose="02000000000000000000" pitchFamily="2" charset="0"/>
              </a:rPr>
              <a:t>occaecat</a:t>
            </a:r>
            <a:r>
              <a:rPr lang="en-GB" sz="1300" dirty="0">
                <a:latin typeface="HSE Sans" panose="02000000000000000000" pitchFamily="2" charset="0"/>
              </a:rPr>
              <a:t> </a:t>
            </a:r>
            <a:r>
              <a:rPr lang="en-GB" sz="1300" dirty="0" err="1">
                <a:latin typeface="HSE Sans" panose="02000000000000000000" pitchFamily="2" charset="0"/>
              </a:rPr>
              <a:t>cupidatat</a:t>
            </a:r>
            <a:r>
              <a:rPr lang="en-GB" sz="1300" dirty="0">
                <a:latin typeface="HSE Sans" panose="02000000000000000000" pitchFamily="2" charset="0"/>
              </a:rPr>
              <a:t> non </a:t>
            </a:r>
            <a:r>
              <a:rPr lang="en-GB" sz="1300" dirty="0" err="1">
                <a:latin typeface="HSE Sans" panose="02000000000000000000" pitchFamily="2" charset="0"/>
              </a:rPr>
              <a:t>proident</a:t>
            </a:r>
            <a:r>
              <a:rPr lang="en-GB" sz="1300" dirty="0">
                <a:latin typeface="HSE Sans" panose="02000000000000000000" pitchFamily="2" charset="0"/>
              </a:rPr>
              <a:t>, sunt in culpa qui </a:t>
            </a:r>
            <a:r>
              <a:rPr lang="en-GB" sz="1300" dirty="0" err="1">
                <a:latin typeface="HSE Sans" panose="02000000000000000000" pitchFamily="2" charset="0"/>
              </a:rPr>
              <a:t>officia</a:t>
            </a:r>
            <a:r>
              <a:rPr lang="en-GB" sz="1300" dirty="0">
                <a:latin typeface="HSE Sans" panose="02000000000000000000" pitchFamily="2" charset="0"/>
              </a:rPr>
              <a:t> </a:t>
            </a:r>
            <a:r>
              <a:rPr lang="en-GB" sz="1300" dirty="0" err="1">
                <a:latin typeface="HSE Sans" panose="02000000000000000000" pitchFamily="2" charset="0"/>
              </a:rPr>
              <a:t>deserunt</a:t>
            </a:r>
            <a:r>
              <a:rPr lang="en-GB" sz="1300" dirty="0">
                <a:latin typeface="HSE Sans" panose="02000000000000000000" pitchFamily="2" charset="0"/>
              </a:rPr>
              <a:t> </a:t>
            </a:r>
            <a:r>
              <a:rPr lang="en-GB" sz="1300" dirty="0" err="1">
                <a:latin typeface="HSE Sans" panose="02000000000000000000" pitchFamily="2" charset="0"/>
              </a:rPr>
              <a:t>mollit</a:t>
            </a:r>
            <a:r>
              <a:rPr lang="en-GB" sz="1300" dirty="0">
                <a:latin typeface="HSE Sans" panose="02000000000000000000" pitchFamily="2" charset="0"/>
              </a:rPr>
              <a:t> </a:t>
            </a:r>
            <a:r>
              <a:rPr lang="en-GB" sz="1300" dirty="0" err="1">
                <a:latin typeface="HSE Sans" panose="02000000000000000000" pitchFamily="2" charset="0"/>
              </a:rPr>
              <a:t>anim</a:t>
            </a:r>
            <a:r>
              <a:rPr lang="en-GB" sz="1300" dirty="0">
                <a:latin typeface="HSE Sans" panose="02000000000000000000" pitchFamily="2" charset="0"/>
              </a:rPr>
              <a:t> id </a:t>
            </a:r>
            <a:r>
              <a:rPr lang="en-GB" sz="1300" dirty="0" err="1">
                <a:latin typeface="HSE Sans" panose="02000000000000000000" pitchFamily="2" charset="0"/>
              </a:rPr>
              <a:t>est</a:t>
            </a:r>
            <a:r>
              <a:rPr lang="en-GB" sz="1300" dirty="0">
                <a:latin typeface="HSE Sans" panose="02000000000000000000" pitchFamily="2" charset="0"/>
              </a:rPr>
              <a:t> </a:t>
            </a:r>
            <a:r>
              <a:rPr lang="en-GB" sz="1300" dirty="0" err="1">
                <a:latin typeface="HSE Sans" panose="02000000000000000000" pitchFamily="2" charset="0"/>
              </a:rPr>
              <a:t>laborum</a:t>
            </a:r>
            <a:r>
              <a:rPr lang="en-GB" sz="1300" dirty="0">
                <a:latin typeface="HSE Sans" panose="02000000000000000000" pitchFamily="2" charset="0"/>
              </a:rPr>
              <a:t>.</a:t>
            </a:r>
            <a:endParaRPr lang="ru-RU" sz="1300" dirty="0">
              <a:latin typeface="HSE Sans" panose="02000000000000000000" pitchFamily="2" charset="0"/>
            </a:endParaRPr>
          </a:p>
        </p:txBody>
      </p:sp>
      <p:sp>
        <p:nvSpPr>
          <p:cNvPr id="19" name="Текст 35">
            <a:extLst>
              <a:ext uri="{FF2B5EF4-FFF2-40B4-BE49-F238E27FC236}">
                <a16:creationId xmlns:a16="http://schemas.microsoft.com/office/drawing/2014/main" id="{658542D3-7E45-6E46-8039-27C4C43DD617}"/>
              </a:ext>
            </a:extLst>
          </p:cNvPr>
          <p:cNvSpPr>
            <a:spLocks noGrp="1"/>
          </p:cNvSpPr>
          <p:nvPr>
            <p:ph type="body" sz="quarter" idx="16" hasCustomPrompt="1"/>
          </p:nvPr>
        </p:nvSpPr>
        <p:spPr>
          <a:xfrm>
            <a:off x="585897" y="5183249"/>
            <a:ext cx="3934345" cy="553998"/>
          </a:xfr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0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ru-RU" sz="1000" dirty="0">
                <a:latin typeface="HSE Sans" panose="02000000000000000000" pitchFamily="2" charset="0"/>
              </a:rPr>
              <a:t>Примечания, или любая другая пояснительная или дополнительная информация набираются шрифтом размером 10 </a:t>
            </a:r>
            <a:r>
              <a:rPr lang="en-GB" sz="1000" dirty="0" err="1">
                <a:latin typeface="HSE Sans" panose="02000000000000000000" pitchFamily="2" charset="0"/>
              </a:rPr>
              <a:t>pt</a:t>
            </a:r>
            <a:endParaRPr lang="ru-RU" sz="1000" dirty="0">
              <a:latin typeface="HSE Sans" panose="02000000000000000000" pitchFamily="2" charset="0"/>
            </a:endParaRPr>
          </a:p>
        </p:txBody>
      </p:sp>
      <p:sp>
        <p:nvSpPr>
          <p:cNvPr id="21" name="Диаграмма 7">
            <a:extLst>
              <a:ext uri="{FF2B5EF4-FFF2-40B4-BE49-F238E27FC236}">
                <a16:creationId xmlns:a16="http://schemas.microsoft.com/office/drawing/2014/main" id="{57965DCA-4776-7546-97FD-A69317A34CF2}"/>
              </a:ext>
            </a:extLst>
          </p:cNvPr>
          <p:cNvSpPr>
            <a:spLocks noGrp="1"/>
          </p:cNvSpPr>
          <p:nvPr>
            <p:ph type="chart" sz="quarter" idx="10"/>
          </p:nvPr>
        </p:nvSpPr>
        <p:spPr>
          <a:xfrm>
            <a:off x="5272097" y="1447790"/>
            <a:ext cx="6371768" cy="4289457"/>
          </a:xfrm>
        </p:spPr>
        <p:txBody>
          <a:bodyPr/>
          <a:lstStyle/>
          <a:p>
            <a:endParaRPr lang="ru-RU"/>
          </a:p>
        </p:txBody>
      </p:sp>
    </p:spTree>
    <p:extLst>
      <p:ext uri="{BB962C8B-B14F-4D97-AF65-F5344CB8AC3E}">
        <p14:creationId xmlns:p14="http://schemas.microsoft.com/office/powerpoint/2010/main" val="2507113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График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Picture 4" descr="Icon&#10;&#10;Description automatically generated">
            <a:extLst>
              <a:ext uri="{FF2B5EF4-FFF2-40B4-BE49-F238E27FC236}">
                <a16:creationId xmlns:a16="http://schemas.microsoft.com/office/drawing/2014/main" id="{11D7C3EB-CCEB-E142-9753-8B2D75A0A80D}"/>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9" name="Straight Connector 19">
            <a:extLst>
              <a:ext uri="{FF2B5EF4-FFF2-40B4-BE49-F238E27FC236}">
                <a16:creationId xmlns:a16="http://schemas.microsoft.com/office/drawing/2014/main" id="{527C9F89-51CC-D243-9351-73AB081DB944}"/>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0" name="Straight Connector 21">
            <a:extLst>
              <a:ext uri="{FF2B5EF4-FFF2-40B4-BE49-F238E27FC236}">
                <a16:creationId xmlns:a16="http://schemas.microsoft.com/office/drawing/2014/main" id="{F09EE119-6C80-E846-95F9-BB3907664128}"/>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1" name="Straight Connector 25">
            <a:extLst>
              <a:ext uri="{FF2B5EF4-FFF2-40B4-BE49-F238E27FC236}">
                <a16:creationId xmlns:a16="http://schemas.microsoft.com/office/drawing/2014/main" id="{6C0A681B-44BF-6A46-98D8-483EF13B9114}"/>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3" name="Straight Connector 59">
            <a:extLst>
              <a:ext uri="{FF2B5EF4-FFF2-40B4-BE49-F238E27FC236}">
                <a16:creationId xmlns:a16="http://schemas.microsoft.com/office/drawing/2014/main" id="{D4C3D74D-BE91-9547-ADCA-ACCE93C18789}"/>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4" name="Текст 37">
            <a:extLst>
              <a:ext uri="{FF2B5EF4-FFF2-40B4-BE49-F238E27FC236}">
                <a16:creationId xmlns:a16="http://schemas.microsoft.com/office/drawing/2014/main" id="{3E0AB43B-5E98-6042-A282-C61E0C5A37B9}"/>
              </a:ext>
            </a:extLst>
          </p:cNvPr>
          <p:cNvSpPr>
            <a:spLocks noGrp="1"/>
          </p:cNvSpPr>
          <p:nvPr>
            <p:ph type="body" sz="quarter" idx="13" hasCustomPrompt="1"/>
          </p:nvPr>
        </p:nvSpPr>
        <p:spPr>
          <a:xfrm>
            <a:off x="1143689" y="540904"/>
            <a:ext cx="1901825" cy="415925"/>
          </a:xfr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ru-RU" sz="1000" dirty="0">
                <a:latin typeface="HSE Sans" panose="02000000000000000000" pitchFamily="2" charset="0"/>
              </a:rPr>
              <a:t>Название подразделения</a:t>
            </a:r>
            <a:br>
              <a:rPr lang="ru-RU" sz="1000" dirty="0">
                <a:latin typeface="HSE Sans" panose="02000000000000000000" pitchFamily="2" charset="0"/>
              </a:rPr>
            </a:br>
            <a:r>
              <a:rPr lang="ru-RU" sz="1000" dirty="0">
                <a:latin typeface="HSE Sans" panose="02000000000000000000" pitchFamily="2" charset="0"/>
              </a:rPr>
              <a:t>в две или три строки</a:t>
            </a:r>
            <a:r>
              <a:rPr lang="en-GB" sz="1000" dirty="0">
                <a:latin typeface="HSE Sans" panose="02000000000000000000" pitchFamily="2" charset="0"/>
              </a:rPr>
              <a:t> (10pt)</a:t>
            </a:r>
            <a:endParaRPr lang="ru-RU" sz="1000" dirty="0">
              <a:latin typeface="HSE Sans" panose="02000000000000000000" pitchFamily="2" charset="0"/>
            </a:endParaRPr>
          </a:p>
        </p:txBody>
      </p:sp>
      <p:sp>
        <p:nvSpPr>
          <p:cNvPr id="15" name="Текст 39">
            <a:extLst>
              <a:ext uri="{FF2B5EF4-FFF2-40B4-BE49-F238E27FC236}">
                <a16:creationId xmlns:a16="http://schemas.microsoft.com/office/drawing/2014/main" id="{7388A8DF-D130-5445-A3F8-F96E1202BA19}"/>
              </a:ext>
            </a:extLst>
          </p:cNvPr>
          <p:cNvSpPr>
            <a:spLocks noGrp="1"/>
          </p:cNvSpPr>
          <p:nvPr>
            <p:ph type="body" sz="quarter" idx="14" hasCustomPrompt="1"/>
          </p:nvPr>
        </p:nvSpPr>
        <p:spPr>
          <a:xfrm>
            <a:off x="3459163" y="548720"/>
            <a:ext cx="2070100" cy="408109"/>
          </a:xfr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ru-RU" sz="1000" dirty="0">
                <a:latin typeface="HSE Sans" panose="02000000000000000000" pitchFamily="2" charset="0"/>
              </a:rPr>
              <a:t>Название презентации может быть набрано в две или три строки</a:t>
            </a:r>
            <a:r>
              <a:rPr lang="en-GB" sz="1000" dirty="0">
                <a:latin typeface="HSE Sans" panose="02000000000000000000" pitchFamily="2" charset="0"/>
              </a:rPr>
              <a:t> (10pt)</a:t>
            </a:r>
            <a:endParaRPr lang="ru-RU" sz="1000" dirty="0">
              <a:latin typeface="HSE Sans" panose="02000000000000000000" pitchFamily="2" charset="0"/>
            </a:endParaRPr>
          </a:p>
        </p:txBody>
      </p:sp>
      <p:sp>
        <p:nvSpPr>
          <p:cNvPr id="17" name="Текст 39">
            <a:extLst>
              <a:ext uri="{FF2B5EF4-FFF2-40B4-BE49-F238E27FC236}">
                <a16:creationId xmlns:a16="http://schemas.microsoft.com/office/drawing/2014/main" id="{02CBC466-1703-7541-94E4-AC76F4E6D938}"/>
              </a:ext>
            </a:extLst>
          </p:cNvPr>
          <p:cNvSpPr>
            <a:spLocks noGrp="1"/>
          </p:cNvSpPr>
          <p:nvPr>
            <p:ph type="body" sz="quarter" idx="15" hasCustomPrompt="1"/>
          </p:nvPr>
        </p:nvSpPr>
        <p:spPr>
          <a:xfrm>
            <a:off x="6259892" y="548720"/>
            <a:ext cx="2070100" cy="408109"/>
          </a:xfr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ru-RU" sz="1000" dirty="0">
                <a:latin typeface="HSE Sans" panose="02000000000000000000" pitchFamily="2" charset="0"/>
              </a:rPr>
              <a:t>Название раздела может быть набрано в две или три строки</a:t>
            </a:r>
            <a:r>
              <a:rPr lang="en-GB" sz="1000" dirty="0">
                <a:latin typeface="HSE Sans" panose="02000000000000000000" pitchFamily="2" charset="0"/>
              </a:rPr>
              <a:t> (10pt)</a:t>
            </a:r>
            <a:endParaRPr lang="ru-RU" sz="1000" dirty="0">
              <a:latin typeface="HSE Sans" panose="02000000000000000000" pitchFamily="2" charset="0"/>
            </a:endParaRPr>
          </a:p>
        </p:txBody>
      </p:sp>
      <p:sp>
        <p:nvSpPr>
          <p:cNvPr id="20" name="Текст 35">
            <a:extLst>
              <a:ext uri="{FF2B5EF4-FFF2-40B4-BE49-F238E27FC236}">
                <a16:creationId xmlns:a16="http://schemas.microsoft.com/office/drawing/2014/main" id="{5812BF3C-1D24-3640-84D2-BFFCA525AE5F}"/>
              </a:ext>
            </a:extLst>
          </p:cNvPr>
          <p:cNvSpPr>
            <a:spLocks noGrp="1"/>
          </p:cNvSpPr>
          <p:nvPr>
            <p:ph type="body" sz="quarter" idx="16" hasCustomPrompt="1"/>
          </p:nvPr>
        </p:nvSpPr>
        <p:spPr>
          <a:xfrm>
            <a:off x="585897" y="5183249"/>
            <a:ext cx="3934345" cy="553998"/>
          </a:xfr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0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ru-RU" sz="1000" dirty="0">
                <a:latin typeface="HSE Sans" panose="02000000000000000000" pitchFamily="2" charset="0"/>
              </a:rPr>
              <a:t>Примечания, или любая другая пояснительная или дополнительная информация набираются шрифтом размером 10 </a:t>
            </a:r>
            <a:r>
              <a:rPr lang="en-GB" sz="1000" dirty="0" err="1">
                <a:latin typeface="HSE Sans" panose="02000000000000000000" pitchFamily="2" charset="0"/>
              </a:rPr>
              <a:t>pt</a:t>
            </a:r>
            <a:endParaRPr lang="ru-RU" sz="1000" dirty="0">
              <a:latin typeface="HSE Sans" panose="02000000000000000000" pitchFamily="2" charset="0"/>
            </a:endParaRPr>
          </a:p>
        </p:txBody>
      </p:sp>
      <p:sp>
        <p:nvSpPr>
          <p:cNvPr id="21" name="Диаграмма 7">
            <a:extLst>
              <a:ext uri="{FF2B5EF4-FFF2-40B4-BE49-F238E27FC236}">
                <a16:creationId xmlns:a16="http://schemas.microsoft.com/office/drawing/2014/main" id="{BCBBDD44-9DC9-F74E-979F-120A7BBD4EE1}"/>
              </a:ext>
            </a:extLst>
          </p:cNvPr>
          <p:cNvSpPr>
            <a:spLocks noGrp="1"/>
          </p:cNvSpPr>
          <p:nvPr>
            <p:ph type="chart" sz="quarter" idx="10"/>
          </p:nvPr>
        </p:nvSpPr>
        <p:spPr>
          <a:xfrm>
            <a:off x="5272097" y="1447790"/>
            <a:ext cx="6371768" cy="4289457"/>
          </a:xfrm>
        </p:spPr>
        <p:txBody>
          <a:bodyPr/>
          <a:lstStyle/>
          <a:p>
            <a:endParaRPr lang="ru-RU"/>
          </a:p>
        </p:txBody>
      </p:sp>
      <p:sp>
        <p:nvSpPr>
          <p:cNvPr id="23" name="Текст 22">
            <a:extLst>
              <a:ext uri="{FF2B5EF4-FFF2-40B4-BE49-F238E27FC236}">
                <a16:creationId xmlns:a16="http://schemas.microsoft.com/office/drawing/2014/main" id="{7C68DF7B-E804-E44B-83DF-5DC36AF76F43}"/>
              </a:ext>
            </a:extLst>
          </p:cNvPr>
          <p:cNvSpPr>
            <a:spLocks noGrp="1"/>
          </p:cNvSpPr>
          <p:nvPr>
            <p:ph type="body" sz="quarter" idx="17" hasCustomPrompt="1"/>
          </p:nvPr>
        </p:nvSpPr>
        <p:spPr>
          <a:xfrm>
            <a:off x="585788" y="1447064"/>
            <a:ext cx="4322762" cy="703205"/>
          </a:xfrm>
        </p:spPr>
        <p:txBody>
          <a:bodyPr>
            <a:noAutofit/>
          </a:bodyPr>
          <a:lstStyle>
            <a:lvl1pPr marL="0" indent="0">
              <a:buNone/>
              <a:defRPr sz="1600" b="0" i="0">
                <a:solidFill>
                  <a:srgbClr val="0E2D69"/>
                </a:solidFill>
                <a:latin typeface="HSE Sans" panose="02000000000000000000" pitchFamily="2" charset="0"/>
              </a:defRPr>
            </a:lvl1pPr>
            <a:lvl2pPr>
              <a:defRPr sz="1600" b="0" i="0">
                <a:solidFill>
                  <a:srgbClr val="0E2D69"/>
                </a:solidFill>
                <a:latin typeface="HSE Sans" panose="02000000000000000000" pitchFamily="2" charset="0"/>
              </a:defRPr>
            </a:lvl2pPr>
            <a:lvl3pPr>
              <a:defRPr sz="1600" b="0" i="0">
                <a:solidFill>
                  <a:srgbClr val="0E2D69"/>
                </a:solidFill>
                <a:latin typeface="HSE Sans" panose="02000000000000000000" pitchFamily="2" charset="0"/>
              </a:defRPr>
            </a:lvl3pPr>
            <a:lvl4pPr>
              <a:defRPr sz="1600" b="0" i="0">
                <a:solidFill>
                  <a:srgbClr val="0E2D69"/>
                </a:solidFill>
                <a:latin typeface="HSE Sans" panose="02000000000000000000" pitchFamily="2" charset="0"/>
              </a:defRPr>
            </a:lvl4pPr>
            <a:lvl5pPr>
              <a:defRPr sz="1600" b="0" i="0">
                <a:solidFill>
                  <a:srgbClr val="0E2D69"/>
                </a:solidFill>
                <a:latin typeface="HSE Sans" panose="02000000000000000000" pitchFamily="2" charset="0"/>
              </a:defRPr>
            </a:lvl5pPr>
          </a:lstStyle>
          <a:p>
            <a:r>
              <a:rPr lang="ru-RU" sz="1600" dirty="0">
                <a:solidFill>
                  <a:srgbClr val="102D69"/>
                </a:solidFill>
                <a:latin typeface="HSE Sans" panose="02000000000000000000" pitchFamily="2" charset="0"/>
              </a:rPr>
              <a:t>Название графика. Обратите внимание, что название графика набирается меньшим кеглем, чем заголовок</a:t>
            </a:r>
            <a:r>
              <a:rPr lang="en-GB" sz="1600" dirty="0">
                <a:solidFill>
                  <a:srgbClr val="102D69"/>
                </a:solidFill>
                <a:latin typeface="HSE Sans" panose="02000000000000000000" pitchFamily="2" charset="0"/>
              </a:rPr>
              <a:t> (16pt)</a:t>
            </a:r>
            <a:endParaRPr lang="ru-RU" sz="1600" dirty="0">
              <a:solidFill>
                <a:srgbClr val="102D69"/>
              </a:solidFill>
              <a:latin typeface="HSE Sans" panose="02000000000000000000" pitchFamily="2" charset="0"/>
            </a:endParaRPr>
          </a:p>
        </p:txBody>
      </p:sp>
      <p:sp>
        <p:nvSpPr>
          <p:cNvPr id="28" name="Текст 35">
            <a:extLst>
              <a:ext uri="{FF2B5EF4-FFF2-40B4-BE49-F238E27FC236}">
                <a16:creationId xmlns:a16="http://schemas.microsoft.com/office/drawing/2014/main" id="{89E931D8-2901-A54D-86EA-096E47B81880}"/>
              </a:ext>
            </a:extLst>
          </p:cNvPr>
          <p:cNvSpPr>
            <a:spLocks noGrp="1"/>
          </p:cNvSpPr>
          <p:nvPr>
            <p:ph type="body" sz="quarter" idx="12" hasCustomPrompt="1"/>
          </p:nvPr>
        </p:nvSpPr>
        <p:spPr>
          <a:xfrm>
            <a:off x="585898" y="2379663"/>
            <a:ext cx="4322531" cy="2399371"/>
          </a:xfr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GB" sz="1300" dirty="0">
                <a:latin typeface="HSE Sans" panose="02000000000000000000" pitchFamily="2" charset="0"/>
              </a:rPr>
              <a:t>Lorem ipsum </a:t>
            </a:r>
            <a:r>
              <a:rPr lang="en-GB" sz="1300" dirty="0" err="1">
                <a:latin typeface="HSE Sans" panose="02000000000000000000" pitchFamily="2" charset="0"/>
              </a:rPr>
              <a:t>dolor</a:t>
            </a:r>
            <a:r>
              <a:rPr lang="en-GB" sz="1300" dirty="0">
                <a:latin typeface="HSE Sans" panose="02000000000000000000" pitchFamily="2" charset="0"/>
              </a:rPr>
              <a:t> sit </a:t>
            </a:r>
            <a:r>
              <a:rPr lang="en-GB" sz="1300" dirty="0" err="1">
                <a:latin typeface="HSE Sans" panose="02000000000000000000" pitchFamily="2" charset="0"/>
              </a:rPr>
              <a:t>amet</a:t>
            </a:r>
            <a:r>
              <a:rPr lang="en-GB" sz="1300" dirty="0">
                <a:latin typeface="HSE Sans" panose="02000000000000000000" pitchFamily="2" charset="0"/>
              </a:rPr>
              <a:t>, </a:t>
            </a:r>
            <a:r>
              <a:rPr lang="en-GB" sz="1300" dirty="0" err="1">
                <a:latin typeface="HSE Sans" panose="02000000000000000000" pitchFamily="2" charset="0"/>
              </a:rPr>
              <a:t>consectetur</a:t>
            </a:r>
            <a:r>
              <a:rPr lang="en-GB" sz="1300" dirty="0">
                <a:latin typeface="HSE Sans" panose="02000000000000000000" pitchFamily="2" charset="0"/>
              </a:rPr>
              <a:t> </a:t>
            </a:r>
            <a:r>
              <a:rPr lang="en-GB" sz="1300" dirty="0" err="1">
                <a:latin typeface="HSE Sans" panose="02000000000000000000" pitchFamily="2" charset="0"/>
              </a:rPr>
              <a:t>adipiscing</a:t>
            </a:r>
            <a:r>
              <a:rPr lang="en-GB" sz="1300" dirty="0">
                <a:latin typeface="HSE Sans" panose="02000000000000000000" pitchFamily="2" charset="0"/>
              </a:rPr>
              <a:t> </a:t>
            </a:r>
            <a:r>
              <a:rPr lang="en-GB" sz="1300" dirty="0" err="1">
                <a:latin typeface="HSE Sans" panose="02000000000000000000" pitchFamily="2" charset="0"/>
              </a:rPr>
              <a:t>elit</a:t>
            </a:r>
            <a:r>
              <a:rPr lang="en-GB" sz="1300" dirty="0">
                <a:latin typeface="HSE Sans" panose="02000000000000000000" pitchFamily="2" charset="0"/>
              </a:rPr>
              <a:t>, </a:t>
            </a:r>
            <a:r>
              <a:rPr lang="en-GB" sz="1300" dirty="0" err="1">
                <a:latin typeface="HSE Sans" panose="02000000000000000000" pitchFamily="2" charset="0"/>
              </a:rPr>
              <a:t>sed</a:t>
            </a:r>
            <a:r>
              <a:rPr lang="en-GB" sz="1300" dirty="0">
                <a:latin typeface="HSE Sans" panose="02000000000000000000" pitchFamily="2" charset="0"/>
              </a:rPr>
              <a:t> do </a:t>
            </a:r>
            <a:r>
              <a:rPr lang="en-GB" sz="1300" dirty="0" err="1">
                <a:latin typeface="HSE Sans" panose="02000000000000000000" pitchFamily="2" charset="0"/>
              </a:rPr>
              <a:t>eiusmod</a:t>
            </a:r>
            <a:r>
              <a:rPr lang="en-GB" sz="1300" dirty="0">
                <a:latin typeface="HSE Sans" panose="02000000000000000000" pitchFamily="2" charset="0"/>
              </a:rPr>
              <a:t> </a:t>
            </a:r>
            <a:r>
              <a:rPr lang="en-GB" sz="1300" dirty="0" err="1">
                <a:latin typeface="HSE Sans" panose="02000000000000000000" pitchFamily="2" charset="0"/>
              </a:rPr>
              <a:t>tempor</a:t>
            </a:r>
            <a:r>
              <a:rPr lang="en-GB" sz="1300" dirty="0">
                <a:latin typeface="HSE Sans" panose="02000000000000000000" pitchFamily="2" charset="0"/>
              </a:rPr>
              <a:t> </a:t>
            </a:r>
            <a:r>
              <a:rPr lang="en-GB" sz="1300" dirty="0" err="1">
                <a:latin typeface="HSE Sans" panose="02000000000000000000" pitchFamily="2" charset="0"/>
              </a:rPr>
              <a:t>incididunt</a:t>
            </a:r>
            <a:r>
              <a:rPr lang="en-GB" sz="1300" dirty="0">
                <a:latin typeface="HSE Sans" panose="02000000000000000000" pitchFamily="2" charset="0"/>
              </a:rPr>
              <a:t> </a:t>
            </a:r>
            <a:r>
              <a:rPr lang="en-GB" sz="1300" dirty="0" err="1">
                <a:latin typeface="HSE Sans" panose="02000000000000000000" pitchFamily="2" charset="0"/>
              </a:rPr>
              <a:t>ut</a:t>
            </a:r>
            <a:r>
              <a:rPr lang="en-GB" sz="1300" dirty="0">
                <a:latin typeface="HSE Sans" panose="02000000000000000000" pitchFamily="2" charset="0"/>
              </a:rPr>
              <a:t> </a:t>
            </a:r>
            <a:r>
              <a:rPr lang="en-GB" sz="1300" dirty="0" err="1">
                <a:latin typeface="HSE Sans" panose="02000000000000000000" pitchFamily="2" charset="0"/>
              </a:rPr>
              <a:t>labore</a:t>
            </a:r>
            <a:r>
              <a:rPr lang="en-GB" sz="1300" dirty="0">
                <a:latin typeface="HSE Sans" panose="02000000000000000000" pitchFamily="2" charset="0"/>
              </a:rPr>
              <a:t> et dolore magna </a:t>
            </a:r>
            <a:r>
              <a:rPr lang="en-GB" sz="1300" dirty="0" err="1">
                <a:latin typeface="HSE Sans" panose="02000000000000000000" pitchFamily="2" charset="0"/>
              </a:rPr>
              <a:t>aliqua</a:t>
            </a:r>
            <a:r>
              <a:rPr lang="en-GB" sz="1300" dirty="0">
                <a:latin typeface="HSE Sans" panose="02000000000000000000" pitchFamily="2" charset="0"/>
              </a:rPr>
              <a:t>. Ut </a:t>
            </a:r>
            <a:r>
              <a:rPr lang="en-GB" sz="1300" dirty="0" err="1">
                <a:latin typeface="HSE Sans" panose="02000000000000000000" pitchFamily="2" charset="0"/>
              </a:rPr>
              <a:t>enim</a:t>
            </a:r>
            <a:r>
              <a:rPr lang="en-GB" sz="1300" dirty="0">
                <a:latin typeface="HSE Sans" panose="02000000000000000000" pitchFamily="2" charset="0"/>
              </a:rPr>
              <a:t> ad minim </a:t>
            </a:r>
            <a:r>
              <a:rPr lang="en-GB" sz="1300" dirty="0" err="1">
                <a:latin typeface="HSE Sans" panose="02000000000000000000" pitchFamily="2" charset="0"/>
              </a:rPr>
              <a:t>veniam</a:t>
            </a:r>
            <a:r>
              <a:rPr lang="en-GB" sz="1300" dirty="0">
                <a:latin typeface="HSE Sans" panose="02000000000000000000" pitchFamily="2" charset="0"/>
              </a:rPr>
              <a:t>, </a:t>
            </a:r>
            <a:r>
              <a:rPr lang="en-GB" sz="1300" dirty="0" err="1">
                <a:latin typeface="HSE Sans" panose="02000000000000000000" pitchFamily="2" charset="0"/>
              </a:rPr>
              <a:t>quis</a:t>
            </a:r>
            <a:r>
              <a:rPr lang="en-GB" sz="1300" dirty="0">
                <a:latin typeface="HSE Sans" panose="02000000000000000000" pitchFamily="2" charset="0"/>
              </a:rPr>
              <a:t> </a:t>
            </a:r>
            <a:r>
              <a:rPr lang="en-GB" sz="1300" dirty="0" err="1">
                <a:latin typeface="HSE Sans" panose="02000000000000000000" pitchFamily="2" charset="0"/>
              </a:rPr>
              <a:t>nostrud</a:t>
            </a:r>
            <a:r>
              <a:rPr lang="en-GB" sz="1300" dirty="0">
                <a:latin typeface="HSE Sans" panose="02000000000000000000" pitchFamily="2" charset="0"/>
              </a:rPr>
              <a:t> exercitation </a:t>
            </a:r>
            <a:r>
              <a:rPr lang="en-GB" sz="1300" dirty="0" err="1">
                <a:latin typeface="HSE Sans" panose="02000000000000000000" pitchFamily="2" charset="0"/>
              </a:rPr>
              <a:t>ullamco</a:t>
            </a:r>
            <a:r>
              <a:rPr lang="en-GB" sz="1300" dirty="0">
                <a:latin typeface="HSE Sans" panose="02000000000000000000" pitchFamily="2" charset="0"/>
              </a:rPr>
              <a:t> </a:t>
            </a:r>
            <a:r>
              <a:rPr lang="en-GB" sz="1300" dirty="0" err="1">
                <a:latin typeface="HSE Sans" panose="02000000000000000000" pitchFamily="2" charset="0"/>
              </a:rPr>
              <a:t>laboris</a:t>
            </a:r>
            <a:r>
              <a:rPr lang="en-GB" sz="1300" dirty="0">
                <a:latin typeface="HSE Sans" panose="02000000000000000000" pitchFamily="2" charset="0"/>
              </a:rPr>
              <a:t> nisi </a:t>
            </a:r>
            <a:r>
              <a:rPr lang="en-GB" sz="1300" dirty="0" err="1">
                <a:latin typeface="HSE Sans" panose="02000000000000000000" pitchFamily="2" charset="0"/>
              </a:rPr>
              <a:t>ut</a:t>
            </a:r>
            <a:r>
              <a:rPr lang="en-GB" sz="1300" dirty="0">
                <a:latin typeface="HSE Sans" panose="02000000000000000000" pitchFamily="2" charset="0"/>
              </a:rPr>
              <a:t> </a:t>
            </a:r>
            <a:r>
              <a:rPr lang="en-GB" sz="1300" dirty="0" err="1">
                <a:latin typeface="HSE Sans" panose="02000000000000000000" pitchFamily="2" charset="0"/>
              </a:rPr>
              <a:t>aliquip</a:t>
            </a:r>
            <a:r>
              <a:rPr lang="en-GB" sz="1300" dirty="0">
                <a:latin typeface="HSE Sans" panose="02000000000000000000" pitchFamily="2" charset="0"/>
              </a:rPr>
              <a:t> ex </a:t>
            </a:r>
            <a:r>
              <a:rPr lang="en-GB" sz="1300" dirty="0" err="1">
                <a:latin typeface="HSE Sans" panose="02000000000000000000" pitchFamily="2" charset="0"/>
              </a:rPr>
              <a:t>ea</a:t>
            </a:r>
            <a:r>
              <a:rPr lang="en-GB" sz="1300" dirty="0">
                <a:latin typeface="HSE Sans" panose="02000000000000000000" pitchFamily="2" charset="0"/>
              </a:rPr>
              <a:t> </a:t>
            </a:r>
            <a:r>
              <a:rPr lang="en-GB" sz="1300" dirty="0" err="1">
                <a:latin typeface="HSE Sans" panose="02000000000000000000" pitchFamily="2" charset="0"/>
              </a:rPr>
              <a:t>commodo</a:t>
            </a:r>
            <a:r>
              <a:rPr lang="en-GB" sz="1300" dirty="0">
                <a:latin typeface="HSE Sans" panose="02000000000000000000" pitchFamily="2" charset="0"/>
              </a:rPr>
              <a:t> </a:t>
            </a:r>
            <a:r>
              <a:rPr lang="en-GB" sz="1300" dirty="0" err="1">
                <a:latin typeface="HSE Sans" panose="02000000000000000000" pitchFamily="2" charset="0"/>
              </a:rPr>
              <a:t>consequat</a:t>
            </a:r>
            <a:r>
              <a:rPr lang="en-GB" sz="1300" dirty="0">
                <a:latin typeface="HSE Sans" panose="02000000000000000000" pitchFamily="2" charset="0"/>
              </a:rPr>
              <a:t>. Duis </a:t>
            </a:r>
            <a:r>
              <a:rPr lang="en-GB" sz="1300" dirty="0" err="1">
                <a:latin typeface="HSE Sans" panose="02000000000000000000" pitchFamily="2" charset="0"/>
              </a:rPr>
              <a:t>aute</a:t>
            </a:r>
            <a:r>
              <a:rPr lang="en-GB" sz="1300" dirty="0">
                <a:latin typeface="HSE Sans" panose="02000000000000000000" pitchFamily="2" charset="0"/>
              </a:rPr>
              <a:t> </a:t>
            </a:r>
            <a:r>
              <a:rPr lang="en-GB" sz="1300" dirty="0" err="1">
                <a:latin typeface="HSE Sans" panose="02000000000000000000" pitchFamily="2" charset="0"/>
              </a:rPr>
              <a:t>irure</a:t>
            </a:r>
            <a:r>
              <a:rPr lang="en-GB" sz="1300" dirty="0">
                <a:latin typeface="HSE Sans" panose="02000000000000000000" pitchFamily="2" charset="0"/>
              </a:rPr>
              <a:t> </a:t>
            </a:r>
            <a:r>
              <a:rPr lang="en-GB" sz="1300" dirty="0" err="1">
                <a:latin typeface="HSE Sans" panose="02000000000000000000" pitchFamily="2" charset="0"/>
              </a:rPr>
              <a:t>dolor</a:t>
            </a:r>
            <a:r>
              <a:rPr lang="en-GB" sz="1300" dirty="0">
                <a:latin typeface="HSE Sans" panose="02000000000000000000" pitchFamily="2" charset="0"/>
              </a:rPr>
              <a:t> in </a:t>
            </a:r>
            <a:r>
              <a:rPr lang="en-GB" sz="1300" dirty="0" err="1">
                <a:latin typeface="HSE Sans" panose="02000000000000000000" pitchFamily="2" charset="0"/>
              </a:rPr>
              <a:t>reprehenderit</a:t>
            </a:r>
            <a:r>
              <a:rPr lang="en-GB" sz="1300" dirty="0">
                <a:latin typeface="HSE Sans" panose="02000000000000000000" pitchFamily="2" charset="0"/>
              </a:rPr>
              <a:t> in </a:t>
            </a:r>
            <a:r>
              <a:rPr lang="en-GB" sz="1300" dirty="0" err="1">
                <a:latin typeface="HSE Sans" panose="02000000000000000000" pitchFamily="2" charset="0"/>
              </a:rPr>
              <a:t>voluptate</a:t>
            </a:r>
            <a:r>
              <a:rPr lang="en-GB" sz="1300" dirty="0">
                <a:latin typeface="HSE Sans" panose="02000000000000000000" pitchFamily="2" charset="0"/>
              </a:rPr>
              <a:t> </a:t>
            </a:r>
            <a:r>
              <a:rPr lang="en-GB" sz="1300" dirty="0" err="1">
                <a:latin typeface="HSE Sans" panose="02000000000000000000" pitchFamily="2" charset="0"/>
              </a:rPr>
              <a:t>velit</a:t>
            </a:r>
            <a:r>
              <a:rPr lang="en-GB" sz="1300" dirty="0">
                <a:latin typeface="HSE Sans" panose="02000000000000000000" pitchFamily="2" charset="0"/>
              </a:rPr>
              <a:t> </a:t>
            </a:r>
            <a:r>
              <a:rPr lang="en-GB" sz="1300" dirty="0" err="1">
                <a:latin typeface="HSE Sans" panose="02000000000000000000" pitchFamily="2" charset="0"/>
              </a:rPr>
              <a:t>esse</a:t>
            </a:r>
            <a:r>
              <a:rPr lang="en-GB" sz="1300" dirty="0">
                <a:latin typeface="HSE Sans" panose="02000000000000000000" pitchFamily="2" charset="0"/>
              </a:rPr>
              <a:t> </a:t>
            </a:r>
            <a:r>
              <a:rPr lang="en-GB" sz="1300" dirty="0" err="1">
                <a:latin typeface="HSE Sans" panose="02000000000000000000" pitchFamily="2" charset="0"/>
              </a:rPr>
              <a:t>cillum</a:t>
            </a:r>
            <a:r>
              <a:rPr lang="en-GB" sz="1300" dirty="0">
                <a:latin typeface="HSE Sans" panose="02000000000000000000" pitchFamily="2" charset="0"/>
              </a:rPr>
              <a:t> dolore </a:t>
            </a:r>
            <a:r>
              <a:rPr lang="en-GB" sz="1300" dirty="0" err="1">
                <a:latin typeface="HSE Sans" panose="02000000000000000000" pitchFamily="2" charset="0"/>
              </a:rPr>
              <a:t>eu</a:t>
            </a:r>
            <a:r>
              <a:rPr lang="en-GB" sz="1300" dirty="0">
                <a:latin typeface="HSE Sans" panose="02000000000000000000" pitchFamily="2" charset="0"/>
              </a:rPr>
              <a:t> </a:t>
            </a:r>
            <a:r>
              <a:rPr lang="en-GB" sz="1300" dirty="0" err="1">
                <a:latin typeface="HSE Sans" panose="02000000000000000000" pitchFamily="2" charset="0"/>
              </a:rPr>
              <a:t>fugiat</a:t>
            </a:r>
            <a:r>
              <a:rPr lang="en-GB" sz="1300" dirty="0">
                <a:latin typeface="HSE Sans" panose="02000000000000000000" pitchFamily="2" charset="0"/>
              </a:rPr>
              <a:t> </a:t>
            </a:r>
            <a:r>
              <a:rPr lang="en-GB" sz="1300" dirty="0" err="1">
                <a:latin typeface="HSE Sans" panose="02000000000000000000" pitchFamily="2" charset="0"/>
              </a:rPr>
              <a:t>nulla</a:t>
            </a:r>
            <a:r>
              <a:rPr lang="en-GB" sz="1300" dirty="0">
                <a:latin typeface="HSE Sans" panose="02000000000000000000" pitchFamily="2" charset="0"/>
              </a:rPr>
              <a:t> </a:t>
            </a:r>
            <a:r>
              <a:rPr lang="en-GB" sz="1300" dirty="0" err="1">
                <a:latin typeface="HSE Sans" panose="02000000000000000000" pitchFamily="2" charset="0"/>
              </a:rPr>
              <a:t>pariatur</a:t>
            </a:r>
            <a:r>
              <a:rPr lang="en-GB" sz="1300" dirty="0">
                <a:latin typeface="HSE Sans" panose="02000000000000000000" pitchFamily="2" charset="0"/>
              </a:rPr>
              <a:t>. </a:t>
            </a:r>
            <a:r>
              <a:rPr lang="en-GB" sz="1300" dirty="0" err="1">
                <a:latin typeface="HSE Sans" panose="02000000000000000000" pitchFamily="2" charset="0"/>
              </a:rPr>
              <a:t>Excepteur</a:t>
            </a:r>
            <a:r>
              <a:rPr lang="en-GB" sz="1300" dirty="0">
                <a:latin typeface="HSE Sans" panose="02000000000000000000" pitchFamily="2" charset="0"/>
              </a:rPr>
              <a:t> </a:t>
            </a:r>
            <a:r>
              <a:rPr lang="en-GB" sz="1300" dirty="0" err="1">
                <a:latin typeface="HSE Sans" panose="02000000000000000000" pitchFamily="2" charset="0"/>
              </a:rPr>
              <a:t>sint</a:t>
            </a:r>
            <a:r>
              <a:rPr lang="en-GB" sz="1300" dirty="0">
                <a:latin typeface="HSE Sans" panose="02000000000000000000" pitchFamily="2" charset="0"/>
              </a:rPr>
              <a:t> </a:t>
            </a:r>
            <a:r>
              <a:rPr lang="en-GB" sz="1300" dirty="0" err="1">
                <a:latin typeface="HSE Sans" panose="02000000000000000000" pitchFamily="2" charset="0"/>
              </a:rPr>
              <a:t>occaecat</a:t>
            </a:r>
            <a:r>
              <a:rPr lang="en-GB" sz="1300" dirty="0">
                <a:latin typeface="HSE Sans" panose="02000000000000000000" pitchFamily="2" charset="0"/>
              </a:rPr>
              <a:t> </a:t>
            </a:r>
            <a:r>
              <a:rPr lang="en-GB" sz="1300" dirty="0" err="1">
                <a:latin typeface="HSE Sans" panose="02000000000000000000" pitchFamily="2" charset="0"/>
              </a:rPr>
              <a:t>cupidatat</a:t>
            </a:r>
            <a:r>
              <a:rPr lang="en-GB" sz="1300" dirty="0">
                <a:latin typeface="HSE Sans" panose="02000000000000000000" pitchFamily="2" charset="0"/>
              </a:rPr>
              <a:t> non </a:t>
            </a:r>
            <a:r>
              <a:rPr lang="en-GB" sz="1300" dirty="0" err="1">
                <a:latin typeface="HSE Sans" panose="02000000000000000000" pitchFamily="2" charset="0"/>
              </a:rPr>
              <a:t>proident</a:t>
            </a:r>
            <a:r>
              <a:rPr lang="en-GB" sz="1300" dirty="0">
                <a:latin typeface="HSE Sans" panose="02000000000000000000" pitchFamily="2" charset="0"/>
              </a:rPr>
              <a:t>, sunt in culpa qui </a:t>
            </a:r>
            <a:r>
              <a:rPr lang="en-GB" sz="1300" dirty="0" err="1">
                <a:latin typeface="HSE Sans" panose="02000000000000000000" pitchFamily="2" charset="0"/>
              </a:rPr>
              <a:t>officia</a:t>
            </a:r>
            <a:r>
              <a:rPr lang="en-GB" sz="1300" dirty="0">
                <a:latin typeface="HSE Sans" panose="02000000000000000000" pitchFamily="2" charset="0"/>
              </a:rPr>
              <a:t> </a:t>
            </a:r>
            <a:r>
              <a:rPr lang="en-GB" sz="1300" dirty="0" err="1">
                <a:latin typeface="HSE Sans" panose="02000000000000000000" pitchFamily="2" charset="0"/>
              </a:rPr>
              <a:t>deserunt</a:t>
            </a:r>
            <a:r>
              <a:rPr lang="en-GB" sz="1300" dirty="0">
                <a:latin typeface="HSE Sans" panose="02000000000000000000" pitchFamily="2" charset="0"/>
              </a:rPr>
              <a:t> </a:t>
            </a:r>
            <a:r>
              <a:rPr lang="en-GB" sz="1300" dirty="0" err="1">
                <a:latin typeface="HSE Sans" panose="02000000000000000000" pitchFamily="2" charset="0"/>
              </a:rPr>
              <a:t>mollit</a:t>
            </a:r>
            <a:r>
              <a:rPr lang="en-GB" sz="1300" dirty="0">
                <a:latin typeface="HSE Sans" panose="02000000000000000000" pitchFamily="2" charset="0"/>
              </a:rPr>
              <a:t> </a:t>
            </a:r>
            <a:r>
              <a:rPr lang="en-GB" sz="1300" dirty="0" err="1">
                <a:latin typeface="HSE Sans" panose="02000000000000000000" pitchFamily="2" charset="0"/>
              </a:rPr>
              <a:t>anim</a:t>
            </a:r>
            <a:r>
              <a:rPr lang="en-GB" sz="1300" dirty="0">
                <a:latin typeface="HSE Sans" panose="02000000000000000000" pitchFamily="2" charset="0"/>
              </a:rPr>
              <a:t> id </a:t>
            </a:r>
            <a:r>
              <a:rPr lang="en-GB" sz="1300" dirty="0" err="1">
                <a:latin typeface="HSE Sans" panose="02000000000000000000" pitchFamily="2" charset="0"/>
              </a:rPr>
              <a:t>est</a:t>
            </a:r>
            <a:r>
              <a:rPr lang="en-GB" sz="1300" dirty="0">
                <a:latin typeface="HSE Sans" panose="02000000000000000000" pitchFamily="2" charset="0"/>
              </a:rPr>
              <a:t> </a:t>
            </a:r>
            <a:r>
              <a:rPr lang="en-GB" sz="1300" dirty="0" err="1">
                <a:latin typeface="HSE Sans" panose="02000000000000000000" pitchFamily="2" charset="0"/>
              </a:rPr>
              <a:t>laborum</a:t>
            </a:r>
            <a:r>
              <a:rPr lang="en-GB" sz="1300" dirty="0">
                <a:latin typeface="HSE Sans" panose="02000000000000000000" pitchFamily="2" charset="0"/>
              </a:rPr>
              <a:t>.</a:t>
            </a:r>
            <a:endParaRPr lang="ru-RU" sz="1300" dirty="0">
              <a:latin typeface="HSE Sans" panose="02000000000000000000" pitchFamily="2" charset="0"/>
            </a:endParaRPr>
          </a:p>
        </p:txBody>
      </p:sp>
    </p:spTree>
    <p:extLst>
      <p:ext uri="{BB962C8B-B14F-4D97-AF65-F5344CB8AC3E}">
        <p14:creationId xmlns:p14="http://schemas.microsoft.com/office/powerpoint/2010/main" val="764889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Цифры">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4" descr="Icon&#10;&#10;Description automatically generated">
            <a:extLst>
              <a:ext uri="{FF2B5EF4-FFF2-40B4-BE49-F238E27FC236}">
                <a16:creationId xmlns:a16="http://schemas.microsoft.com/office/drawing/2014/main" id="{E9A64721-E55E-8749-B29E-51DD8955936F}"/>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7" name="Straight Connector 19">
            <a:extLst>
              <a:ext uri="{FF2B5EF4-FFF2-40B4-BE49-F238E27FC236}">
                <a16:creationId xmlns:a16="http://schemas.microsoft.com/office/drawing/2014/main" id="{B0C162B7-B84F-874A-960E-31F512518C6E}"/>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8" name="Straight Connector 21">
            <a:extLst>
              <a:ext uri="{FF2B5EF4-FFF2-40B4-BE49-F238E27FC236}">
                <a16:creationId xmlns:a16="http://schemas.microsoft.com/office/drawing/2014/main" id="{1CB321BB-9FE3-294F-85D8-AA7DC75CA4AF}"/>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9" name="Straight Connector 25">
            <a:extLst>
              <a:ext uri="{FF2B5EF4-FFF2-40B4-BE49-F238E27FC236}">
                <a16:creationId xmlns:a16="http://schemas.microsoft.com/office/drawing/2014/main" id="{0A610A45-8712-8A45-AFB3-931CF468EC32}"/>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1" name="Straight Connector 59">
            <a:extLst>
              <a:ext uri="{FF2B5EF4-FFF2-40B4-BE49-F238E27FC236}">
                <a16:creationId xmlns:a16="http://schemas.microsoft.com/office/drawing/2014/main" id="{41AE56A2-5FAA-FD44-AE1A-338E1E304184}"/>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2" name="Текст 37">
            <a:extLst>
              <a:ext uri="{FF2B5EF4-FFF2-40B4-BE49-F238E27FC236}">
                <a16:creationId xmlns:a16="http://schemas.microsoft.com/office/drawing/2014/main" id="{D9986185-6D5E-FD48-A5CA-AF2D5B58A3E7}"/>
              </a:ext>
            </a:extLst>
          </p:cNvPr>
          <p:cNvSpPr>
            <a:spLocks noGrp="1"/>
          </p:cNvSpPr>
          <p:nvPr>
            <p:ph type="body" sz="quarter" idx="13" hasCustomPrompt="1"/>
          </p:nvPr>
        </p:nvSpPr>
        <p:spPr>
          <a:xfrm>
            <a:off x="1143689" y="540904"/>
            <a:ext cx="1901825" cy="415925"/>
          </a:xfr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ru-RU" sz="1000" dirty="0">
                <a:latin typeface="HSE Sans" panose="02000000000000000000" pitchFamily="2" charset="0"/>
              </a:rPr>
              <a:t>Название подразделения</a:t>
            </a:r>
            <a:br>
              <a:rPr lang="ru-RU" sz="1000" dirty="0">
                <a:latin typeface="HSE Sans" panose="02000000000000000000" pitchFamily="2" charset="0"/>
              </a:rPr>
            </a:br>
            <a:r>
              <a:rPr lang="ru-RU" sz="1000" dirty="0">
                <a:latin typeface="HSE Sans" panose="02000000000000000000" pitchFamily="2" charset="0"/>
              </a:rPr>
              <a:t>в две или три строки</a:t>
            </a:r>
            <a:r>
              <a:rPr lang="en-GB" sz="1000" dirty="0">
                <a:latin typeface="HSE Sans" panose="02000000000000000000" pitchFamily="2" charset="0"/>
              </a:rPr>
              <a:t> (10pt)</a:t>
            </a:r>
            <a:endParaRPr lang="ru-RU" sz="1000" dirty="0">
              <a:latin typeface="HSE Sans" panose="02000000000000000000" pitchFamily="2" charset="0"/>
            </a:endParaRPr>
          </a:p>
        </p:txBody>
      </p:sp>
      <p:sp>
        <p:nvSpPr>
          <p:cNvPr id="13" name="Текст 39">
            <a:extLst>
              <a:ext uri="{FF2B5EF4-FFF2-40B4-BE49-F238E27FC236}">
                <a16:creationId xmlns:a16="http://schemas.microsoft.com/office/drawing/2014/main" id="{5DBFD327-E3A8-944A-AABF-7D813AD0F13C}"/>
              </a:ext>
            </a:extLst>
          </p:cNvPr>
          <p:cNvSpPr>
            <a:spLocks noGrp="1"/>
          </p:cNvSpPr>
          <p:nvPr>
            <p:ph type="body" sz="quarter" idx="14" hasCustomPrompt="1"/>
          </p:nvPr>
        </p:nvSpPr>
        <p:spPr>
          <a:xfrm>
            <a:off x="3459163" y="548720"/>
            <a:ext cx="2070100" cy="408109"/>
          </a:xfr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ru-RU" sz="1000" dirty="0">
                <a:latin typeface="HSE Sans" panose="02000000000000000000" pitchFamily="2" charset="0"/>
              </a:rPr>
              <a:t>Название презентации может быть набрано в две или три строки</a:t>
            </a:r>
            <a:r>
              <a:rPr lang="en-GB" sz="1000" dirty="0">
                <a:latin typeface="HSE Sans" panose="02000000000000000000" pitchFamily="2" charset="0"/>
              </a:rPr>
              <a:t> (10pt)</a:t>
            </a:r>
            <a:endParaRPr lang="ru-RU" sz="1000" dirty="0">
              <a:latin typeface="HSE Sans" panose="02000000000000000000" pitchFamily="2" charset="0"/>
            </a:endParaRPr>
          </a:p>
        </p:txBody>
      </p:sp>
      <p:sp>
        <p:nvSpPr>
          <p:cNvPr id="15" name="Текст 39">
            <a:extLst>
              <a:ext uri="{FF2B5EF4-FFF2-40B4-BE49-F238E27FC236}">
                <a16:creationId xmlns:a16="http://schemas.microsoft.com/office/drawing/2014/main" id="{D206FCE0-05C3-2C45-A7D6-1FC287C017BE}"/>
              </a:ext>
            </a:extLst>
          </p:cNvPr>
          <p:cNvSpPr>
            <a:spLocks noGrp="1"/>
          </p:cNvSpPr>
          <p:nvPr>
            <p:ph type="body" sz="quarter" idx="15" hasCustomPrompt="1"/>
          </p:nvPr>
        </p:nvSpPr>
        <p:spPr>
          <a:xfrm>
            <a:off x="6259892" y="548720"/>
            <a:ext cx="2070100" cy="408109"/>
          </a:xfr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ru-RU" sz="1000" dirty="0">
                <a:latin typeface="HSE Sans" panose="02000000000000000000" pitchFamily="2" charset="0"/>
              </a:rPr>
              <a:t>Название раздела может быть набрано в две или три строки</a:t>
            </a:r>
            <a:r>
              <a:rPr lang="en-GB" sz="1000" dirty="0">
                <a:latin typeface="HSE Sans" panose="02000000000000000000" pitchFamily="2" charset="0"/>
              </a:rPr>
              <a:t> (10pt)</a:t>
            </a:r>
            <a:endParaRPr lang="ru-RU" sz="1000" dirty="0">
              <a:latin typeface="HSE Sans" panose="02000000000000000000" pitchFamily="2" charset="0"/>
            </a:endParaRPr>
          </a:p>
        </p:txBody>
      </p:sp>
      <p:sp>
        <p:nvSpPr>
          <p:cNvPr id="17" name="Заголовок 31">
            <a:extLst>
              <a:ext uri="{FF2B5EF4-FFF2-40B4-BE49-F238E27FC236}">
                <a16:creationId xmlns:a16="http://schemas.microsoft.com/office/drawing/2014/main" id="{3B28B62E-5EE9-834C-9BB6-BD66079B8164}"/>
              </a:ext>
            </a:extLst>
          </p:cNvPr>
          <p:cNvSpPr>
            <a:spLocks noGrp="1"/>
          </p:cNvSpPr>
          <p:nvPr>
            <p:ph type="title" hasCustomPrompt="1"/>
          </p:nvPr>
        </p:nvSpPr>
        <p:spPr>
          <a:xfrm>
            <a:off x="585897" y="1447790"/>
            <a:ext cx="11057955" cy="777025"/>
          </a:xfrm>
        </p:spPr>
        <p:txBody>
          <a:bodyPr lIns="0" tIns="0" rIns="0" bIns="0" anchor="t">
            <a:normAutofit/>
          </a:bodyPr>
          <a:lstStyle>
            <a:lvl1pPr>
              <a:lnSpc>
                <a:spcPct val="100000"/>
              </a:lnSpc>
              <a:defRPr sz="2400" b="0" i="0">
                <a:latin typeface="HSE Sans" panose="02000000000000000000" pitchFamily="2" charset="0"/>
              </a:defRPr>
            </a:lvl1pPr>
          </a:lstStyle>
          <a:p>
            <a:r>
              <a:rPr lang="ru-RU" sz="2400" dirty="0">
                <a:solidFill>
                  <a:srgbClr val="102D69"/>
                </a:solidFill>
                <a:latin typeface="HSE Sans" panose="02000000000000000000" pitchFamily="2" charset="0"/>
              </a:rPr>
              <a:t>Заголовок может быть набран в две или три строки</a:t>
            </a:r>
            <a:r>
              <a:rPr lang="en-GB" sz="2400" dirty="0">
                <a:solidFill>
                  <a:srgbClr val="102D69"/>
                </a:solidFill>
                <a:latin typeface="HSE Sans" panose="02000000000000000000" pitchFamily="2" charset="0"/>
              </a:rPr>
              <a:t> (24 </a:t>
            </a:r>
            <a:r>
              <a:rPr lang="en-GB" sz="2400" dirty="0" err="1">
                <a:solidFill>
                  <a:srgbClr val="102D69"/>
                </a:solidFill>
                <a:latin typeface="HSE Sans" panose="02000000000000000000" pitchFamily="2" charset="0"/>
              </a:rPr>
              <a:t>pt</a:t>
            </a:r>
            <a:r>
              <a:rPr lang="en-GB" sz="2400" dirty="0">
                <a:solidFill>
                  <a:srgbClr val="102D69"/>
                </a:solidFill>
                <a:latin typeface="HSE Sans" panose="02000000000000000000" pitchFamily="2" charset="0"/>
              </a:rPr>
              <a:t>)</a:t>
            </a:r>
            <a:endParaRPr lang="ru-RU" sz="2400" dirty="0">
              <a:solidFill>
                <a:srgbClr val="102D69"/>
              </a:solidFill>
              <a:latin typeface="HSE Sans" panose="02000000000000000000" pitchFamily="2" charset="0"/>
            </a:endParaRPr>
          </a:p>
        </p:txBody>
      </p:sp>
      <p:sp>
        <p:nvSpPr>
          <p:cNvPr id="24" name="Текст 35">
            <a:extLst>
              <a:ext uri="{FF2B5EF4-FFF2-40B4-BE49-F238E27FC236}">
                <a16:creationId xmlns:a16="http://schemas.microsoft.com/office/drawing/2014/main" id="{621215DE-C1FD-2B4C-B236-AF679CF906BE}"/>
              </a:ext>
            </a:extLst>
          </p:cNvPr>
          <p:cNvSpPr>
            <a:spLocks noGrp="1"/>
          </p:cNvSpPr>
          <p:nvPr>
            <p:ph type="body" sz="quarter" idx="12" hasCustomPrompt="1"/>
          </p:nvPr>
        </p:nvSpPr>
        <p:spPr>
          <a:xfrm>
            <a:off x="575076" y="4103994"/>
            <a:ext cx="2758143" cy="1569661"/>
          </a:xfr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ru-RU" sz="1300" dirty="0">
                <a:latin typeface="HSE Sans" panose="02000000000000000000" pitchFamily="2" charset="0"/>
              </a:rPr>
              <a:t>Если у вас мало данных, то не переживайте. Сделайте несколько крупных цифр и аккуратные подписи к ним, это позволит подать информацию красиво и аккуратно.</a:t>
            </a:r>
          </a:p>
        </p:txBody>
      </p:sp>
      <p:sp>
        <p:nvSpPr>
          <p:cNvPr id="25" name="Текст 35">
            <a:extLst>
              <a:ext uri="{FF2B5EF4-FFF2-40B4-BE49-F238E27FC236}">
                <a16:creationId xmlns:a16="http://schemas.microsoft.com/office/drawing/2014/main" id="{8BC2F90D-0CE0-574C-A7C1-EAA3E6F1AB56}"/>
              </a:ext>
            </a:extLst>
          </p:cNvPr>
          <p:cNvSpPr>
            <a:spLocks noGrp="1"/>
          </p:cNvSpPr>
          <p:nvPr>
            <p:ph type="body" sz="quarter" idx="16" hasCustomPrompt="1"/>
          </p:nvPr>
        </p:nvSpPr>
        <p:spPr>
          <a:xfrm>
            <a:off x="4047007" y="4103994"/>
            <a:ext cx="2757612" cy="1569661"/>
          </a:xfr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ru-RU" sz="1300" dirty="0">
                <a:latin typeface="HSE Sans" panose="02000000000000000000" pitchFamily="2" charset="0"/>
              </a:rPr>
              <a:t>Если у вас мало данных, то не переживайте. Сделайте несколько крупных цифр и аккуратные подписи к ним, это позволит подать информацию красиво и аккуратно.</a:t>
            </a:r>
          </a:p>
        </p:txBody>
      </p:sp>
      <p:sp>
        <p:nvSpPr>
          <p:cNvPr id="26" name="Текст 35">
            <a:extLst>
              <a:ext uri="{FF2B5EF4-FFF2-40B4-BE49-F238E27FC236}">
                <a16:creationId xmlns:a16="http://schemas.microsoft.com/office/drawing/2014/main" id="{239E188B-2696-8A48-9F8A-36223EEF61E9}"/>
              </a:ext>
            </a:extLst>
          </p:cNvPr>
          <p:cNvSpPr>
            <a:spLocks noGrp="1"/>
          </p:cNvSpPr>
          <p:nvPr>
            <p:ph type="body" sz="quarter" idx="17" hasCustomPrompt="1"/>
          </p:nvPr>
        </p:nvSpPr>
        <p:spPr>
          <a:xfrm>
            <a:off x="7518938" y="4103994"/>
            <a:ext cx="2757612" cy="1569661"/>
          </a:xfr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ru-RU" sz="1300" dirty="0">
                <a:latin typeface="HSE Sans" panose="02000000000000000000" pitchFamily="2" charset="0"/>
              </a:rPr>
              <a:t>Если у вас мало данных, то не переживайте. Сделайте несколько крупных цифр и аккуратные подписи к ним, это позволит подать информацию красиво и аккуратно.</a:t>
            </a:r>
          </a:p>
        </p:txBody>
      </p:sp>
      <p:sp>
        <p:nvSpPr>
          <p:cNvPr id="28" name="Текст 27">
            <a:extLst>
              <a:ext uri="{FF2B5EF4-FFF2-40B4-BE49-F238E27FC236}">
                <a16:creationId xmlns:a16="http://schemas.microsoft.com/office/drawing/2014/main" id="{379BF4C6-F899-294C-B88E-8363AFBEEC2A}"/>
              </a:ext>
            </a:extLst>
          </p:cNvPr>
          <p:cNvSpPr>
            <a:spLocks noGrp="1"/>
          </p:cNvSpPr>
          <p:nvPr>
            <p:ph type="body" sz="quarter" idx="18" hasCustomPrompt="1"/>
          </p:nvPr>
        </p:nvSpPr>
        <p:spPr>
          <a:xfrm>
            <a:off x="575076" y="2710235"/>
            <a:ext cx="2758143" cy="1164116"/>
          </a:xfrm>
        </p:spPr>
        <p:txBody>
          <a:bodyPr lIns="0" tIns="0" rIns="0" bIns="0">
            <a:noAutofit/>
          </a:bodyPr>
          <a:lstStyle>
            <a:lvl1pPr marL="0" indent="0">
              <a:buNone/>
              <a:defRPr sz="9600">
                <a:latin typeface="HSE Sans" panose="02000000000000000000" pitchFamily="2" charset="0"/>
              </a:defRPr>
            </a:lvl1pPr>
            <a:lvl2pPr>
              <a:defRPr sz="9600">
                <a:latin typeface="HSE Sans" panose="02000000000000000000" pitchFamily="2" charset="0"/>
              </a:defRPr>
            </a:lvl2pPr>
            <a:lvl3pPr>
              <a:defRPr sz="9600">
                <a:latin typeface="HSE Sans" panose="02000000000000000000" pitchFamily="2" charset="0"/>
              </a:defRPr>
            </a:lvl3pPr>
            <a:lvl4pPr>
              <a:defRPr sz="9600">
                <a:latin typeface="HSE Sans" panose="02000000000000000000" pitchFamily="2" charset="0"/>
              </a:defRPr>
            </a:lvl4pPr>
            <a:lvl5pPr>
              <a:defRPr sz="9600">
                <a:latin typeface="HSE Sans" panose="02000000000000000000" pitchFamily="2" charset="0"/>
              </a:defRPr>
            </a:lvl5pPr>
          </a:lstStyle>
          <a:p>
            <a:pPr lvl="0"/>
            <a:r>
              <a:rPr lang="ru-RU" sz="9600" dirty="0">
                <a:solidFill>
                  <a:srgbClr val="102D69"/>
                </a:solidFill>
                <a:latin typeface="HSE Sans" panose="02000000000000000000" pitchFamily="2" charset="0"/>
              </a:rPr>
              <a:t>152</a:t>
            </a:r>
            <a:endParaRPr lang="ru-RU" dirty="0"/>
          </a:p>
        </p:txBody>
      </p:sp>
      <p:sp>
        <p:nvSpPr>
          <p:cNvPr id="29" name="Текст 27">
            <a:extLst>
              <a:ext uri="{FF2B5EF4-FFF2-40B4-BE49-F238E27FC236}">
                <a16:creationId xmlns:a16="http://schemas.microsoft.com/office/drawing/2014/main" id="{DE7F352B-F6D9-B545-A835-443A55956E74}"/>
              </a:ext>
            </a:extLst>
          </p:cNvPr>
          <p:cNvSpPr>
            <a:spLocks noGrp="1"/>
          </p:cNvSpPr>
          <p:nvPr>
            <p:ph type="body" sz="quarter" idx="19" hasCustomPrompt="1"/>
          </p:nvPr>
        </p:nvSpPr>
        <p:spPr>
          <a:xfrm>
            <a:off x="4047007" y="2710235"/>
            <a:ext cx="2758143" cy="1164116"/>
          </a:xfrm>
        </p:spPr>
        <p:txBody>
          <a:bodyPr lIns="0" tIns="0" rIns="0" bIns="0">
            <a:noAutofit/>
          </a:bodyPr>
          <a:lstStyle>
            <a:lvl1pPr marL="0" indent="0">
              <a:buNone/>
              <a:defRPr sz="9600">
                <a:latin typeface="HSE Sans" panose="02000000000000000000" pitchFamily="2" charset="0"/>
              </a:defRPr>
            </a:lvl1pPr>
            <a:lvl2pPr>
              <a:defRPr sz="9600">
                <a:latin typeface="HSE Sans" panose="02000000000000000000" pitchFamily="2" charset="0"/>
              </a:defRPr>
            </a:lvl2pPr>
            <a:lvl3pPr>
              <a:defRPr sz="9600">
                <a:latin typeface="HSE Sans" panose="02000000000000000000" pitchFamily="2" charset="0"/>
              </a:defRPr>
            </a:lvl3pPr>
            <a:lvl4pPr>
              <a:defRPr sz="9600">
                <a:latin typeface="HSE Sans" panose="02000000000000000000" pitchFamily="2" charset="0"/>
              </a:defRPr>
            </a:lvl4pPr>
            <a:lvl5pPr>
              <a:defRPr sz="9600">
                <a:latin typeface="HSE Sans" panose="02000000000000000000" pitchFamily="2" charset="0"/>
              </a:defRPr>
            </a:lvl5pPr>
          </a:lstStyle>
          <a:p>
            <a:pPr lvl="0"/>
            <a:r>
              <a:rPr lang="ru-RU" sz="9600" dirty="0">
                <a:solidFill>
                  <a:srgbClr val="102D69"/>
                </a:solidFill>
                <a:latin typeface="HSE Sans" panose="02000000000000000000" pitchFamily="2" charset="0"/>
              </a:rPr>
              <a:t>95</a:t>
            </a:r>
            <a:endParaRPr lang="ru-RU" dirty="0"/>
          </a:p>
        </p:txBody>
      </p:sp>
      <p:sp>
        <p:nvSpPr>
          <p:cNvPr id="30" name="Текст 27">
            <a:extLst>
              <a:ext uri="{FF2B5EF4-FFF2-40B4-BE49-F238E27FC236}">
                <a16:creationId xmlns:a16="http://schemas.microsoft.com/office/drawing/2014/main" id="{D1D5AF9F-C1B0-7842-8789-1DB8963D981B}"/>
              </a:ext>
            </a:extLst>
          </p:cNvPr>
          <p:cNvSpPr>
            <a:spLocks noGrp="1"/>
          </p:cNvSpPr>
          <p:nvPr>
            <p:ph type="body" sz="quarter" idx="20" hasCustomPrompt="1"/>
          </p:nvPr>
        </p:nvSpPr>
        <p:spPr>
          <a:xfrm>
            <a:off x="7518938" y="2710235"/>
            <a:ext cx="2758143" cy="1164116"/>
          </a:xfrm>
        </p:spPr>
        <p:txBody>
          <a:bodyPr lIns="0" tIns="0" rIns="0" bIns="0">
            <a:noAutofit/>
          </a:bodyPr>
          <a:lstStyle>
            <a:lvl1pPr marL="0" indent="0">
              <a:buNone/>
              <a:defRPr sz="9600">
                <a:latin typeface="HSE Sans" panose="02000000000000000000" pitchFamily="2" charset="0"/>
              </a:defRPr>
            </a:lvl1pPr>
            <a:lvl2pPr>
              <a:defRPr sz="9600">
                <a:latin typeface="HSE Sans" panose="02000000000000000000" pitchFamily="2" charset="0"/>
              </a:defRPr>
            </a:lvl2pPr>
            <a:lvl3pPr>
              <a:defRPr sz="9600">
                <a:latin typeface="HSE Sans" panose="02000000000000000000" pitchFamily="2" charset="0"/>
              </a:defRPr>
            </a:lvl3pPr>
            <a:lvl4pPr>
              <a:defRPr sz="9600">
                <a:latin typeface="HSE Sans" panose="02000000000000000000" pitchFamily="2" charset="0"/>
              </a:defRPr>
            </a:lvl4pPr>
            <a:lvl5pPr>
              <a:defRPr sz="9600">
                <a:latin typeface="HSE Sans" panose="02000000000000000000" pitchFamily="2" charset="0"/>
              </a:defRPr>
            </a:lvl5pPr>
          </a:lstStyle>
          <a:p>
            <a:pPr lvl="0"/>
            <a:r>
              <a:rPr lang="ru-RU" sz="9600" dirty="0">
                <a:solidFill>
                  <a:srgbClr val="102D69"/>
                </a:solidFill>
                <a:latin typeface="HSE Sans" panose="02000000000000000000" pitchFamily="2" charset="0"/>
              </a:rPr>
              <a:t>284</a:t>
            </a:r>
            <a:endParaRPr lang="ru-RU" dirty="0"/>
          </a:p>
        </p:txBody>
      </p:sp>
    </p:spTree>
    <p:extLst>
      <p:ext uri="{BB962C8B-B14F-4D97-AF65-F5344CB8AC3E}">
        <p14:creationId xmlns:p14="http://schemas.microsoft.com/office/powerpoint/2010/main" val="2057052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Таблица_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Picture 4" descr="Icon&#10;&#10;Description automatically generated">
            <a:extLst>
              <a:ext uri="{FF2B5EF4-FFF2-40B4-BE49-F238E27FC236}">
                <a16:creationId xmlns:a16="http://schemas.microsoft.com/office/drawing/2014/main" id="{C5425806-16DD-844E-927C-26E7143A9ED8}"/>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6" name="Straight Connector 19">
            <a:extLst>
              <a:ext uri="{FF2B5EF4-FFF2-40B4-BE49-F238E27FC236}">
                <a16:creationId xmlns:a16="http://schemas.microsoft.com/office/drawing/2014/main" id="{479746FF-3282-DF46-9D7C-D80431604A55}"/>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7" name="Straight Connector 21">
            <a:extLst>
              <a:ext uri="{FF2B5EF4-FFF2-40B4-BE49-F238E27FC236}">
                <a16:creationId xmlns:a16="http://schemas.microsoft.com/office/drawing/2014/main" id="{51B44297-B0E7-D74D-B291-D39A0D468B42}"/>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8" name="Straight Connector 25">
            <a:extLst>
              <a:ext uri="{FF2B5EF4-FFF2-40B4-BE49-F238E27FC236}">
                <a16:creationId xmlns:a16="http://schemas.microsoft.com/office/drawing/2014/main" id="{0EA4A057-F0CB-E04F-B472-4A1ABFB64C66}"/>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0" name="Straight Connector 59">
            <a:extLst>
              <a:ext uri="{FF2B5EF4-FFF2-40B4-BE49-F238E27FC236}">
                <a16:creationId xmlns:a16="http://schemas.microsoft.com/office/drawing/2014/main" id="{A80E0956-5C10-CC40-A426-CBD2E0C4158E}"/>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1" name="Текст 37">
            <a:extLst>
              <a:ext uri="{FF2B5EF4-FFF2-40B4-BE49-F238E27FC236}">
                <a16:creationId xmlns:a16="http://schemas.microsoft.com/office/drawing/2014/main" id="{6EC59AAD-5962-8D49-BF4D-7DA5D573073E}"/>
              </a:ext>
            </a:extLst>
          </p:cNvPr>
          <p:cNvSpPr>
            <a:spLocks noGrp="1"/>
          </p:cNvSpPr>
          <p:nvPr>
            <p:ph type="body" sz="quarter" idx="13" hasCustomPrompt="1"/>
          </p:nvPr>
        </p:nvSpPr>
        <p:spPr>
          <a:xfrm>
            <a:off x="1143689" y="540904"/>
            <a:ext cx="1901825" cy="415925"/>
          </a:xfr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ru-RU" sz="1000" dirty="0">
                <a:latin typeface="HSE Sans" panose="02000000000000000000" pitchFamily="2" charset="0"/>
              </a:rPr>
              <a:t>Название подразделения</a:t>
            </a:r>
            <a:br>
              <a:rPr lang="ru-RU" sz="1000" dirty="0">
                <a:latin typeface="HSE Sans" panose="02000000000000000000" pitchFamily="2" charset="0"/>
              </a:rPr>
            </a:br>
            <a:r>
              <a:rPr lang="ru-RU" sz="1000" dirty="0">
                <a:latin typeface="HSE Sans" panose="02000000000000000000" pitchFamily="2" charset="0"/>
              </a:rPr>
              <a:t>в две или три строки</a:t>
            </a:r>
            <a:r>
              <a:rPr lang="en-GB" sz="1000" dirty="0">
                <a:latin typeface="HSE Sans" panose="02000000000000000000" pitchFamily="2" charset="0"/>
              </a:rPr>
              <a:t> (10pt)</a:t>
            </a:r>
            <a:endParaRPr lang="ru-RU" sz="1000" dirty="0">
              <a:latin typeface="HSE Sans" panose="02000000000000000000" pitchFamily="2" charset="0"/>
            </a:endParaRPr>
          </a:p>
        </p:txBody>
      </p:sp>
      <p:sp>
        <p:nvSpPr>
          <p:cNvPr id="12" name="Текст 39">
            <a:extLst>
              <a:ext uri="{FF2B5EF4-FFF2-40B4-BE49-F238E27FC236}">
                <a16:creationId xmlns:a16="http://schemas.microsoft.com/office/drawing/2014/main" id="{49041ACC-EEF4-D34B-A7DE-87B1AF2ED383}"/>
              </a:ext>
            </a:extLst>
          </p:cNvPr>
          <p:cNvSpPr>
            <a:spLocks noGrp="1"/>
          </p:cNvSpPr>
          <p:nvPr>
            <p:ph type="body" sz="quarter" idx="14" hasCustomPrompt="1"/>
          </p:nvPr>
        </p:nvSpPr>
        <p:spPr>
          <a:xfrm>
            <a:off x="3459163" y="548720"/>
            <a:ext cx="2070100" cy="408109"/>
          </a:xfr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ru-RU" sz="1000" dirty="0">
                <a:latin typeface="HSE Sans" panose="02000000000000000000" pitchFamily="2" charset="0"/>
              </a:rPr>
              <a:t>Название презентации может быть набрано в две или три строки</a:t>
            </a:r>
            <a:r>
              <a:rPr lang="en-GB" sz="1000" dirty="0">
                <a:latin typeface="HSE Sans" panose="02000000000000000000" pitchFamily="2" charset="0"/>
              </a:rPr>
              <a:t> (10pt)</a:t>
            </a:r>
            <a:endParaRPr lang="ru-RU" sz="1000" dirty="0">
              <a:latin typeface="HSE Sans" panose="02000000000000000000" pitchFamily="2" charset="0"/>
            </a:endParaRPr>
          </a:p>
        </p:txBody>
      </p:sp>
      <p:sp>
        <p:nvSpPr>
          <p:cNvPr id="14" name="Текст 39">
            <a:extLst>
              <a:ext uri="{FF2B5EF4-FFF2-40B4-BE49-F238E27FC236}">
                <a16:creationId xmlns:a16="http://schemas.microsoft.com/office/drawing/2014/main" id="{BF93B2CC-81A4-0943-AF6C-C86576792995}"/>
              </a:ext>
            </a:extLst>
          </p:cNvPr>
          <p:cNvSpPr>
            <a:spLocks noGrp="1"/>
          </p:cNvSpPr>
          <p:nvPr>
            <p:ph type="body" sz="quarter" idx="15" hasCustomPrompt="1"/>
          </p:nvPr>
        </p:nvSpPr>
        <p:spPr>
          <a:xfrm>
            <a:off x="6259892" y="548720"/>
            <a:ext cx="2070100" cy="408109"/>
          </a:xfr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ru-RU" sz="1000" dirty="0">
                <a:latin typeface="HSE Sans" panose="02000000000000000000" pitchFamily="2" charset="0"/>
              </a:rPr>
              <a:t>Название раздела может быть набрано в две или три строки</a:t>
            </a:r>
            <a:r>
              <a:rPr lang="en-GB" sz="1000" dirty="0">
                <a:latin typeface="HSE Sans" panose="02000000000000000000" pitchFamily="2" charset="0"/>
              </a:rPr>
              <a:t> (10pt)</a:t>
            </a:r>
            <a:endParaRPr lang="ru-RU" sz="1000" dirty="0">
              <a:latin typeface="HSE Sans" panose="02000000000000000000" pitchFamily="2" charset="0"/>
            </a:endParaRPr>
          </a:p>
        </p:txBody>
      </p:sp>
      <p:sp>
        <p:nvSpPr>
          <p:cNvPr id="15" name="Текст 22">
            <a:extLst>
              <a:ext uri="{FF2B5EF4-FFF2-40B4-BE49-F238E27FC236}">
                <a16:creationId xmlns:a16="http://schemas.microsoft.com/office/drawing/2014/main" id="{51340CB4-0355-3640-A212-F684523CDCCF}"/>
              </a:ext>
            </a:extLst>
          </p:cNvPr>
          <p:cNvSpPr>
            <a:spLocks noGrp="1"/>
          </p:cNvSpPr>
          <p:nvPr>
            <p:ph type="body" sz="quarter" idx="17" hasCustomPrompt="1"/>
          </p:nvPr>
        </p:nvSpPr>
        <p:spPr>
          <a:xfrm>
            <a:off x="585787" y="1447065"/>
            <a:ext cx="11058065" cy="307778"/>
          </a:xfrm>
        </p:spPr>
        <p:txBody>
          <a:bodyPr lIns="0" tIns="0" rIns="0" bIns="0">
            <a:noAutofit/>
          </a:bodyPr>
          <a:lstStyle>
            <a:lvl1pPr marL="0" indent="0">
              <a:buNone/>
              <a:defRPr sz="1600" b="0" i="0">
                <a:solidFill>
                  <a:srgbClr val="0E2D69"/>
                </a:solidFill>
                <a:latin typeface="HSE Sans" panose="02000000000000000000" pitchFamily="2" charset="0"/>
              </a:defRPr>
            </a:lvl1pPr>
            <a:lvl2pPr>
              <a:defRPr sz="1600" b="0" i="0">
                <a:solidFill>
                  <a:srgbClr val="0E2D69"/>
                </a:solidFill>
                <a:latin typeface="HSE Sans" panose="02000000000000000000" pitchFamily="2" charset="0"/>
              </a:defRPr>
            </a:lvl2pPr>
            <a:lvl3pPr>
              <a:defRPr sz="1600" b="0" i="0">
                <a:solidFill>
                  <a:srgbClr val="0E2D69"/>
                </a:solidFill>
                <a:latin typeface="HSE Sans" panose="02000000000000000000" pitchFamily="2" charset="0"/>
              </a:defRPr>
            </a:lvl3pPr>
            <a:lvl4pPr>
              <a:defRPr sz="1600" b="0" i="0">
                <a:solidFill>
                  <a:srgbClr val="0E2D69"/>
                </a:solidFill>
                <a:latin typeface="HSE Sans" panose="02000000000000000000" pitchFamily="2" charset="0"/>
              </a:defRPr>
            </a:lvl4pPr>
            <a:lvl5pPr>
              <a:defRPr sz="1600" b="0" i="0">
                <a:solidFill>
                  <a:srgbClr val="0E2D69"/>
                </a:solidFill>
                <a:latin typeface="HSE Sans" panose="02000000000000000000" pitchFamily="2" charset="0"/>
              </a:defRPr>
            </a:lvl5pPr>
          </a:lstStyle>
          <a:p>
            <a:r>
              <a:rPr lang="ru-RU" sz="1600" dirty="0">
                <a:solidFill>
                  <a:srgbClr val="102D69"/>
                </a:solidFill>
                <a:latin typeface="HSE Sans" panose="02000000000000000000" pitchFamily="2" charset="0"/>
              </a:rPr>
              <a:t>Название таблицы. Обратите внимание, что название графика набирается меньшим кеглем, чем заголовок (16</a:t>
            </a:r>
            <a:r>
              <a:rPr lang="en-GB" sz="1600" dirty="0" err="1">
                <a:solidFill>
                  <a:srgbClr val="102D69"/>
                </a:solidFill>
                <a:latin typeface="HSE Sans" panose="02000000000000000000" pitchFamily="2" charset="0"/>
              </a:rPr>
              <a:t>pt</a:t>
            </a:r>
            <a:r>
              <a:rPr lang="en-GB" sz="1600" dirty="0">
                <a:solidFill>
                  <a:srgbClr val="102D69"/>
                </a:solidFill>
                <a:latin typeface="HSE Sans" panose="02000000000000000000" pitchFamily="2" charset="0"/>
              </a:rPr>
              <a:t>)</a:t>
            </a:r>
            <a:endParaRPr lang="ru-RU" sz="1600" dirty="0">
              <a:solidFill>
                <a:srgbClr val="102D69"/>
              </a:solidFill>
              <a:latin typeface="HSE Sans" panose="02000000000000000000" pitchFamily="2" charset="0"/>
            </a:endParaRPr>
          </a:p>
        </p:txBody>
      </p:sp>
      <p:sp>
        <p:nvSpPr>
          <p:cNvPr id="17" name="Текст 16">
            <a:extLst>
              <a:ext uri="{FF2B5EF4-FFF2-40B4-BE49-F238E27FC236}">
                <a16:creationId xmlns:a16="http://schemas.microsoft.com/office/drawing/2014/main" id="{8C6F2EA4-CEDC-324C-9C06-8713118041EB}"/>
              </a:ext>
            </a:extLst>
          </p:cNvPr>
          <p:cNvSpPr>
            <a:spLocks noGrp="1"/>
          </p:cNvSpPr>
          <p:nvPr>
            <p:ph type="body" sz="quarter" idx="18" hasCustomPrompt="1"/>
          </p:nvPr>
        </p:nvSpPr>
        <p:spPr>
          <a:xfrm>
            <a:off x="585788" y="5739189"/>
            <a:ext cx="6824303" cy="703205"/>
          </a:xfrm>
        </p:spPr>
        <p:txBody>
          <a:bodyPr lIns="0" tIns="0" rIns="0" bIns="0">
            <a:normAutofit/>
          </a:bodyPr>
          <a:lstStyle>
            <a:lvl1pPr marL="0" marR="0" indent="0" algn="l" defTabSz="914400" rtl="0" eaLnBrk="1" fontAlgn="auto" latinLnBrk="0" hangingPunct="1">
              <a:lnSpc>
                <a:spcPct val="100000"/>
              </a:lnSpc>
              <a:spcBef>
                <a:spcPts val="600"/>
              </a:spcBef>
              <a:spcAft>
                <a:spcPts val="0"/>
              </a:spcAft>
              <a:buClrTx/>
              <a:buSzTx/>
              <a:buFontTx/>
              <a:buNone/>
              <a:tabLst/>
              <a:defRPr sz="1300" b="0" i="0">
                <a:solidFill>
                  <a:srgbClr val="0E2D69"/>
                </a:solidFill>
                <a:latin typeface="HSE Sans" panose="02000000000000000000" pitchFamily="2" charset="0"/>
              </a:defRPr>
            </a:lvl1pPr>
            <a:lvl2pPr>
              <a:defRPr sz="1300" b="0" i="0">
                <a:solidFill>
                  <a:srgbClr val="0E2D69"/>
                </a:solidFill>
                <a:latin typeface="HSE Sans" panose="02000000000000000000" pitchFamily="2" charset="0"/>
              </a:defRPr>
            </a:lvl2pPr>
            <a:lvl3pPr>
              <a:defRPr sz="1300" b="0" i="0">
                <a:solidFill>
                  <a:srgbClr val="0E2D69"/>
                </a:solidFill>
                <a:latin typeface="HSE Sans" panose="02000000000000000000" pitchFamily="2" charset="0"/>
              </a:defRPr>
            </a:lvl3pPr>
            <a:lvl4pPr>
              <a:defRPr sz="1300" b="0" i="0">
                <a:solidFill>
                  <a:srgbClr val="0E2D69"/>
                </a:solidFill>
                <a:latin typeface="HSE Sans" panose="02000000000000000000" pitchFamily="2" charset="0"/>
              </a:defRPr>
            </a:lvl4pPr>
            <a:lvl5pPr>
              <a:defRPr sz="1300" b="0" i="0">
                <a:solidFill>
                  <a:srgbClr val="0E2D69"/>
                </a:solidFill>
                <a:latin typeface="HSE Sans" panose="02000000000000000000" pitchFamily="2" charset="0"/>
              </a:defRPr>
            </a:lvl5p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ru-RU" sz="1300" b="0" dirty="0">
                <a:ln>
                  <a:noFill/>
                </a:ln>
                <a:latin typeface="HSE Sans" panose="02000000000000000000" pitchFamily="2" charset="0"/>
              </a:rPr>
              <a:t>Мы рекомендуем очень аккуратно использовать жирное начертание, старайтесь выделять жирным самое важное. </a:t>
            </a:r>
            <a:r>
              <a:rPr lang="ru-RU" sz="1300" dirty="0">
                <a:latin typeface="HSE Sans" panose="02000000000000000000" pitchFamily="2" charset="0"/>
              </a:rPr>
              <a:t>Также старайтесь не использовать выделение жирным начертанием вместе с заливкой ячеек каким-либо цветом, достаточно и одного акцента.</a:t>
            </a:r>
            <a:endParaRPr lang="en-RU" sz="1300" b="0">
              <a:ln>
                <a:noFill/>
              </a:ln>
              <a:latin typeface="HSE Sans" panose="02000000000000000000" pitchFamily="2" charset="0"/>
            </a:endParaRPr>
          </a:p>
        </p:txBody>
      </p:sp>
      <p:sp>
        <p:nvSpPr>
          <p:cNvPr id="19" name="Таблица 18">
            <a:extLst>
              <a:ext uri="{FF2B5EF4-FFF2-40B4-BE49-F238E27FC236}">
                <a16:creationId xmlns:a16="http://schemas.microsoft.com/office/drawing/2014/main" id="{7B291085-A9B9-D842-B1A7-96258FAF012C}"/>
              </a:ext>
            </a:extLst>
          </p:cNvPr>
          <p:cNvSpPr>
            <a:spLocks noGrp="1"/>
          </p:cNvSpPr>
          <p:nvPr>
            <p:ph type="tbl" sz="quarter" idx="19"/>
          </p:nvPr>
        </p:nvSpPr>
        <p:spPr>
          <a:xfrm>
            <a:off x="585787" y="1984076"/>
            <a:ext cx="11058527" cy="3519576"/>
          </a:xfrm>
        </p:spPr>
        <p:txBody>
          <a:bodyPr/>
          <a:lstStyle/>
          <a:p>
            <a:endParaRPr lang="ru-RU"/>
          </a:p>
        </p:txBody>
      </p:sp>
    </p:spTree>
    <p:extLst>
      <p:ext uri="{BB962C8B-B14F-4D97-AF65-F5344CB8AC3E}">
        <p14:creationId xmlns:p14="http://schemas.microsoft.com/office/powerpoint/2010/main" val="2440160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Таблица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Picture 4" descr="Icon&#10;&#10;Description automatically generated">
            <a:extLst>
              <a:ext uri="{FF2B5EF4-FFF2-40B4-BE49-F238E27FC236}">
                <a16:creationId xmlns:a16="http://schemas.microsoft.com/office/drawing/2014/main" id="{259ABC72-D738-1143-BF2A-D85AE9A4F73B}"/>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9" name="Straight Connector 19">
            <a:extLst>
              <a:ext uri="{FF2B5EF4-FFF2-40B4-BE49-F238E27FC236}">
                <a16:creationId xmlns:a16="http://schemas.microsoft.com/office/drawing/2014/main" id="{237A1E42-2FC3-8841-8C41-992C5BC2368D}"/>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0" name="Straight Connector 21">
            <a:extLst>
              <a:ext uri="{FF2B5EF4-FFF2-40B4-BE49-F238E27FC236}">
                <a16:creationId xmlns:a16="http://schemas.microsoft.com/office/drawing/2014/main" id="{47503EA0-3883-E24D-9EB8-7B6175182929}"/>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1" name="Straight Connector 25">
            <a:extLst>
              <a:ext uri="{FF2B5EF4-FFF2-40B4-BE49-F238E27FC236}">
                <a16:creationId xmlns:a16="http://schemas.microsoft.com/office/drawing/2014/main" id="{E0144DF2-9891-324D-B34E-AFA025FBCBF9}"/>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3" name="Straight Connector 59">
            <a:extLst>
              <a:ext uri="{FF2B5EF4-FFF2-40B4-BE49-F238E27FC236}">
                <a16:creationId xmlns:a16="http://schemas.microsoft.com/office/drawing/2014/main" id="{5F1F09D4-22FA-7B4B-9488-F8FDDCC2D447}"/>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4" name="Текст 37">
            <a:extLst>
              <a:ext uri="{FF2B5EF4-FFF2-40B4-BE49-F238E27FC236}">
                <a16:creationId xmlns:a16="http://schemas.microsoft.com/office/drawing/2014/main" id="{44D0326E-FD7A-3541-A998-62A1C30E2738}"/>
              </a:ext>
            </a:extLst>
          </p:cNvPr>
          <p:cNvSpPr>
            <a:spLocks noGrp="1"/>
          </p:cNvSpPr>
          <p:nvPr>
            <p:ph type="body" sz="quarter" idx="13" hasCustomPrompt="1"/>
          </p:nvPr>
        </p:nvSpPr>
        <p:spPr>
          <a:xfrm>
            <a:off x="1143689" y="540904"/>
            <a:ext cx="1901825" cy="415925"/>
          </a:xfr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ru-RU" sz="1000" dirty="0">
                <a:latin typeface="HSE Sans" panose="02000000000000000000" pitchFamily="2" charset="0"/>
              </a:rPr>
              <a:t>Название подразделения</a:t>
            </a:r>
            <a:br>
              <a:rPr lang="ru-RU" sz="1000" dirty="0">
                <a:latin typeface="HSE Sans" panose="02000000000000000000" pitchFamily="2" charset="0"/>
              </a:rPr>
            </a:br>
            <a:r>
              <a:rPr lang="ru-RU" sz="1000" dirty="0">
                <a:latin typeface="HSE Sans" panose="02000000000000000000" pitchFamily="2" charset="0"/>
              </a:rPr>
              <a:t>в две или три строки</a:t>
            </a:r>
            <a:r>
              <a:rPr lang="en-GB" sz="1000" dirty="0">
                <a:latin typeface="HSE Sans" panose="02000000000000000000" pitchFamily="2" charset="0"/>
              </a:rPr>
              <a:t> (10pt)</a:t>
            </a:r>
            <a:endParaRPr lang="ru-RU" sz="1000" dirty="0">
              <a:latin typeface="HSE Sans" panose="02000000000000000000" pitchFamily="2" charset="0"/>
            </a:endParaRPr>
          </a:p>
        </p:txBody>
      </p:sp>
      <p:sp>
        <p:nvSpPr>
          <p:cNvPr id="15" name="Текст 39">
            <a:extLst>
              <a:ext uri="{FF2B5EF4-FFF2-40B4-BE49-F238E27FC236}">
                <a16:creationId xmlns:a16="http://schemas.microsoft.com/office/drawing/2014/main" id="{279CCCA0-F959-5245-8321-106D3C5E837D}"/>
              </a:ext>
            </a:extLst>
          </p:cNvPr>
          <p:cNvSpPr>
            <a:spLocks noGrp="1"/>
          </p:cNvSpPr>
          <p:nvPr>
            <p:ph type="body" sz="quarter" idx="14" hasCustomPrompt="1"/>
          </p:nvPr>
        </p:nvSpPr>
        <p:spPr>
          <a:xfrm>
            <a:off x="3459163" y="548720"/>
            <a:ext cx="2070100" cy="408109"/>
          </a:xfr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ru-RU" sz="1000" dirty="0">
                <a:latin typeface="HSE Sans" panose="02000000000000000000" pitchFamily="2" charset="0"/>
              </a:rPr>
              <a:t>Название презентации может быть набрано в две или три строки</a:t>
            </a:r>
            <a:r>
              <a:rPr lang="en-GB" sz="1000" dirty="0">
                <a:latin typeface="HSE Sans" panose="02000000000000000000" pitchFamily="2" charset="0"/>
              </a:rPr>
              <a:t> (10pt)</a:t>
            </a:r>
            <a:endParaRPr lang="ru-RU" sz="1000" dirty="0">
              <a:latin typeface="HSE Sans" panose="02000000000000000000" pitchFamily="2" charset="0"/>
            </a:endParaRPr>
          </a:p>
        </p:txBody>
      </p:sp>
      <p:sp>
        <p:nvSpPr>
          <p:cNvPr id="17" name="Текст 39">
            <a:extLst>
              <a:ext uri="{FF2B5EF4-FFF2-40B4-BE49-F238E27FC236}">
                <a16:creationId xmlns:a16="http://schemas.microsoft.com/office/drawing/2014/main" id="{8B839C6B-8494-8841-9714-4C8F710F8400}"/>
              </a:ext>
            </a:extLst>
          </p:cNvPr>
          <p:cNvSpPr>
            <a:spLocks noGrp="1"/>
          </p:cNvSpPr>
          <p:nvPr>
            <p:ph type="body" sz="quarter" idx="15" hasCustomPrompt="1"/>
          </p:nvPr>
        </p:nvSpPr>
        <p:spPr>
          <a:xfrm>
            <a:off x="6259892" y="548720"/>
            <a:ext cx="2070100" cy="408109"/>
          </a:xfr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ru-RU" sz="1000" dirty="0">
                <a:latin typeface="HSE Sans" panose="02000000000000000000" pitchFamily="2" charset="0"/>
              </a:rPr>
              <a:t>Название раздела может быть набрано в две или три строки</a:t>
            </a:r>
            <a:r>
              <a:rPr lang="en-GB" sz="1000" dirty="0">
                <a:latin typeface="HSE Sans" panose="02000000000000000000" pitchFamily="2" charset="0"/>
              </a:rPr>
              <a:t> (10pt)</a:t>
            </a:r>
            <a:endParaRPr lang="ru-RU" sz="1000" dirty="0">
              <a:latin typeface="HSE Sans" panose="02000000000000000000" pitchFamily="2" charset="0"/>
            </a:endParaRPr>
          </a:p>
        </p:txBody>
      </p:sp>
      <p:sp>
        <p:nvSpPr>
          <p:cNvPr id="18" name="Текст 22">
            <a:extLst>
              <a:ext uri="{FF2B5EF4-FFF2-40B4-BE49-F238E27FC236}">
                <a16:creationId xmlns:a16="http://schemas.microsoft.com/office/drawing/2014/main" id="{4D940599-2B77-CE47-91E6-CDB51ADE1840}"/>
              </a:ext>
            </a:extLst>
          </p:cNvPr>
          <p:cNvSpPr>
            <a:spLocks noGrp="1"/>
          </p:cNvSpPr>
          <p:nvPr>
            <p:ph type="body" sz="quarter" idx="17" hasCustomPrompt="1"/>
          </p:nvPr>
        </p:nvSpPr>
        <p:spPr>
          <a:xfrm>
            <a:off x="585787" y="1447064"/>
            <a:ext cx="7617877" cy="537011"/>
          </a:xfrm>
        </p:spPr>
        <p:txBody>
          <a:bodyPr lIns="0" tIns="0" rIns="0" bIns="0">
            <a:noAutofit/>
          </a:bodyPr>
          <a:lstStyle>
            <a:lvl1pPr marL="0" indent="0">
              <a:buNone/>
              <a:defRPr sz="1600" b="0" i="0">
                <a:solidFill>
                  <a:srgbClr val="0E2D69"/>
                </a:solidFill>
                <a:latin typeface="HSE Sans" panose="02000000000000000000" pitchFamily="2" charset="0"/>
              </a:defRPr>
            </a:lvl1pPr>
            <a:lvl2pPr>
              <a:defRPr sz="1600" b="0" i="0">
                <a:solidFill>
                  <a:srgbClr val="0E2D69"/>
                </a:solidFill>
                <a:latin typeface="HSE Sans" panose="02000000000000000000" pitchFamily="2" charset="0"/>
              </a:defRPr>
            </a:lvl2pPr>
            <a:lvl3pPr>
              <a:defRPr sz="1600" b="0" i="0">
                <a:solidFill>
                  <a:srgbClr val="0E2D69"/>
                </a:solidFill>
                <a:latin typeface="HSE Sans" panose="02000000000000000000" pitchFamily="2" charset="0"/>
              </a:defRPr>
            </a:lvl3pPr>
            <a:lvl4pPr>
              <a:defRPr sz="1600" b="0" i="0">
                <a:solidFill>
                  <a:srgbClr val="0E2D69"/>
                </a:solidFill>
                <a:latin typeface="HSE Sans" panose="02000000000000000000" pitchFamily="2" charset="0"/>
              </a:defRPr>
            </a:lvl4pPr>
            <a:lvl5pPr>
              <a:defRPr sz="1600" b="0" i="0">
                <a:solidFill>
                  <a:srgbClr val="0E2D69"/>
                </a:solidFill>
                <a:latin typeface="HSE Sans" panose="02000000000000000000" pitchFamily="2" charset="0"/>
              </a:defRPr>
            </a:lvl5pPr>
          </a:lstStyle>
          <a:p>
            <a:r>
              <a:rPr lang="ru-RU" sz="1600" dirty="0">
                <a:solidFill>
                  <a:srgbClr val="102D69"/>
                </a:solidFill>
                <a:latin typeface="HSE Sans" panose="02000000000000000000" pitchFamily="2" charset="0"/>
              </a:rPr>
              <a:t>Название таблицы. Обратите внимание, что название графика набирается меньшим кеглем, чем заголовок (16</a:t>
            </a:r>
            <a:r>
              <a:rPr lang="en-GB" sz="1600" dirty="0" err="1">
                <a:solidFill>
                  <a:srgbClr val="102D69"/>
                </a:solidFill>
                <a:latin typeface="HSE Sans" panose="02000000000000000000" pitchFamily="2" charset="0"/>
              </a:rPr>
              <a:t>pt</a:t>
            </a:r>
            <a:r>
              <a:rPr lang="en-GB" sz="1600" dirty="0">
                <a:solidFill>
                  <a:srgbClr val="102D69"/>
                </a:solidFill>
                <a:latin typeface="HSE Sans" panose="02000000000000000000" pitchFamily="2" charset="0"/>
              </a:rPr>
              <a:t>)</a:t>
            </a:r>
            <a:endParaRPr lang="ru-RU" sz="1600" dirty="0">
              <a:solidFill>
                <a:srgbClr val="102D69"/>
              </a:solidFill>
              <a:latin typeface="HSE Sans" panose="02000000000000000000" pitchFamily="2" charset="0"/>
            </a:endParaRPr>
          </a:p>
        </p:txBody>
      </p:sp>
      <p:sp>
        <p:nvSpPr>
          <p:cNvPr id="19" name="Текст 16">
            <a:extLst>
              <a:ext uri="{FF2B5EF4-FFF2-40B4-BE49-F238E27FC236}">
                <a16:creationId xmlns:a16="http://schemas.microsoft.com/office/drawing/2014/main" id="{A7333712-9DED-4F4B-B209-2F13075EDB3F}"/>
              </a:ext>
            </a:extLst>
          </p:cNvPr>
          <p:cNvSpPr>
            <a:spLocks noGrp="1"/>
          </p:cNvSpPr>
          <p:nvPr>
            <p:ph type="body" sz="quarter" idx="18" hasCustomPrompt="1"/>
          </p:nvPr>
        </p:nvSpPr>
        <p:spPr>
          <a:xfrm>
            <a:off x="585788" y="5739189"/>
            <a:ext cx="6824303" cy="703205"/>
          </a:xfrm>
        </p:spPr>
        <p:txBody>
          <a:bodyPr lIns="0" tIns="0" rIns="0" bIns="0">
            <a:normAutofit/>
          </a:bodyPr>
          <a:lstStyle>
            <a:lvl1pPr marL="0" marR="0" indent="0" algn="l" defTabSz="914400" rtl="0" eaLnBrk="1" fontAlgn="auto" latinLnBrk="0" hangingPunct="1">
              <a:lnSpc>
                <a:spcPct val="100000"/>
              </a:lnSpc>
              <a:spcBef>
                <a:spcPts val="600"/>
              </a:spcBef>
              <a:spcAft>
                <a:spcPts val="0"/>
              </a:spcAft>
              <a:buClrTx/>
              <a:buSzTx/>
              <a:buFontTx/>
              <a:buNone/>
              <a:tabLst/>
              <a:defRPr sz="1300" b="0" i="0">
                <a:solidFill>
                  <a:srgbClr val="0E2D69"/>
                </a:solidFill>
                <a:latin typeface="HSE Sans" panose="02000000000000000000" pitchFamily="2" charset="0"/>
              </a:defRPr>
            </a:lvl1pPr>
            <a:lvl2pPr>
              <a:defRPr sz="1300" b="0" i="0">
                <a:solidFill>
                  <a:srgbClr val="0E2D69"/>
                </a:solidFill>
                <a:latin typeface="HSE Sans" panose="02000000000000000000" pitchFamily="2" charset="0"/>
              </a:defRPr>
            </a:lvl2pPr>
            <a:lvl3pPr>
              <a:defRPr sz="1300" b="0" i="0">
                <a:solidFill>
                  <a:srgbClr val="0E2D69"/>
                </a:solidFill>
                <a:latin typeface="HSE Sans" panose="02000000000000000000" pitchFamily="2" charset="0"/>
              </a:defRPr>
            </a:lvl3pPr>
            <a:lvl4pPr>
              <a:defRPr sz="1300" b="0" i="0">
                <a:solidFill>
                  <a:srgbClr val="0E2D69"/>
                </a:solidFill>
                <a:latin typeface="HSE Sans" panose="02000000000000000000" pitchFamily="2" charset="0"/>
              </a:defRPr>
            </a:lvl4pPr>
            <a:lvl5pPr>
              <a:defRPr sz="1300" b="0" i="0">
                <a:solidFill>
                  <a:srgbClr val="0E2D69"/>
                </a:solidFill>
                <a:latin typeface="HSE Sans" panose="02000000000000000000" pitchFamily="2" charset="0"/>
              </a:defRPr>
            </a:lvl5p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ru-RU" sz="1300" b="0" dirty="0">
                <a:ln>
                  <a:noFill/>
                </a:ln>
                <a:latin typeface="HSE Sans" panose="02000000000000000000" pitchFamily="2" charset="0"/>
              </a:rPr>
              <a:t>Мы рекомендуем очень аккуратно использовать жирное начертание, старайтесь выделять жирным самое важное. </a:t>
            </a:r>
            <a:r>
              <a:rPr lang="ru-RU" sz="1300" dirty="0">
                <a:latin typeface="HSE Sans" panose="02000000000000000000" pitchFamily="2" charset="0"/>
              </a:rPr>
              <a:t>Также старайтесь не использовать выделение жирным начертанием вместе с заливкой ячеек каким-либо цветом, достаточно и одного акцента.</a:t>
            </a:r>
            <a:endParaRPr lang="en-RU" sz="1300" b="0">
              <a:ln>
                <a:noFill/>
              </a:ln>
              <a:latin typeface="HSE Sans" panose="02000000000000000000" pitchFamily="2" charset="0"/>
            </a:endParaRPr>
          </a:p>
        </p:txBody>
      </p:sp>
      <p:sp>
        <p:nvSpPr>
          <p:cNvPr id="20" name="Таблица 18">
            <a:extLst>
              <a:ext uri="{FF2B5EF4-FFF2-40B4-BE49-F238E27FC236}">
                <a16:creationId xmlns:a16="http://schemas.microsoft.com/office/drawing/2014/main" id="{DD467C42-8209-B740-8419-DBB6A6F7D5EE}"/>
              </a:ext>
            </a:extLst>
          </p:cNvPr>
          <p:cNvSpPr>
            <a:spLocks noGrp="1"/>
          </p:cNvSpPr>
          <p:nvPr>
            <p:ph type="tbl" sz="quarter" idx="19"/>
          </p:nvPr>
        </p:nvSpPr>
        <p:spPr>
          <a:xfrm>
            <a:off x="585787" y="2208362"/>
            <a:ext cx="7617895" cy="3295290"/>
          </a:xfrm>
        </p:spPr>
        <p:txBody>
          <a:bodyPr/>
          <a:lstStyle/>
          <a:p>
            <a:endParaRPr lang="ru-RU"/>
          </a:p>
        </p:txBody>
      </p:sp>
      <p:sp>
        <p:nvSpPr>
          <p:cNvPr id="21" name="Текст 35">
            <a:extLst>
              <a:ext uri="{FF2B5EF4-FFF2-40B4-BE49-F238E27FC236}">
                <a16:creationId xmlns:a16="http://schemas.microsoft.com/office/drawing/2014/main" id="{B4309850-76EA-224C-A9E2-B6BBDBF99DE2}"/>
              </a:ext>
            </a:extLst>
          </p:cNvPr>
          <p:cNvSpPr>
            <a:spLocks noGrp="1"/>
          </p:cNvSpPr>
          <p:nvPr>
            <p:ph type="body" sz="quarter" idx="12" hasCustomPrompt="1"/>
          </p:nvPr>
        </p:nvSpPr>
        <p:spPr>
          <a:xfrm>
            <a:off x="8686807" y="2208363"/>
            <a:ext cx="2930666" cy="2570672"/>
          </a:xfr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GB" sz="1300" dirty="0">
                <a:latin typeface="HSE Sans" panose="02000000000000000000" pitchFamily="2" charset="0"/>
              </a:rPr>
              <a:t>Lorem ipsum </a:t>
            </a:r>
            <a:r>
              <a:rPr lang="en-GB" sz="1300" dirty="0" err="1">
                <a:latin typeface="HSE Sans" panose="02000000000000000000" pitchFamily="2" charset="0"/>
              </a:rPr>
              <a:t>dolor</a:t>
            </a:r>
            <a:r>
              <a:rPr lang="en-GB" sz="1300" dirty="0">
                <a:latin typeface="HSE Sans" panose="02000000000000000000" pitchFamily="2" charset="0"/>
              </a:rPr>
              <a:t> sit </a:t>
            </a:r>
            <a:r>
              <a:rPr lang="en-GB" sz="1300" dirty="0" err="1">
                <a:latin typeface="HSE Sans" panose="02000000000000000000" pitchFamily="2" charset="0"/>
              </a:rPr>
              <a:t>amet</a:t>
            </a:r>
            <a:r>
              <a:rPr lang="en-GB" sz="1300" dirty="0">
                <a:latin typeface="HSE Sans" panose="02000000000000000000" pitchFamily="2" charset="0"/>
              </a:rPr>
              <a:t>, </a:t>
            </a:r>
            <a:r>
              <a:rPr lang="en-GB" sz="1300" dirty="0" err="1">
                <a:latin typeface="HSE Sans" panose="02000000000000000000" pitchFamily="2" charset="0"/>
              </a:rPr>
              <a:t>consectetur</a:t>
            </a:r>
            <a:r>
              <a:rPr lang="en-GB" sz="1300" dirty="0">
                <a:latin typeface="HSE Sans" panose="02000000000000000000" pitchFamily="2" charset="0"/>
              </a:rPr>
              <a:t> </a:t>
            </a:r>
            <a:r>
              <a:rPr lang="en-GB" sz="1300" dirty="0" err="1">
                <a:latin typeface="HSE Sans" panose="02000000000000000000" pitchFamily="2" charset="0"/>
              </a:rPr>
              <a:t>adipiscing</a:t>
            </a:r>
            <a:r>
              <a:rPr lang="en-GB" sz="1300" dirty="0">
                <a:latin typeface="HSE Sans" panose="02000000000000000000" pitchFamily="2" charset="0"/>
              </a:rPr>
              <a:t> </a:t>
            </a:r>
            <a:r>
              <a:rPr lang="en-GB" sz="1300" dirty="0" err="1">
                <a:latin typeface="HSE Sans" panose="02000000000000000000" pitchFamily="2" charset="0"/>
              </a:rPr>
              <a:t>elit</a:t>
            </a:r>
            <a:r>
              <a:rPr lang="en-GB" sz="1300" dirty="0">
                <a:latin typeface="HSE Sans" panose="02000000000000000000" pitchFamily="2" charset="0"/>
              </a:rPr>
              <a:t>, </a:t>
            </a:r>
            <a:r>
              <a:rPr lang="en-GB" sz="1300" dirty="0" err="1">
                <a:latin typeface="HSE Sans" panose="02000000000000000000" pitchFamily="2" charset="0"/>
              </a:rPr>
              <a:t>sed</a:t>
            </a:r>
            <a:r>
              <a:rPr lang="en-GB" sz="1300" dirty="0">
                <a:latin typeface="HSE Sans" panose="02000000000000000000" pitchFamily="2" charset="0"/>
              </a:rPr>
              <a:t> do </a:t>
            </a:r>
            <a:r>
              <a:rPr lang="en-GB" sz="1300" dirty="0" err="1">
                <a:latin typeface="HSE Sans" panose="02000000000000000000" pitchFamily="2" charset="0"/>
              </a:rPr>
              <a:t>eiusmod</a:t>
            </a:r>
            <a:r>
              <a:rPr lang="en-GB" sz="1300" dirty="0">
                <a:latin typeface="HSE Sans" panose="02000000000000000000" pitchFamily="2" charset="0"/>
              </a:rPr>
              <a:t> </a:t>
            </a:r>
            <a:r>
              <a:rPr lang="en-GB" sz="1300" dirty="0" err="1">
                <a:latin typeface="HSE Sans" panose="02000000000000000000" pitchFamily="2" charset="0"/>
              </a:rPr>
              <a:t>tempor</a:t>
            </a:r>
            <a:r>
              <a:rPr lang="en-GB" sz="1300" dirty="0">
                <a:latin typeface="HSE Sans" panose="02000000000000000000" pitchFamily="2" charset="0"/>
              </a:rPr>
              <a:t> </a:t>
            </a:r>
            <a:r>
              <a:rPr lang="en-GB" sz="1300" dirty="0" err="1">
                <a:latin typeface="HSE Sans" panose="02000000000000000000" pitchFamily="2" charset="0"/>
              </a:rPr>
              <a:t>incididunt</a:t>
            </a:r>
            <a:r>
              <a:rPr lang="en-GB" sz="1300" dirty="0">
                <a:latin typeface="HSE Sans" panose="02000000000000000000" pitchFamily="2" charset="0"/>
              </a:rPr>
              <a:t> </a:t>
            </a:r>
            <a:r>
              <a:rPr lang="en-GB" sz="1300" dirty="0" err="1">
                <a:latin typeface="HSE Sans" panose="02000000000000000000" pitchFamily="2" charset="0"/>
              </a:rPr>
              <a:t>ut</a:t>
            </a:r>
            <a:r>
              <a:rPr lang="en-GB" sz="1300" dirty="0">
                <a:latin typeface="HSE Sans" panose="02000000000000000000" pitchFamily="2" charset="0"/>
              </a:rPr>
              <a:t> </a:t>
            </a:r>
            <a:r>
              <a:rPr lang="en-GB" sz="1300" dirty="0" err="1">
                <a:latin typeface="HSE Sans" panose="02000000000000000000" pitchFamily="2" charset="0"/>
              </a:rPr>
              <a:t>labore</a:t>
            </a:r>
            <a:r>
              <a:rPr lang="en-GB" sz="1300" dirty="0">
                <a:latin typeface="HSE Sans" panose="02000000000000000000" pitchFamily="2" charset="0"/>
              </a:rPr>
              <a:t> et dolore magna </a:t>
            </a:r>
            <a:r>
              <a:rPr lang="en-GB" sz="1300" dirty="0" err="1">
                <a:latin typeface="HSE Sans" panose="02000000000000000000" pitchFamily="2" charset="0"/>
              </a:rPr>
              <a:t>aliqua</a:t>
            </a:r>
            <a:r>
              <a:rPr lang="en-GB" sz="1300" dirty="0">
                <a:latin typeface="HSE Sans" panose="02000000000000000000" pitchFamily="2" charset="0"/>
              </a:rPr>
              <a:t>. Ut </a:t>
            </a:r>
            <a:r>
              <a:rPr lang="en-GB" sz="1300" dirty="0" err="1">
                <a:latin typeface="HSE Sans" panose="02000000000000000000" pitchFamily="2" charset="0"/>
              </a:rPr>
              <a:t>enim</a:t>
            </a:r>
            <a:r>
              <a:rPr lang="en-GB" sz="1300" dirty="0">
                <a:latin typeface="HSE Sans" panose="02000000000000000000" pitchFamily="2" charset="0"/>
              </a:rPr>
              <a:t> ad minim </a:t>
            </a:r>
            <a:r>
              <a:rPr lang="en-GB" sz="1300" dirty="0" err="1">
                <a:latin typeface="HSE Sans" panose="02000000000000000000" pitchFamily="2" charset="0"/>
              </a:rPr>
              <a:t>veniam</a:t>
            </a:r>
            <a:r>
              <a:rPr lang="en-GB" sz="1300" dirty="0">
                <a:latin typeface="HSE Sans" panose="02000000000000000000" pitchFamily="2" charset="0"/>
              </a:rPr>
              <a:t>, </a:t>
            </a:r>
            <a:r>
              <a:rPr lang="en-GB" sz="1300" dirty="0" err="1">
                <a:latin typeface="HSE Sans" panose="02000000000000000000" pitchFamily="2" charset="0"/>
              </a:rPr>
              <a:t>quis</a:t>
            </a:r>
            <a:r>
              <a:rPr lang="en-GB" sz="1300" dirty="0">
                <a:latin typeface="HSE Sans" panose="02000000000000000000" pitchFamily="2" charset="0"/>
              </a:rPr>
              <a:t> </a:t>
            </a:r>
            <a:r>
              <a:rPr lang="en-GB" sz="1300" dirty="0" err="1">
                <a:latin typeface="HSE Sans" panose="02000000000000000000" pitchFamily="2" charset="0"/>
              </a:rPr>
              <a:t>nostrud</a:t>
            </a:r>
            <a:r>
              <a:rPr lang="en-GB" sz="1300" dirty="0">
                <a:latin typeface="HSE Sans" panose="02000000000000000000" pitchFamily="2" charset="0"/>
              </a:rPr>
              <a:t> exercitation </a:t>
            </a:r>
            <a:r>
              <a:rPr lang="en-GB" sz="1300" dirty="0" err="1">
                <a:latin typeface="HSE Sans" panose="02000000000000000000" pitchFamily="2" charset="0"/>
              </a:rPr>
              <a:t>ullamco</a:t>
            </a:r>
            <a:r>
              <a:rPr lang="en-GB" sz="1300" dirty="0">
                <a:latin typeface="HSE Sans" panose="02000000000000000000" pitchFamily="2" charset="0"/>
              </a:rPr>
              <a:t> </a:t>
            </a:r>
            <a:r>
              <a:rPr lang="en-GB" sz="1300" dirty="0" err="1">
                <a:latin typeface="HSE Sans" panose="02000000000000000000" pitchFamily="2" charset="0"/>
              </a:rPr>
              <a:t>laboris</a:t>
            </a:r>
            <a:r>
              <a:rPr lang="en-GB" sz="1300" dirty="0">
                <a:latin typeface="HSE Sans" panose="02000000000000000000" pitchFamily="2" charset="0"/>
              </a:rPr>
              <a:t> nisi </a:t>
            </a:r>
            <a:r>
              <a:rPr lang="en-GB" sz="1300" dirty="0" err="1">
                <a:latin typeface="HSE Sans" panose="02000000000000000000" pitchFamily="2" charset="0"/>
              </a:rPr>
              <a:t>ut</a:t>
            </a:r>
            <a:r>
              <a:rPr lang="en-GB" sz="1300" dirty="0">
                <a:latin typeface="HSE Sans" panose="02000000000000000000" pitchFamily="2" charset="0"/>
              </a:rPr>
              <a:t> </a:t>
            </a:r>
            <a:r>
              <a:rPr lang="en-GB" sz="1300" dirty="0" err="1">
                <a:latin typeface="HSE Sans" panose="02000000000000000000" pitchFamily="2" charset="0"/>
              </a:rPr>
              <a:t>aliquip</a:t>
            </a:r>
            <a:r>
              <a:rPr lang="en-GB" sz="1300" dirty="0">
                <a:latin typeface="HSE Sans" panose="02000000000000000000" pitchFamily="2" charset="0"/>
              </a:rPr>
              <a:t> ex </a:t>
            </a:r>
            <a:r>
              <a:rPr lang="en-GB" sz="1300" dirty="0" err="1">
                <a:latin typeface="HSE Sans" panose="02000000000000000000" pitchFamily="2" charset="0"/>
              </a:rPr>
              <a:t>ea</a:t>
            </a:r>
            <a:r>
              <a:rPr lang="en-GB" sz="1300" dirty="0">
                <a:latin typeface="HSE Sans" panose="02000000000000000000" pitchFamily="2" charset="0"/>
              </a:rPr>
              <a:t> </a:t>
            </a:r>
            <a:r>
              <a:rPr lang="en-GB" sz="1300" dirty="0" err="1">
                <a:latin typeface="HSE Sans" panose="02000000000000000000" pitchFamily="2" charset="0"/>
              </a:rPr>
              <a:t>commodo</a:t>
            </a:r>
            <a:r>
              <a:rPr lang="en-GB" sz="1300" dirty="0">
                <a:latin typeface="HSE Sans" panose="02000000000000000000" pitchFamily="2" charset="0"/>
              </a:rPr>
              <a:t> </a:t>
            </a:r>
            <a:r>
              <a:rPr lang="en-GB" sz="1300" dirty="0" err="1">
                <a:latin typeface="HSE Sans" panose="02000000000000000000" pitchFamily="2" charset="0"/>
              </a:rPr>
              <a:t>consequat</a:t>
            </a:r>
            <a:r>
              <a:rPr lang="en-GB" sz="1300" dirty="0">
                <a:latin typeface="HSE Sans" panose="02000000000000000000" pitchFamily="2" charset="0"/>
              </a:rPr>
              <a:t>. Duis </a:t>
            </a:r>
            <a:r>
              <a:rPr lang="en-GB" sz="1300" dirty="0" err="1">
                <a:latin typeface="HSE Sans" panose="02000000000000000000" pitchFamily="2" charset="0"/>
              </a:rPr>
              <a:t>aute</a:t>
            </a:r>
            <a:r>
              <a:rPr lang="en-GB" sz="1300" dirty="0">
                <a:latin typeface="HSE Sans" panose="02000000000000000000" pitchFamily="2" charset="0"/>
              </a:rPr>
              <a:t> </a:t>
            </a:r>
            <a:r>
              <a:rPr lang="en-GB" sz="1300" dirty="0" err="1">
                <a:latin typeface="HSE Sans" panose="02000000000000000000" pitchFamily="2" charset="0"/>
              </a:rPr>
              <a:t>irure</a:t>
            </a:r>
            <a:r>
              <a:rPr lang="en-GB" sz="1300" dirty="0">
                <a:latin typeface="HSE Sans" panose="02000000000000000000" pitchFamily="2" charset="0"/>
              </a:rPr>
              <a:t> </a:t>
            </a:r>
            <a:r>
              <a:rPr lang="en-GB" sz="1300" dirty="0" err="1">
                <a:latin typeface="HSE Sans" panose="02000000000000000000" pitchFamily="2" charset="0"/>
              </a:rPr>
              <a:t>dolor</a:t>
            </a:r>
            <a:r>
              <a:rPr lang="en-GB" sz="1300" dirty="0">
                <a:latin typeface="HSE Sans" panose="02000000000000000000" pitchFamily="2" charset="0"/>
              </a:rPr>
              <a:t> in </a:t>
            </a:r>
            <a:r>
              <a:rPr lang="en-GB" sz="1300" dirty="0" err="1">
                <a:latin typeface="HSE Sans" panose="02000000000000000000" pitchFamily="2" charset="0"/>
              </a:rPr>
              <a:t>reprehenderit</a:t>
            </a:r>
            <a:r>
              <a:rPr lang="en-GB" sz="1300" dirty="0">
                <a:latin typeface="HSE Sans" panose="02000000000000000000" pitchFamily="2" charset="0"/>
              </a:rPr>
              <a:t> in </a:t>
            </a:r>
            <a:r>
              <a:rPr lang="en-GB" sz="1300" dirty="0" err="1">
                <a:latin typeface="HSE Sans" panose="02000000000000000000" pitchFamily="2" charset="0"/>
              </a:rPr>
              <a:t>voluptate</a:t>
            </a:r>
            <a:r>
              <a:rPr lang="en-GB" sz="1300" dirty="0">
                <a:latin typeface="HSE Sans" panose="02000000000000000000" pitchFamily="2" charset="0"/>
              </a:rPr>
              <a:t> </a:t>
            </a:r>
            <a:r>
              <a:rPr lang="en-GB" sz="1300" dirty="0" err="1">
                <a:latin typeface="HSE Sans" panose="02000000000000000000" pitchFamily="2" charset="0"/>
              </a:rPr>
              <a:t>velit</a:t>
            </a:r>
            <a:r>
              <a:rPr lang="en-GB" sz="1300" dirty="0">
                <a:latin typeface="HSE Sans" panose="02000000000000000000" pitchFamily="2" charset="0"/>
              </a:rPr>
              <a:t> </a:t>
            </a:r>
            <a:r>
              <a:rPr lang="en-GB" sz="1300" dirty="0" err="1">
                <a:latin typeface="HSE Sans" panose="02000000000000000000" pitchFamily="2" charset="0"/>
              </a:rPr>
              <a:t>esse</a:t>
            </a:r>
            <a:r>
              <a:rPr lang="en-GB" sz="1300" dirty="0">
                <a:latin typeface="HSE Sans" panose="02000000000000000000" pitchFamily="2" charset="0"/>
              </a:rPr>
              <a:t> </a:t>
            </a:r>
            <a:r>
              <a:rPr lang="en-GB" sz="1300" dirty="0" err="1">
                <a:latin typeface="HSE Sans" panose="02000000000000000000" pitchFamily="2" charset="0"/>
              </a:rPr>
              <a:t>cillum</a:t>
            </a:r>
            <a:r>
              <a:rPr lang="en-GB" sz="1300" dirty="0">
                <a:latin typeface="HSE Sans" panose="02000000000000000000" pitchFamily="2" charset="0"/>
              </a:rPr>
              <a:t> dolore </a:t>
            </a:r>
            <a:r>
              <a:rPr lang="en-GB" sz="1300" dirty="0" err="1">
                <a:latin typeface="HSE Sans" panose="02000000000000000000" pitchFamily="2" charset="0"/>
              </a:rPr>
              <a:t>eu</a:t>
            </a:r>
            <a:r>
              <a:rPr lang="en-GB" sz="1300" dirty="0">
                <a:latin typeface="HSE Sans" panose="02000000000000000000" pitchFamily="2" charset="0"/>
              </a:rPr>
              <a:t> </a:t>
            </a:r>
            <a:r>
              <a:rPr lang="en-GB" sz="1300" dirty="0" err="1">
                <a:latin typeface="HSE Sans" panose="02000000000000000000" pitchFamily="2" charset="0"/>
              </a:rPr>
              <a:t>fugiat</a:t>
            </a:r>
            <a:r>
              <a:rPr lang="en-GB" sz="1300" dirty="0">
                <a:latin typeface="HSE Sans" panose="02000000000000000000" pitchFamily="2" charset="0"/>
              </a:rPr>
              <a:t> </a:t>
            </a:r>
            <a:r>
              <a:rPr lang="en-GB" sz="1300" dirty="0" err="1">
                <a:latin typeface="HSE Sans" panose="02000000000000000000" pitchFamily="2" charset="0"/>
              </a:rPr>
              <a:t>nulla</a:t>
            </a:r>
            <a:r>
              <a:rPr lang="en-GB" sz="1300" dirty="0">
                <a:latin typeface="HSE Sans" panose="02000000000000000000" pitchFamily="2" charset="0"/>
              </a:rPr>
              <a:t> </a:t>
            </a:r>
            <a:r>
              <a:rPr lang="en-GB" sz="1300" dirty="0" err="1">
                <a:latin typeface="HSE Sans" panose="02000000000000000000" pitchFamily="2" charset="0"/>
              </a:rPr>
              <a:t>pariatur</a:t>
            </a:r>
            <a:r>
              <a:rPr lang="en-GB" sz="1300" dirty="0">
                <a:latin typeface="HSE Sans" panose="02000000000000000000" pitchFamily="2" charset="0"/>
              </a:rPr>
              <a:t>. </a:t>
            </a:r>
            <a:r>
              <a:rPr lang="en-GB" sz="1300" dirty="0" err="1">
                <a:latin typeface="HSE Sans" panose="02000000000000000000" pitchFamily="2" charset="0"/>
              </a:rPr>
              <a:t>Excepteur</a:t>
            </a:r>
            <a:r>
              <a:rPr lang="en-GB" sz="1300" dirty="0">
                <a:latin typeface="HSE Sans" panose="02000000000000000000" pitchFamily="2" charset="0"/>
              </a:rPr>
              <a:t> </a:t>
            </a:r>
            <a:r>
              <a:rPr lang="en-GB" sz="1300" dirty="0" err="1">
                <a:latin typeface="HSE Sans" panose="02000000000000000000" pitchFamily="2" charset="0"/>
              </a:rPr>
              <a:t>sint</a:t>
            </a:r>
            <a:r>
              <a:rPr lang="en-GB" sz="1300" dirty="0">
                <a:latin typeface="HSE Sans" panose="02000000000000000000" pitchFamily="2" charset="0"/>
              </a:rPr>
              <a:t> </a:t>
            </a:r>
            <a:r>
              <a:rPr lang="en-GB" sz="1300" dirty="0" err="1">
                <a:latin typeface="HSE Sans" panose="02000000000000000000" pitchFamily="2" charset="0"/>
              </a:rPr>
              <a:t>occaecat</a:t>
            </a:r>
            <a:r>
              <a:rPr lang="en-GB" sz="1300" dirty="0">
                <a:latin typeface="HSE Sans" panose="02000000000000000000" pitchFamily="2" charset="0"/>
              </a:rPr>
              <a:t> </a:t>
            </a:r>
            <a:r>
              <a:rPr lang="en-GB" sz="1300" dirty="0" err="1">
                <a:latin typeface="HSE Sans" panose="02000000000000000000" pitchFamily="2" charset="0"/>
              </a:rPr>
              <a:t>cupidatat</a:t>
            </a:r>
            <a:r>
              <a:rPr lang="en-GB" sz="1300" dirty="0">
                <a:latin typeface="HSE Sans" panose="02000000000000000000" pitchFamily="2" charset="0"/>
              </a:rPr>
              <a:t> non </a:t>
            </a:r>
            <a:r>
              <a:rPr lang="en-GB" sz="1300" dirty="0" err="1">
                <a:latin typeface="HSE Sans" panose="02000000000000000000" pitchFamily="2" charset="0"/>
              </a:rPr>
              <a:t>proident</a:t>
            </a:r>
            <a:r>
              <a:rPr lang="en-GB" sz="1300" dirty="0">
                <a:latin typeface="HSE Sans" panose="02000000000000000000" pitchFamily="2" charset="0"/>
              </a:rPr>
              <a:t>, sunt in culpa qui </a:t>
            </a:r>
            <a:r>
              <a:rPr lang="en-GB" sz="1300" dirty="0" err="1">
                <a:latin typeface="HSE Sans" panose="02000000000000000000" pitchFamily="2" charset="0"/>
              </a:rPr>
              <a:t>officia</a:t>
            </a:r>
            <a:r>
              <a:rPr lang="en-GB" sz="1300" dirty="0">
                <a:latin typeface="HSE Sans" panose="02000000000000000000" pitchFamily="2" charset="0"/>
              </a:rPr>
              <a:t> </a:t>
            </a:r>
            <a:r>
              <a:rPr lang="en-GB" sz="1300" dirty="0" err="1">
                <a:latin typeface="HSE Sans" panose="02000000000000000000" pitchFamily="2" charset="0"/>
              </a:rPr>
              <a:t>deserunt</a:t>
            </a:r>
            <a:r>
              <a:rPr lang="en-GB" sz="1300" dirty="0">
                <a:latin typeface="HSE Sans" panose="02000000000000000000" pitchFamily="2" charset="0"/>
              </a:rPr>
              <a:t> </a:t>
            </a:r>
            <a:r>
              <a:rPr lang="en-GB" sz="1300" dirty="0" err="1">
                <a:latin typeface="HSE Sans" panose="02000000000000000000" pitchFamily="2" charset="0"/>
              </a:rPr>
              <a:t>mollit</a:t>
            </a:r>
            <a:r>
              <a:rPr lang="en-GB" sz="1300" dirty="0">
                <a:latin typeface="HSE Sans" panose="02000000000000000000" pitchFamily="2" charset="0"/>
              </a:rPr>
              <a:t> </a:t>
            </a:r>
            <a:r>
              <a:rPr lang="en-GB" sz="1300" dirty="0" err="1">
                <a:latin typeface="HSE Sans" panose="02000000000000000000" pitchFamily="2" charset="0"/>
              </a:rPr>
              <a:t>anim</a:t>
            </a:r>
            <a:r>
              <a:rPr lang="en-GB" sz="1300" dirty="0">
                <a:latin typeface="HSE Sans" panose="02000000000000000000" pitchFamily="2" charset="0"/>
              </a:rPr>
              <a:t> id </a:t>
            </a:r>
            <a:r>
              <a:rPr lang="en-GB" sz="1300" dirty="0" err="1">
                <a:latin typeface="HSE Sans" panose="02000000000000000000" pitchFamily="2" charset="0"/>
              </a:rPr>
              <a:t>est</a:t>
            </a:r>
            <a:r>
              <a:rPr lang="en-GB" sz="1300" dirty="0">
                <a:latin typeface="HSE Sans" panose="02000000000000000000" pitchFamily="2" charset="0"/>
              </a:rPr>
              <a:t> </a:t>
            </a:r>
            <a:r>
              <a:rPr lang="en-GB" sz="1300" dirty="0" err="1">
                <a:latin typeface="HSE Sans" panose="02000000000000000000" pitchFamily="2" charset="0"/>
              </a:rPr>
              <a:t>laborum</a:t>
            </a:r>
            <a:r>
              <a:rPr lang="en-GB" sz="1300" dirty="0">
                <a:latin typeface="HSE Sans" panose="02000000000000000000" pitchFamily="2" charset="0"/>
              </a:rPr>
              <a:t>.</a:t>
            </a:r>
            <a:endParaRPr lang="ru-RU" sz="1300" dirty="0">
              <a:latin typeface="HSE Sans" panose="02000000000000000000" pitchFamily="2" charset="0"/>
            </a:endParaRPr>
          </a:p>
        </p:txBody>
      </p:sp>
    </p:spTree>
    <p:extLst>
      <p:ext uri="{BB962C8B-B14F-4D97-AF65-F5344CB8AC3E}">
        <p14:creationId xmlns:p14="http://schemas.microsoft.com/office/powerpoint/2010/main" val="323677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3F8FDE-7383-E947-8568-FF6B7A7765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RU"/>
          </a:p>
        </p:txBody>
      </p:sp>
      <p:sp>
        <p:nvSpPr>
          <p:cNvPr id="3" name="Text Placeholder 2">
            <a:extLst>
              <a:ext uri="{FF2B5EF4-FFF2-40B4-BE49-F238E27FC236}">
                <a16:creationId xmlns:a16="http://schemas.microsoft.com/office/drawing/2014/main" id="{6F8E6541-45CA-8B42-98B4-D42737B850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RU"/>
          </a:p>
        </p:txBody>
      </p:sp>
      <p:sp>
        <p:nvSpPr>
          <p:cNvPr id="4" name="Date Placeholder 3">
            <a:extLst>
              <a:ext uri="{FF2B5EF4-FFF2-40B4-BE49-F238E27FC236}">
                <a16:creationId xmlns:a16="http://schemas.microsoft.com/office/drawing/2014/main" id="{0E70645B-C5D9-8544-BBF2-E4A13F8E40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63DFB-8595-A44B-9F09-A50FA310E559}" type="datetimeFigureOut">
              <a:rPr lang="en-RU" smtClean="0"/>
              <a:t>02/04/2023</a:t>
            </a:fld>
            <a:endParaRPr lang="en-RU"/>
          </a:p>
        </p:txBody>
      </p:sp>
      <p:sp>
        <p:nvSpPr>
          <p:cNvPr id="5" name="Footer Placeholder 4">
            <a:extLst>
              <a:ext uri="{FF2B5EF4-FFF2-40B4-BE49-F238E27FC236}">
                <a16:creationId xmlns:a16="http://schemas.microsoft.com/office/drawing/2014/main" id="{71F52289-7F57-544F-95EE-F8B2E10627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RU"/>
          </a:p>
        </p:txBody>
      </p:sp>
      <p:sp>
        <p:nvSpPr>
          <p:cNvPr id="6" name="Slide Number Placeholder 5">
            <a:extLst>
              <a:ext uri="{FF2B5EF4-FFF2-40B4-BE49-F238E27FC236}">
                <a16:creationId xmlns:a16="http://schemas.microsoft.com/office/drawing/2014/main" id="{A11C5F56-F795-5643-ABE3-DDED218698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0F133-126C-5944-A0E4-6A9616EDC0DA}" type="slidenum">
              <a:rPr lang="en-RU" smtClean="0"/>
              <a:t>‹#›</a:t>
            </a:fld>
            <a:endParaRPr lang="en-RU"/>
          </a:p>
        </p:txBody>
      </p:sp>
    </p:spTree>
    <p:extLst>
      <p:ext uri="{BB962C8B-B14F-4D97-AF65-F5344CB8AC3E}">
        <p14:creationId xmlns:p14="http://schemas.microsoft.com/office/powerpoint/2010/main" val="578506015"/>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4" r:id="rId7"/>
    <p:sldLayoutId id="2147483655" r:id="rId8"/>
    <p:sldLayoutId id="2147483656" r:id="rId9"/>
    <p:sldLayoutId id="2147483658" r:id="rId10"/>
    <p:sldLayoutId id="2147483657"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mailto:eartuhova@hse.ru" TargetMode="External"/><Relationship Id="rId2" Type="http://schemas.openxmlformats.org/officeDocument/2006/relationships/hyperlink" Target="https://www.hse.ru/best"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mailto:an@hse.ru" TargetMode="External"/><Relationship Id="rId2" Type="http://schemas.openxmlformats.org/officeDocument/2006/relationships/hyperlink" Target="https://www.hse.ru/science/scifund/an/regulation#pagetop"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hse.ru/science/our/evaluation" TargetMode="External"/><Relationship Id="rId2" Type="http://schemas.openxmlformats.org/officeDocument/2006/relationships/hyperlink" Target="https://www.hse.ru/science/our/evaluation/" TargetMode="External"/><Relationship Id="rId1" Type="http://schemas.openxmlformats.org/officeDocument/2006/relationships/slideLayout" Target="../slideLayouts/slideLayout3.xml"/><Relationship Id="rId4" Type="http://schemas.openxmlformats.org/officeDocument/2006/relationships/hyperlink" Target="mailto:mmiryakov@hse.ru"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hse.ru/org/persons/101531696" TargetMode="External"/><Relationship Id="rId2" Type="http://schemas.openxmlformats.org/officeDocument/2006/relationships/hyperlink" Target="https://www.hse.ru/docs/219678212.html" TargetMode="External"/><Relationship Id="rId1" Type="http://schemas.openxmlformats.org/officeDocument/2006/relationships/slideLayout" Target="../slideLayouts/slideLayout3.xml"/><Relationship Id="rId4" Type="http://schemas.openxmlformats.org/officeDocument/2006/relationships/hyperlink" Target="mailto:highpotential@hse.ru"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hr.hse.ru/blanki" TargetMode="External"/><Relationship Id="rId2" Type="http://schemas.openxmlformats.org/officeDocument/2006/relationships/image" Target="../media/image5.jpeg"/><Relationship Id="rId1" Type="http://schemas.openxmlformats.org/officeDocument/2006/relationships/slideLayout" Target="../slideLayouts/slideLayout3.xml"/><Relationship Id="rId5" Type="http://schemas.openxmlformats.org/officeDocument/2006/relationships/hyperlink" Target="https://okna.hse.ru/news/797726133.html" TargetMode="External"/><Relationship Id="rId4" Type="http://schemas.openxmlformats.org/officeDocument/2006/relationships/hyperlink" Target="https://benefits.hse.ru/detskie_komnat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CD95C0D-D7DC-EF40-9E45-F5F0A4817CD2}"/>
              </a:ext>
            </a:extLst>
          </p:cNvPr>
          <p:cNvSpPr>
            <a:spLocks noGrp="1"/>
          </p:cNvSpPr>
          <p:nvPr>
            <p:ph type="title"/>
          </p:nvPr>
        </p:nvSpPr>
        <p:spPr>
          <a:xfrm>
            <a:off x="1535861" y="2668415"/>
            <a:ext cx="9120277" cy="1978323"/>
          </a:xfrm>
        </p:spPr>
        <p:txBody>
          <a:bodyPr>
            <a:noAutofit/>
          </a:bodyPr>
          <a:lstStyle/>
          <a:p>
            <a:pPr algn="ctr">
              <a:spcBef>
                <a:spcPts val="0"/>
              </a:spcBef>
            </a:pPr>
            <a:r>
              <a:rPr lang="ru-RU" sz="4000" b="1" dirty="0">
                <a:solidFill>
                  <a:schemeClr val="tx1"/>
                </a:solidFill>
                <a:ea typeface="+mn-ea"/>
                <a:cs typeface="+mn-cs"/>
              </a:rPr>
              <a:t>Выход из отпуска по уходу за ребенком:</a:t>
            </a:r>
            <a:br>
              <a:rPr lang="ru-RU" sz="4000" b="1" dirty="0">
                <a:solidFill>
                  <a:schemeClr val="tx1"/>
                </a:solidFill>
                <a:ea typeface="+mn-ea"/>
                <a:cs typeface="+mn-cs"/>
              </a:rPr>
            </a:br>
            <a:r>
              <a:rPr lang="ru-RU" sz="4000" b="1" dirty="0">
                <a:solidFill>
                  <a:schemeClr val="tx1"/>
                </a:solidFill>
                <a:ea typeface="+mn-ea"/>
                <a:cs typeface="+mn-cs"/>
              </a:rPr>
              <a:t>полезные ссылки для преподавателей</a:t>
            </a:r>
          </a:p>
        </p:txBody>
      </p:sp>
      <p:sp>
        <p:nvSpPr>
          <p:cNvPr id="4" name="Текст 3">
            <a:extLst>
              <a:ext uri="{FF2B5EF4-FFF2-40B4-BE49-F238E27FC236}">
                <a16:creationId xmlns:a16="http://schemas.microsoft.com/office/drawing/2014/main" id="{DB8D49EC-434A-5443-AC3F-85F01995E632}"/>
              </a:ext>
            </a:extLst>
          </p:cNvPr>
          <p:cNvSpPr>
            <a:spLocks noGrp="1"/>
          </p:cNvSpPr>
          <p:nvPr>
            <p:ph type="body" sz="quarter" idx="11"/>
          </p:nvPr>
        </p:nvSpPr>
        <p:spPr>
          <a:xfrm>
            <a:off x="4335541" y="1173829"/>
            <a:ext cx="3089709" cy="463186"/>
          </a:xfrm>
        </p:spPr>
        <p:txBody>
          <a:bodyPr>
            <a:normAutofit fontScale="92500"/>
          </a:bodyPr>
          <a:lstStyle/>
          <a:p>
            <a:r>
              <a:rPr lang="ru-RU" sz="1800" dirty="0"/>
              <a:t>Управление развития персонала</a:t>
            </a:r>
          </a:p>
        </p:txBody>
      </p:sp>
      <p:sp>
        <p:nvSpPr>
          <p:cNvPr id="5" name="Текст 4">
            <a:extLst>
              <a:ext uri="{FF2B5EF4-FFF2-40B4-BE49-F238E27FC236}">
                <a16:creationId xmlns:a16="http://schemas.microsoft.com/office/drawing/2014/main" id="{C6FAE0FA-3CAF-BA4B-8F9F-5FEF3C2F3CC6}"/>
              </a:ext>
            </a:extLst>
          </p:cNvPr>
          <p:cNvSpPr>
            <a:spLocks noGrp="1"/>
          </p:cNvSpPr>
          <p:nvPr>
            <p:ph type="body" idx="12"/>
          </p:nvPr>
        </p:nvSpPr>
        <p:spPr>
          <a:xfrm>
            <a:off x="8777691" y="1082375"/>
            <a:ext cx="1289382" cy="646093"/>
          </a:xfrm>
        </p:spPr>
        <p:txBody>
          <a:bodyPr>
            <a:noAutofit/>
          </a:bodyPr>
          <a:lstStyle/>
          <a:p>
            <a:pPr algn="ctr"/>
            <a:r>
              <a:rPr lang="ru-RU" sz="1800" dirty="0"/>
              <a:t>Москва</a:t>
            </a:r>
            <a:br>
              <a:rPr lang="ru-RU" sz="1800" dirty="0"/>
            </a:br>
            <a:r>
              <a:rPr lang="ru-RU" sz="1800" dirty="0"/>
              <a:t>2023</a:t>
            </a:r>
          </a:p>
        </p:txBody>
      </p:sp>
    </p:spTree>
    <p:extLst>
      <p:ext uri="{BB962C8B-B14F-4D97-AF65-F5344CB8AC3E}">
        <p14:creationId xmlns:p14="http://schemas.microsoft.com/office/powerpoint/2010/main" val="982325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a:extLst>
              <a:ext uri="{FF2B5EF4-FFF2-40B4-BE49-F238E27FC236}">
                <a16:creationId xmlns:a16="http://schemas.microsoft.com/office/drawing/2014/main" id="{0648CF85-8F56-2C4F-8090-85FF4624B587}"/>
              </a:ext>
            </a:extLst>
          </p:cNvPr>
          <p:cNvSpPr>
            <a:spLocks noGrp="1"/>
          </p:cNvSpPr>
          <p:nvPr>
            <p:ph type="body" sz="quarter" idx="13"/>
          </p:nvPr>
        </p:nvSpPr>
        <p:spPr>
          <a:xfrm>
            <a:off x="1393834" y="415207"/>
            <a:ext cx="9408698" cy="551987"/>
          </a:xfrm>
        </p:spPr>
        <p:txBody>
          <a:bodyPr vert="horz" lIns="0" tIns="0" rIns="0" bIns="0" rtlCol="0">
            <a:noAutofit/>
          </a:bodyPr>
          <a:lstStyle/>
          <a:p>
            <a:r>
              <a:rPr lang="ru-RU" sz="2800" b="1" dirty="0"/>
              <a:t>Условные обозначения</a:t>
            </a:r>
          </a:p>
        </p:txBody>
      </p:sp>
      <p:sp>
        <p:nvSpPr>
          <p:cNvPr id="3" name="TextBox 2"/>
          <p:cNvSpPr txBox="1"/>
          <p:nvPr/>
        </p:nvSpPr>
        <p:spPr>
          <a:xfrm>
            <a:off x="1651056" y="1269239"/>
            <a:ext cx="9564745" cy="984885"/>
          </a:xfrm>
          <a:prstGeom prst="rect">
            <a:avLst/>
          </a:prstGeom>
          <a:noFill/>
        </p:spPr>
        <p:txBody>
          <a:bodyPr wrap="square" rtlCol="0">
            <a:spAutoFit/>
          </a:bodyPr>
          <a:lstStyle/>
          <a:p>
            <a:pPr marL="342900" indent="-342900">
              <a:spcBef>
                <a:spcPts val="600"/>
              </a:spcBef>
              <a:spcAft>
                <a:spcPts val="600"/>
              </a:spcAft>
              <a:buFont typeface="Arial" panose="020B0604020202020204" pitchFamily="34" charset="0"/>
              <a:buChar char="•"/>
            </a:pPr>
            <a:r>
              <a:rPr lang="ru-RU" sz="2400" dirty="0"/>
              <a:t>Локальный нормативный акт и ссылка на него</a:t>
            </a:r>
          </a:p>
          <a:p>
            <a:pPr marL="342900" indent="-342900" algn="l">
              <a:spcBef>
                <a:spcPts val="600"/>
              </a:spcBef>
              <a:spcAft>
                <a:spcPts val="600"/>
              </a:spcAft>
              <a:buFont typeface="Arial" panose="020B0604020202020204" pitchFamily="34" charset="0"/>
              <a:buChar char="•"/>
            </a:pPr>
            <a:endParaRPr lang="ru-RU" sz="2400" dirty="0"/>
          </a:p>
        </p:txBody>
      </p:sp>
      <p:sp>
        <p:nvSpPr>
          <p:cNvPr id="10" name="TextBox 9"/>
          <p:cNvSpPr txBox="1"/>
          <p:nvPr/>
        </p:nvSpPr>
        <p:spPr>
          <a:xfrm>
            <a:off x="1651056" y="2443824"/>
            <a:ext cx="9564745" cy="984885"/>
          </a:xfrm>
          <a:prstGeom prst="rect">
            <a:avLst/>
          </a:prstGeom>
          <a:noFill/>
        </p:spPr>
        <p:txBody>
          <a:bodyPr wrap="square" rtlCol="0">
            <a:spAutoFit/>
          </a:bodyPr>
          <a:lstStyle/>
          <a:p>
            <a:pPr marL="342900" indent="-342900">
              <a:spcBef>
                <a:spcPts val="600"/>
              </a:spcBef>
              <a:spcAft>
                <a:spcPts val="600"/>
              </a:spcAft>
              <a:buFont typeface="Arial" panose="020B0604020202020204" pitchFamily="34" charset="0"/>
              <a:buChar char="•"/>
            </a:pPr>
            <a:r>
              <a:rPr lang="ru-RU" sz="2400" dirty="0"/>
              <a:t>Пункты в документе, в которых зафиксированы нужные правила  </a:t>
            </a:r>
          </a:p>
          <a:p>
            <a:pPr marL="342900" indent="-342900" algn="l">
              <a:spcBef>
                <a:spcPts val="600"/>
              </a:spcBef>
              <a:spcAft>
                <a:spcPts val="600"/>
              </a:spcAft>
              <a:buFont typeface="Arial" panose="020B0604020202020204" pitchFamily="34" charset="0"/>
              <a:buChar char="•"/>
            </a:pPr>
            <a:endParaRPr lang="ru-RU" sz="2400" dirty="0"/>
          </a:p>
        </p:txBody>
      </p:sp>
      <p:sp>
        <p:nvSpPr>
          <p:cNvPr id="11" name="TextBox 10"/>
          <p:cNvSpPr txBox="1"/>
          <p:nvPr/>
        </p:nvSpPr>
        <p:spPr>
          <a:xfrm>
            <a:off x="1651056" y="3505487"/>
            <a:ext cx="9564745" cy="1354217"/>
          </a:xfrm>
          <a:prstGeom prst="rect">
            <a:avLst/>
          </a:prstGeom>
          <a:noFill/>
        </p:spPr>
        <p:txBody>
          <a:bodyPr wrap="square" rtlCol="0">
            <a:spAutoFit/>
          </a:bodyPr>
          <a:lstStyle/>
          <a:p>
            <a:pPr marL="342900" indent="-342900">
              <a:spcBef>
                <a:spcPts val="600"/>
              </a:spcBef>
              <a:spcAft>
                <a:spcPts val="600"/>
              </a:spcAft>
              <a:buFont typeface="Arial" panose="020B0604020202020204" pitchFamily="34" charset="0"/>
              <a:buChar char="•"/>
            </a:pPr>
            <a:r>
              <a:rPr lang="ru-RU" sz="2400" dirty="0"/>
              <a:t>Возможности для преподавателей, выходящих из отпуска по уходу за ребенком </a:t>
            </a:r>
          </a:p>
          <a:p>
            <a:pPr marL="342900" indent="-342900" algn="l">
              <a:spcBef>
                <a:spcPts val="600"/>
              </a:spcBef>
              <a:spcAft>
                <a:spcPts val="600"/>
              </a:spcAft>
              <a:buFont typeface="Arial" panose="020B0604020202020204" pitchFamily="34" charset="0"/>
              <a:buChar char="•"/>
            </a:pPr>
            <a:endParaRPr lang="ru-RU" sz="2400" dirty="0"/>
          </a:p>
        </p:txBody>
      </p:sp>
      <p:sp>
        <p:nvSpPr>
          <p:cNvPr id="12" name="TextBox 11"/>
          <p:cNvSpPr txBox="1"/>
          <p:nvPr/>
        </p:nvSpPr>
        <p:spPr>
          <a:xfrm>
            <a:off x="1674869" y="5783847"/>
            <a:ext cx="9564745" cy="984885"/>
          </a:xfrm>
          <a:prstGeom prst="rect">
            <a:avLst/>
          </a:prstGeom>
          <a:noFill/>
        </p:spPr>
        <p:txBody>
          <a:bodyPr wrap="square" rtlCol="0">
            <a:spAutoFit/>
          </a:bodyPr>
          <a:lstStyle/>
          <a:p>
            <a:pPr marL="342900" indent="-342900">
              <a:spcBef>
                <a:spcPts val="600"/>
              </a:spcBef>
              <a:spcAft>
                <a:spcPts val="600"/>
              </a:spcAft>
              <a:buFont typeface="Arial" panose="020B0604020202020204" pitchFamily="34" charset="0"/>
              <a:buChar char="•"/>
            </a:pPr>
            <a:r>
              <a:rPr lang="ru-RU" sz="2400" dirty="0"/>
              <a:t>Кто может помочь, если есть вопросы</a:t>
            </a:r>
          </a:p>
          <a:p>
            <a:pPr marL="342900" indent="-342900" algn="l">
              <a:spcBef>
                <a:spcPts val="600"/>
              </a:spcBef>
              <a:spcAft>
                <a:spcPts val="600"/>
              </a:spcAft>
              <a:buFont typeface="Arial" panose="020B0604020202020204" pitchFamily="34" charset="0"/>
              <a:buChar char="•"/>
            </a:pPr>
            <a:endParaRPr lang="ru-RU" sz="2400" dirty="0"/>
          </a:p>
        </p:txBody>
      </p:sp>
      <p:grpSp>
        <p:nvGrpSpPr>
          <p:cNvPr id="27" name="Group 22"/>
          <p:cNvGrpSpPr/>
          <p:nvPr/>
        </p:nvGrpSpPr>
        <p:grpSpPr>
          <a:xfrm>
            <a:off x="351311" y="3542927"/>
            <a:ext cx="1162106" cy="794344"/>
            <a:chOff x="6437241" y="5385508"/>
            <a:chExt cx="1238704" cy="735220"/>
          </a:xfrm>
          <a:solidFill>
            <a:schemeClr val="tx1">
              <a:lumMod val="40000"/>
              <a:lumOff val="60000"/>
            </a:schemeClr>
          </a:solidFill>
        </p:grpSpPr>
        <p:sp>
          <p:nvSpPr>
            <p:cNvPr id="28" name="Freeform 843"/>
            <p:cNvSpPr>
              <a:spLocks/>
            </p:cNvSpPr>
            <p:nvPr/>
          </p:nvSpPr>
          <p:spPr bwMode="auto">
            <a:xfrm>
              <a:off x="6977402" y="5742281"/>
              <a:ext cx="16672" cy="350105"/>
            </a:xfrm>
            <a:custGeom>
              <a:avLst/>
              <a:gdLst>
                <a:gd name="T0" fmla="*/ 2 w 4"/>
                <a:gd name="T1" fmla="*/ 89 h 89"/>
                <a:gd name="T2" fmla="*/ 0 w 4"/>
                <a:gd name="T3" fmla="*/ 87 h 89"/>
                <a:gd name="T4" fmla="*/ 0 w 4"/>
                <a:gd name="T5" fmla="*/ 2 h 89"/>
                <a:gd name="T6" fmla="*/ 2 w 4"/>
                <a:gd name="T7" fmla="*/ 0 h 89"/>
                <a:gd name="T8" fmla="*/ 4 w 4"/>
                <a:gd name="T9" fmla="*/ 2 h 89"/>
                <a:gd name="T10" fmla="*/ 4 w 4"/>
                <a:gd name="T11" fmla="*/ 87 h 89"/>
                <a:gd name="T12" fmla="*/ 2 w 4"/>
                <a:gd name="T13" fmla="*/ 89 h 89"/>
              </a:gdLst>
              <a:ahLst/>
              <a:cxnLst>
                <a:cxn ang="0">
                  <a:pos x="T0" y="T1"/>
                </a:cxn>
                <a:cxn ang="0">
                  <a:pos x="T2" y="T3"/>
                </a:cxn>
                <a:cxn ang="0">
                  <a:pos x="T4" y="T5"/>
                </a:cxn>
                <a:cxn ang="0">
                  <a:pos x="T6" y="T7"/>
                </a:cxn>
                <a:cxn ang="0">
                  <a:pos x="T8" y="T9"/>
                </a:cxn>
                <a:cxn ang="0">
                  <a:pos x="T10" y="T11"/>
                </a:cxn>
                <a:cxn ang="0">
                  <a:pos x="T12" y="T13"/>
                </a:cxn>
              </a:cxnLst>
              <a:rect l="0" t="0" r="r" b="b"/>
              <a:pathLst>
                <a:path w="4" h="89">
                  <a:moveTo>
                    <a:pt x="2" y="89"/>
                  </a:moveTo>
                  <a:cubicBezTo>
                    <a:pt x="1" y="89"/>
                    <a:pt x="0" y="88"/>
                    <a:pt x="0" y="87"/>
                  </a:cubicBezTo>
                  <a:cubicBezTo>
                    <a:pt x="0" y="2"/>
                    <a:pt x="0" y="2"/>
                    <a:pt x="0" y="2"/>
                  </a:cubicBezTo>
                  <a:cubicBezTo>
                    <a:pt x="0" y="1"/>
                    <a:pt x="1" y="0"/>
                    <a:pt x="2" y="0"/>
                  </a:cubicBezTo>
                  <a:cubicBezTo>
                    <a:pt x="3" y="0"/>
                    <a:pt x="4" y="1"/>
                    <a:pt x="4" y="2"/>
                  </a:cubicBezTo>
                  <a:cubicBezTo>
                    <a:pt x="4" y="87"/>
                    <a:pt x="4" y="87"/>
                    <a:pt x="4" y="87"/>
                  </a:cubicBezTo>
                  <a:cubicBezTo>
                    <a:pt x="4" y="88"/>
                    <a:pt x="3" y="89"/>
                    <a:pt x="2" y="89"/>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29" name="Freeform 844"/>
            <p:cNvSpPr>
              <a:spLocks/>
            </p:cNvSpPr>
            <p:nvPr/>
          </p:nvSpPr>
          <p:spPr bwMode="auto">
            <a:xfrm>
              <a:off x="7049091" y="5903997"/>
              <a:ext cx="15005" cy="188390"/>
            </a:xfrm>
            <a:custGeom>
              <a:avLst/>
              <a:gdLst>
                <a:gd name="T0" fmla="*/ 2 w 4"/>
                <a:gd name="T1" fmla="*/ 48 h 48"/>
                <a:gd name="T2" fmla="*/ 0 w 4"/>
                <a:gd name="T3" fmla="*/ 46 h 48"/>
                <a:gd name="T4" fmla="*/ 0 w 4"/>
                <a:gd name="T5" fmla="*/ 2 h 48"/>
                <a:gd name="T6" fmla="*/ 2 w 4"/>
                <a:gd name="T7" fmla="*/ 0 h 48"/>
                <a:gd name="T8" fmla="*/ 4 w 4"/>
                <a:gd name="T9" fmla="*/ 2 h 48"/>
                <a:gd name="T10" fmla="*/ 4 w 4"/>
                <a:gd name="T11" fmla="*/ 46 h 48"/>
                <a:gd name="T12" fmla="*/ 2 w 4"/>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4" h="48">
                  <a:moveTo>
                    <a:pt x="2" y="48"/>
                  </a:moveTo>
                  <a:cubicBezTo>
                    <a:pt x="1" y="48"/>
                    <a:pt x="0" y="47"/>
                    <a:pt x="0" y="46"/>
                  </a:cubicBezTo>
                  <a:cubicBezTo>
                    <a:pt x="0" y="2"/>
                    <a:pt x="0" y="2"/>
                    <a:pt x="0" y="2"/>
                  </a:cubicBezTo>
                  <a:cubicBezTo>
                    <a:pt x="0" y="1"/>
                    <a:pt x="1" y="0"/>
                    <a:pt x="2" y="0"/>
                  </a:cubicBezTo>
                  <a:cubicBezTo>
                    <a:pt x="3" y="0"/>
                    <a:pt x="4" y="1"/>
                    <a:pt x="4" y="2"/>
                  </a:cubicBezTo>
                  <a:cubicBezTo>
                    <a:pt x="4" y="46"/>
                    <a:pt x="4" y="46"/>
                    <a:pt x="4" y="46"/>
                  </a:cubicBezTo>
                  <a:cubicBezTo>
                    <a:pt x="4" y="47"/>
                    <a:pt x="3" y="48"/>
                    <a:pt x="2" y="48"/>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30" name="Freeform 845"/>
            <p:cNvSpPr>
              <a:spLocks/>
            </p:cNvSpPr>
            <p:nvPr/>
          </p:nvSpPr>
          <p:spPr bwMode="auto">
            <a:xfrm>
              <a:off x="7112443" y="5742281"/>
              <a:ext cx="15005" cy="350105"/>
            </a:xfrm>
            <a:custGeom>
              <a:avLst/>
              <a:gdLst>
                <a:gd name="T0" fmla="*/ 2 w 4"/>
                <a:gd name="T1" fmla="*/ 89 h 89"/>
                <a:gd name="T2" fmla="*/ 0 w 4"/>
                <a:gd name="T3" fmla="*/ 87 h 89"/>
                <a:gd name="T4" fmla="*/ 0 w 4"/>
                <a:gd name="T5" fmla="*/ 2 h 89"/>
                <a:gd name="T6" fmla="*/ 2 w 4"/>
                <a:gd name="T7" fmla="*/ 0 h 89"/>
                <a:gd name="T8" fmla="*/ 4 w 4"/>
                <a:gd name="T9" fmla="*/ 2 h 89"/>
                <a:gd name="T10" fmla="*/ 4 w 4"/>
                <a:gd name="T11" fmla="*/ 87 h 89"/>
                <a:gd name="T12" fmla="*/ 2 w 4"/>
                <a:gd name="T13" fmla="*/ 89 h 89"/>
              </a:gdLst>
              <a:ahLst/>
              <a:cxnLst>
                <a:cxn ang="0">
                  <a:pos x="T0" y="T1"/>
                </a:cxn>
                <a:cxn ang="0">
                  <a:pos x="T2" y="T3"/>
                </a:cxn>
                <a:cxn ang="0">
                  <a:pos x="T4" y="T5"/>
                </a:cxn>
                <a:cxn ang="0">
                  <a:pos x="T6" y="T7"/>
                </a:cxn>
                <a:cxn ang="0">
                  <a:pos x="T8" y="T9"/>
                </a:cxn>
                <a:cxn ang="0">
                  <a:pos x="T10" y="T11"/>
                </a:cxn>
                <a:cxn ang="0">
                  <a:pos x="T12" y="T13"/>
                </a:cxn>
              </a:cxnLst>
              <a:rect l="0" t="0" r="r" b="b"/>
              <a:pathLst>
                <a:path w="4" h="89">
                  <a:moveTo>
                    <a:pt x="2" y="89"/>
                  </a:moveTo>
                  <a:cubicBezTo>
                    <a:pt x="1" y="89"/>
                    <a:pt x="0" y="88"/>
                    <a:pt x="0" y="87"/>
                  </a:cubicBezTo>
                  <a:cubicBezTo>
                    <a:pt x="0" y="2"/>
                    <a:pt x="0" y="2"/>
                    <a:pt x="0" y="2"/>
                  </a:cubicBezTo>
                  <a:cubicBezTo>
                    <a:pt x="0" y="1"/>
                    <a:pt x="1" y="0"/>
                    <a:pt x="2" y="0"/>
                  </a:cubicBezTo>
                  <a:cubicBezTo>
                    <a:pt x="4" y="0"/>
                    <a:pt x="4" y="1"/>
                    <a:pt x="4" y="2"/>
                  </a:cubicBezTo>
                  <a:cubicBezTo>
                    <a:pt x="4" y="87"/>
                    <a:pt x="4" y="87"/>
                    <a:pt x="4" y="87"/>
                  </a:cubicBezTo>
                  <a:cubicBezTo>
                    <a:pt x="4" y="88"/>
                    <a:pt x="4" y="89"/>
                    <a:pt x="2" y="89"/>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31" name="Freeform 846"/>
            <p:cNvSpPr>
              <a:spLocks noEditPoints="1"/>
            </p:cNvSpPr>
            <p:nvPr/>
          </p:nvSpPr>
          <p:spPr bwMode="auto">
            <a:xfrm>
              <a:off x="6982404" y="5398845"/>
              <a:ext cx="150045" cy="153379"/>
            </a:xfrm>
            <a:custGeom>
              <a:avLst/>
              <a:gdLst>
                <a:gd name="T0" fmla="*/ 19 w 38"/>
                <a:gd name="T1" fmla="*/ 39 h 39"/>
                <a:gd name="T2" fmla="*/ 0 w 38"/>
                <a:gd name="T3" fmla="*/ 19 h 39"/>
                <a:gd name="T4" fmla="*/ 19 w 38"/>
                <a:gd name="T5" fmla="*/ 0 h 39"/>
                <a:gd name="T6" fmla="*/ 38 w 38"/>
                <a:gd name="T7" fmla="*/ 19 h 39"/>
                <a:gd name="T8" fmla="*/ 19 w 38"/>
                <a:gd name="T9" fmla="*/ 39 h 39"/>
                <a:gd name="T10" fmla="*/ 19 w 38"/>
                <a:gd name="T11" fmla="*/ 4 h 39"/>
                <a:gd name="T12" fmla="*/ 4 w 38"/>
                <a:gd name="T13" fmla="*/ 19 h 39"/>
                <a:gd name="T14" fmla="*/ 19 w 38"/>
                <a:gd name="T15" fmla="*/ 35 h 39"/>
                <a:gd name="T16" fmla="*/ 34 w 38"/>
                <a:gd name="T17" fmla="*/ 19 h 39"/>
                <a:gd name="T18" fmla="*/ 19 w 38"/>
                <a:gd name="T19" fmla="*/ 4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 h="39">
                  <a:moveTo>
                    <a:pt x="19" y="39"/>
                  </a:moveTo>
                  <a:cubicBezTo>
                    <a:pt x="9" y="39"/>
                    <a:pt x="0" y="30"/>
                    <a:pt x="0" y="19"/>
                  </a:cubicBezTo>
                  <a:cubicBezTo>
                    <a:pt x="0" y="8"/>
                    <a:pt x="9" y="0"/>
                    <a:pt x="19" y="0"/>
                  </a:cubicBezTo>
                  <a:cubicBezTo>
                    <a:pt x="29" y="0"/>
                    <a:pt x="38" y="8"/>
                    <a:pt x="38" y="19"/>
                  </a:cubicBezTo>
                  <a:cubicBezTo>
                    <a:pt x="38" y="30"/>
                    <a:pt x="29" y="39"/>
                    <a:pt x="19" y="39"/>
                  </a:cubicBezTo>
                  <a:close/>
                  <a:moveTo>
                    <a:pt x="19" y="4"/>
                  </a:moveTo>
                  <a:cubicBezTo>
                    <a:pt x="11" y="4"/>
                    <a:pt x="4" y="11"/>
                    <a:pt x="4" y="19"/>
                  </a:cubicBezTo>
                  <a:cubicBezTo>
                    <a:pt x="4" y="28"/>
                    <a:pt x="11" y="35"/>
                    <a:pt x="19" y="35"/>
                  </a:cubicBezTo>
                  <a:cubicBezTo>
                    <a:pt x="27" y="35"/>
                    <a:pt x="34" y="28"/>
                    <a:pt x="34" y="19"/>
                  </a:cubicBezTo>
                  <a:cubicBezTo>
                    <a:pt x="34" y="11"/>
                    <a:pt x="27" y="4"/>
                    <a:pt x="19" y="4"/>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32" name="Freeform 847"/>
            <p:cNvSpPr>
              <a:spLocks/>
            </p:cNvSpPr>
            <p:nvPr/>
          </p:nvSpPr>
          <p:spPr bwMode="auto">
            <a:xfrm>
              <a:off x="6915718" y="5567229"/>
              <a:ext cx="283418" cy="293421"/>
            </a:xfrm>
            <a:custGeom>
              <a:avLst/>
              <a:gdLst>
                <a:gd name="T0" fmla="*/ 54 w 72"/>
                <a:gd name="T1" fmla="*/ 73 h 74"/>
                <a:gd name="T2" fmla="*/ 52 w 72"/>
                <a:gd name="T3" fmla="*/ 72 h 74"/>
                <a:gd name="T4" fmla="*/ 54 w 72"/>
                <a:gd name="T5" fmla="*/ 69 h 74"/>
                <a:gd name="T6" fmla="*/ 68 w 72"/>
                <a:gd name="T7" fmla="*/ 47 h 74"/>
                <a:gd name="T8" fmla="*/ 68 w 72"/>
                <a:gd name="T9" fmla="*/ 35 h 74"/>
                <a:gd name="T10" fmla="*/ 46 w 72"/>
                <a:gd name="T11" fmla="*/ 4 h 74"/>
                <a:gd name="T12" fmla="*/ 38 w 72"/>
                <a:gd name="T13" fmla="*/ 19 h 74"/>
                <a:gd name="T14" fmla="*/ 34 w 72"/>
                <a:gd name="T15" fmla="*/ 19 h 74"/>
                <a:gd name="T16" fmla="*/ 26 w 72"/>
                <a:gd name="T17" fmla="*/ 4 h 74"/>
                <a:gd name="T18" fmla="*/ 4 w 72"/>
                <a:gd name="T19" fmla="*/ 35 h 74"/>
                <a:gd name="T20" fmla="*/ 4 w 72"/>
                <a:gd name="T21" fmla="*/ 47 h 74"/>
                <a:gd name="T22" fmla="*/ 18 w 72"/>
                <a:gd name="T23" fmla="*/ 69 h 74"/>
                <a:gd name="T24" fmla="*/ 20 w 72"/>
                <a:gd name="T25" fmla="*/ 72 h 74"/>
                <a:gd name="T26" fmla="*/ 18 w 72"/>
                <a:gd name="T27" fmla="*/ 73 h 74"/>
                <a:gd name="T28" fmla="*/ 0 w 72"/>
                <a:gd name="T29" fmla="*/ 47 h 74"/>
                <a:gd name="T30" fmla="*/ 0 w 72"/>
                <a:gd name="T31" fmla="*/ 35 h 74"/>
                <a:gd name="T32" fmla="*/ 26 w 72"/>
                <a:gd name="T33" fmla="*/ 0 h 74"/>
                <a:gd name="T34" fmla="*/ 28 w 72"/>
                <a:gd name="T35" fmla="*/ 1 h 74"/>
                <a:gd name="T36" fmla="*/ 36 w 72"/>
                <a:gd name="T37" fmla="*/ 14 h 74"/>
                <a:gd name="T38" fmla="*/ 43 w 72"/>
                <a:gd name="T39" fmla="*/ 1 h 74"/>
                <a:gd name="T40" fmla="*/ 44 w 72"/>
                <a:gd name="T41" fmla="*/ 1 h 74"/>
                <a:gd name="T42" fmla="*/ 46 w 72"/>
                <a:gd name="T43" fmla="*/ 0 h 74"/>
                <a:gd name="T44" fmla="*/ 72 w 72"/>
                <a:gd name="T45" fmla="*/ 35 h 74"/>
                <a:gd name="T46" fmla="*/ 72 w 72"/>
                <a:gd name="T47" fmla="*/ 47 h 74"/>
                <a:gd name="T48" fmla="*/ 54 w 72"/>
                <a:gd name="T49" fmla="*/ 73 h 74"/>
                <a:gd name="T50" fmla="*/ 54 w 72"/>
                <a:gd name="T51" fmla="*/ 73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2" h="74">
                  <a:moveTo>
                    <a:pt x="54" y="73"/>
                  </a:moveTo>
                  <a:cubicBezTo>
                    <a:pt x="53" y="73"/>
                    <a:pt x="52" y="73"/>
                    <a:pt x="52" y="72"/>
                  </a:cubicBezTo>
                  <a:cubicBezTo>
                    <a:pt x="52" y="70"/>
                    <a:pt x="53" y="70"/>
                    <a:pt x="54" y="69"/>
                  </a:cubicBezTo>
                  <a:cubicBezTo>
                    <a:pt x="64" y="69"/>
                    <a:pt x="68" y="69"/>
                    <a:pt x="68" y="47"/>
                  </a:cubicBezTo>
                  <a:cubicBezTo>
                    <a:pt x="68" y="35"/>
                    <a:pt x="68" y="35"/>
                    <a:pt x="68" y="35"/>
                  </a:cubicBezTo>
                  <a:cubicBezTo>
                    <a:pt x="68" y="14"/>
                    <a:pt x="63" y="6"/>
                    <a:pt x="46" y="4"/>
                  </a:cubicBezTo>
                  <a:cubicBezTo>
                    <a:pt x="45" y="6"/>
                    <a:pt x="43" y="11"/>
                    <a:pt x="38" y="19"/>
                  </a:cubicBezTo>
                  <a:cubicBezTo>
                    <a:pt x="37" y="20"/>
                    <a:pt x="35" y="20"/>
                    <a:pt x="34" y="19"/>
                  </a:cubicBezTo>
                  <a:cubicBezTo>
                    <a:pt x="26" y="4"/>
                    <a:pt x="26" y="4"/>
                    <a:pt x="26" y="4"/>
                  </a:cubicBezTo>
                  <a:cubicBezTo>
                    <a:pt x="9" y="6"/>
                    <a:pt x="4" y="14"/>
                    <a:pt x="4" y="35"/>
                  </a:cubicBezTo>
                  <a:cubicBezTo>
                    <a:pt x="4" y="47"/>
                    <a:pt x="4" y="47"/>
                    <a:pt x="4" y="47"/>
                  </a:cubicBezTo>
                  <a:cubicBezTo>
                    <a:pt x="4" y="69"/>
                    <a:pt x="8" y="69"/>
                    <a:pt x="18" y="69"/>
                  </a:cubicBezTo>
                  <a:cubicBezTo>
                    <a:pt x="19" y="70"/>
                    <a:pt x="20" y="70"/>
                    <a:pt x="20" y="72"/>
                  </a:cubicBezTo>
                  <a:cubicBezTo>
                    <a:pt x="20" y="73"/>
                    <a:pt x="19" y="74"/>
                    <a:pt x="18" y="73"/>
                  </a:cubicBezTo>
                  <a:cubicBezTo>
                    <a:pt x="4" y="73"/>
                    <a:pt x="0" y="69"/>
                    <a:pt x="0" y="47"/>
                  </a:cubicBezTo>
                  <a:cubicBezTo>
                    <a:pt x="0" y="35"/>
                    <a:pt x="0" y="35"/>
                    <a:pt x="0" y="35"/>
                  </a:cubicBezTo>
                  <a:cubicBezTo>
                    <a:pt x="0" y="11"/>
                    <a:pt x="7" y="2"/>
                    <a:pt x="26" y="0"/>
                  </a:cubicBezTo>
                  <a:cubicBezTo>
                    <a:pt x="27" y="0"/>
                    <a:pt x="28" y="0"/>
                    <a:pt x="28" y="1"/>
                  </a:cubicBezTo>
                  <a:cubicBezTo>
                    <a:pt x="36" y="14"/>
                    <a:pt x="36" y="14"/>
                    <a:pt x="36" y="14"/>
                  </a:cubicBezTo>
                  <a:cubicBezTo>
                    <a:pt x="39" y="9"/>
                    <a:pt x="43" y="2"/>
                    <a:pt x="43" y="1"/>
                  </a:cubicBezTo>
                  <a:cubicBezTo>
                    <a:pt x="44" y="1"/>
                    <a:pt x="44" y="1"/>
                    <a:pt x="44" y="1"/>
                  </a:cubicBezTo>
                  <a:cubicBezTo>
                    <a:pt x="44" y="0"/>
                    <a:pt x="45" y="0"/>
                    <a:pt x="46" y="0"/>
                  </a:cubicBezTo>
                  <a:cubicBezTo>
                    <a:pt x="65" y="2"/>
                    <a:pt x="72" y="11"/>
                    <a:pt x="72" y="35"/>
                  </a:cubicBezTo>
                  <a:cubicBezTo>
                    <a:pt x="72" y="47"/>
                    <a:pt x="72" y="47"/>
                    <a:pt x="72" y="47"/>
                  </a:cubicBezTo>
                  <a:cubicBezTo>
                    <a:pt x="72" y="69"/>
                    <a:pt x="68" y="73"/>
                    <a:pt x="54" y="73"/>
                  </a:cubicBezTo>
                  <a:cubicBezTo>
                    <a:pt x="54" y="73"/>
                    <a:pt x="54" y="73"/>
                    <a:pt x="54" y="73"/>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33" name="Freeform 848"/>
            <p:cNvSpPr>
              <a:spLocks/>
            </p:cNvSpPr>
            <p:nvPr/>
          </p:nvSpPr>
          <p:spPr bwMode="auto">
            <a:xfrm>
              <a:off x="6548942" y="5385508"/>
              <a:ext cx="295089" cy="225068"/>
            </a:xfrm>
            <a:custGeom>
              <a:avLst/>
              <a:gdLst>
                <a:gd name="T0" fmla="*/ 62 w 75"/>
                <a:gd name="T1" fmla="*/ 57 h 57"/>
                <a:gd name="T2" fmla="*/ 61 w 75"/>
                <a:gd name="T3" fmla="*/ 57 h 57"/>
                <a:gd name="T4" fmla="*/ 55 w 75"/>
                <a:gd name="T5" fmla="*/ 53 h 57"/>
                <a:gd name="T6" fmla="*/ 17 w 75"/>
                <a:gd name="T7" fmla="*/ 27 h 57"/>
                <a:gd name="T8" fmla="*/ 16 w 75"/>
                <a:gd name="T9" fmla="*/ 29 h 57"/>
                <a:gd name="T10" fmla="*/ 14 w 75"/>
                <a:gd name="T11" fmla="*/ 30 h 57"/>
                <a:gd name="T12" fmla="*/ 12 w 75"/>
                <a:gd name="T13" fmla="*/ 29 h 57"/>
                <a:gd name="T14" fmla="*/ 0 w 75"/>
                <a:gd name="T15" fmla="*/ 3 h 57"/>
                <a:gd name="T16" fmla="*/ 0 w 75"/>
                <a:gd name="T17" fmla="*/ 1 h 57"/>
                <a:gd name="T18" fmla="*/ 2 w 75"/>
                <a:gd name="T19" fmla="*/ 0 h 57"/>
                <a:gd name="T20" fmla="*/ 30 w 75"/>
                <a:gd name="T21" fmla="*/ 2 h 57"/>
                <a:gd name="T22" fmla="*/ 32 w 75"/>
                <a:gd name="T23" fmla="*/ 4 h 57"/>
                <a:gd name="T24" fmla="*/ 32 w 75"/>
                <a:gd name="T25" fmla="*/ 6 h 57"/>
                <a:gd name="T26" fmla="*/ 30 w 75"/>
                <a:gd name="T27" fmla="*/ 8 h 57"/>
                <a:gd name="T28" fmla="*/ 74 w 75"/>
                <a:gd name="T29" fmla="*/ 38 h 57"/>
                <a:gd name="T30" fmla="*/ 74 w 75"/>
                <a:gd name="T31" fmla="*/ 41 h 57"/>
                <a:gd name="T32" fmla="*/ 71 w 75"/>
                <a:gd name="T33" fmla="*/ 42 h 57"/>
                <a:gd name="T34" fmla="*/ 26 w 75"/>
                <a:gd name="T35" fmla="*/ 10 h 57"/>
                <a:gd name="T36" fmla="*/ 26 w 75"/>
                <a:gd name="T37" fmla="*/ 7 h 57"/>
                <a:gd name="T38" fmla="*/ 27 w 75"/>
                <a:gd name="T39" fmla="*/ 6 h 57"/>
                <a:gd name="T40" fmla="*/ 5 w 75"/>
                <a:gd name="T41" fmla="*/ 4 h 57"/>
                <a:gd name="T42" fmla="*/ 14 w 75"/>
                <a:gd name="T43" fmla="*/ 24 h 57"/>
                <a:gd name="T44" fmla="*/ 15 w 75"/>
                <a:gd name="T45" fmla="*/ 23 h 57"/>
                <a:gd name="T46" fmla="*/ 31 w 75"/>
                <a:gd name="T47" fmla="*/ 32 h 57"/>
                <a:gd name="T48" fmla="*/ 63 w 75"/>
                <a:gd name="T49" fmla="*/ 54 h 57"/>
                <a:gd name="T50" fmla="*/ 63 w 75"/>
                <a:gd name="T51" fmla="*/ 56 h 57"/>
                <a:gd name="T52" fmla="*/ 62 w 75"/>
                <a:gd name="T53"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5" h="57">
                  <a:moveTo>
                    <a:pt x="62" y="57"/>
                  </a:moveTo>
                  <a:cubicBezTo>
                    <a:pt x="61" y="57"/>
                    <a:pt x="61" y="57"/>
                    <a:pt x="61" y="57"/>
                  </a:cubicBezTo>
                  <a:cubicBezTo>
                    <a:pt x="55" y="53"/>
                    <a:pt x="55" y="53"/>
                    <a:pt x="55" y="53"/>
                  </a:cubicBezTo>
                  <a:cubicBezTo>
                    <a:pt x="42" y="44"/>
                    <a:pt x="23" y="30"/>
                    <a:pt x="17" y="27"/>
                  </a:cubicBezTo>
                  <a:cubicBezTo>
                    <a:pt x="16" y="29"/>
                    <a:pt x="16" y="29"/>
                    <a:pt x="16" y="29"/>
                  </a:cubicBezTo>
                  <a:cubicBezTo>
                    <a:pt x="15" y="29"/>
                    <a:pt x="14" y="30"/>
                    <a:pt x="14" y="30"/>
                  </a:cubicBezTo>
                  <a:cubicBezTo>
                    <a:pt x="13" y="30"/>
                    <a:pt x="12" y="29"/>
                    <a:pt x="12" y="29"/>
                  </a:cubicBezTo>
                  <a:cubicBezTo>
                    <a:pt x="0" y="3"/>
                    <a:pt x="0" y="3"/>
                    <a:pt x="0" y="3"/>
                  </a:cubicBezTo>
                  <a:cubicBezTo>
                    <a:pt x="0" y="2"/>
                    <a:pt x="0" y="1"/>
                    <a:pt x="0" y="1"/>
                  </a:cubicBezTo>
                  <a:cubicBezTo>
                    <a:pt x="1" y="0"/>
                    <a:pt x="1" y="0"/>
                    <a:pt x="2" y="0"/>
                  </a:cubicBezTo>
                  <a:cubicBezTo>
                    <a:pt x="30" y="2"/>
                    <a:pt x="30" y="2"/>
                    <a:pt x="30" y="2"/>
                  </a:cubicBezTo>
                  <a:cubicBezTo>
                    <a:pt x="31" y="3"/>
                    <a:pt x="32" y="3"/>
                    <a:pt x="32" y="4"/>
                  </a:cubicBezTo>
                  <a:cubicBezTo>
                    <a:pt x="32" y="4"/>
                    <a:pt x="32" y="5"/>
                    <a:pt x="32" y="6"/>
                  </a:cubicBezTo>
                  <a:cubicBezTo>
                    <a:pt x="30" y="8"/>
                    <a:pt x="30" y="8"/>
                    <a:pt x="30" y="8"/>
                  </a:cubicBezTo>
                  <a:cubicBezTo>
                    <a:pt x="74" y="38"/>
                    <a:pt x="74" y="38"/>
                    <a:pt x="74" y="38"/>
                  </a:cubicBezTo>
                  <a:cubicBezTo>
                    <a:pt x="75" y="39"/>
                    <a:pt x="75" y="40"/>
                    <a:pt x="74" y="41"/>
                  </a:cubicBezTo>
                  <a:cubicBezTo>
                    <a:pt x="74" y="42"/>
                    <a:pt x="72" y="42"/>
                    <a:pt x="71" y="42"/>
                  </a:cubicBezTo>
                  <a:cubicBezTo>
                    <a:pt x="26" y="10"/>
                    <a:pt x="26" y="10"/>
                    <a:pt x="26" y="10"/>
                  </a:cubicBezTo>
                  <a:cubicBezTo>
                    <a:pt x="25" y="9"/>
                    <a:pt x="25" y="8"/>
                    <a:pt x="26" y="7"/>
                  </a:cubicBezTo>
                  <a:cubicBezTo>
                    <a:pt x="26" y="7"/>
                    <a:pt x="26" y="7"/>
                    <a:pt x="27" y="6"/>
                  </a:cubicBezTo>
                  <a:cubicBezTo>
                    <a:pt x="5" y="4"/>
                    <a:pt x="5" y="4"/>
                    <a:pt x="5" y="4"/>
                  </a:cubicBezTo>
                  <a:cubicBezTo>
                    <a:pt x="14" y="24"/>
                    <a:pt x="14" y="24"/>
                    <a:pt x="14" y="24"/>
                  </a:cubicBezTo>
                  <a:cubicBezTo>
                    <a:pt x="15" y="23"/>
                    <a:pt x="15" y="23"/>
                    <a:pt x="15" y="23"/>
                  </a:cubicBezTo>
                  <a:cubicBezTo>
                    <a:pt x="16" y="21"/>
                    <a:pt x="16" y="21"/>
                    <a:pt x="31" y="32"/>
                  </a:cubicBezTo>
                  <a:cubicBezTo>
                    <a:pt x="63" y="54"/>
                    <a:pt x="63" y="54"/>
                    <a:pt x="63" y="54"/>
                  </a:cubicBezTo>
                  <a:cubicBezTo>
                    <a:pt x="64" y="54"/>
                    <a:pt x="64" y="56"/>
                    <a:pt x="63" y="56"/>
                  </a:cubicBezTo>
                  <a:cubicBezTo>
                    <a:pt x="63" y="57"/>
                    <a:pt x="62" y="57"/>
                    <a:pt x="62" y="57"/>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34" name="Freeform 849"/>
            <p:cNvSpPr>
              <a:spLocks/>
            </p:cNvSpPr>
            <p:nvPr/>
          </p:nvSpPr>
          <p:spPr bwMode="auto">
            <a:xfrm>
              <a:off x="6437241" y="5690600"/>
              <a:ext cx="331766" cy="125038"/>
            </a:xfrm>
            <a:custGeom>
              <a:avLst/>
              <a:gdLst>
                <a:gd name="T0" fmla="*/ 27 w 84"/>
                <a:gd name="T1" fmla="*/ 32 h 32"/>
                <a:gd name="T2" fmla="*/ 26 w 84"/>
                <a:gd name="T3" fmla="*/ 32 h 32"/>
                <a:gd name="T4" fmla="*/ 1 w 84"/>
                <a:gd name="T5" fmla="*/ 18 h 32"/>
                <a:gd name="T6" fmla="*/ 0 w 84"/>
                <a:gd name="T7" fmla="*/ 17 h 32"/>
                <a:gd name="T8" fmla="*/ 1 w 84"/>
                <a:gd name="T9" fmla="*/ 15 h 32"/>
                <a:gd name="T10" fmla="*/ 25 w 84"/>
                <a:gd name="T11" fmla="*/ 0 h 32"/>
                <a:gd name="T12" fmla="*/ 27 w 84"/>
                <a:gd name="T13" fmla="*/ 0 h 32"/>
                <a:gd name="T14" fmla="*/ 28 w 84"/>
                <a:gd name="T15" fmla="*/ 2 h 32"/>
                <a:gd name="T16" fmla="*/ 28 w 84"/>
                <a:gd name="T17" fmla="*/ 5 h 32"/>
                <a:gd name="T18" fmla="*/ 81 w 84"/>
                <a:gd name="T19" fmla="*/ 4 h 32"/>
                <a:gd name="T20" fmla="*/ 81 w 84"/>
                <a:gd name="T21" fmla="*/ 4 h 32"/>
                <a:gd name="T22" fmla="*/ 83 w 84"/>
                <a:gd name="T23" fmla="*/ 6 h 32"/>
                <a:gd name="T24" fmla="*/ 81 w 84"/>
                <a:gd name="T25" fmla="*/ 8 h 32"/>
                <a:gd name="T26" fmla="*/ 26 w 84"/>
                <a:gd name="T27" fmla="*/ 9 h 32"/>
                <a:gd name="T28" fmla="*/ 24 w 84"/>
                <a:gd name="T29" fmla="*/ 7 h 32"/>
                <a:gd name="T30" fmla="*/ 24 w 84"/>
                <a:gd name="T31" fmla="*/ 6 h 32"/>
                <a:gd name="T32" fmla="*/ 6 w 84"/>
                <a:gd name="T33" fmla="*/ 17 h 32"/>
                <a:gd name="T34" fmla="*/ 25 w 84"/>
                <a:gd name="T35" fmla="*/ 27 h 32"/>
                <a:gd name="T36" fmla="*/ 25 w 84"/>
                <a:gd name="T37" fmla="*/ 26 h 32"/>
                <a:gd name="T38" fmla="*/ 47 w 84"/>
                <a:gd name="T39" fmla="*/ 23 h 32"/>
                <a:gd name="T40" fmla="*/ 82 w 84"/>
                <a:gd name="T41" fmla="*/ 23 h 32"/>
                <a:gd name="T42" fmla="*/ 84 w 84"/>
                <a:gd name="T43" fmla="*/ 25 h 32"/>
                <a:gd name="T44" fmla="*/ 82 w 84"/>
                <a:gd name="T45" fmla="*/ 27 h 32"/>
                <a:gd name="T46" fmla="*/ 29 w 84"/>
                <a:gd name="T47" fmla="*/ 28 h 32"/>
                <a:gd name="T48" fmla="*/ 29 w 84"/>
                <a:gd name="T49" fmla="*/ 30 h 32"/>
                <a:gd name="T50" fmla="*/ 28 w 84"/>
                <a:gd name="T51" fmla="*/ 32 h 32"/>
                <a:gd name="T52" fmla="*/ 27 w 84"/>
                <a:gd name="T53"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4" h="32">
                  <a:moveTo>
                    <a:pt x="27" y="32"/>
                  </a:moveTo>
                  <a:cubicBezTo>
                    <a:pt x="26" y="32"/>
                    <a:pt x="26" y="32"/>
                    <a:pt x="26" y="32"/>
                  </a:cubicBezTo>
                  <a:cubicBezTo>
                    <a:pt x="1" y="18"/>
                    <a:pt x="1" y="18"/>
                    <a:pt x="1" y="18"/>
                  </a:cubicBezTo>
                  <a:cubicBezTo>
                    <a:pt x="0" y="18"/>
                    <a:pt x="0" y="17"/>
                    <a:pt x="0" y="17"/>
                  </a:cubicBezTo>
                  <a:cubicBezTo>
                    <a:pt x="0" y="16"/>
                    <a:pt x="0" y="15"/>
                    <a:pt x="1" y="15"/>
                  </a:cubicBezTo>
                  <a:cubicBezTo>
                    <a:pt x="25" y="0"/>
                    <a:pt x="25" y="0"/>
                    <a:pt x="25" y="0"/>
                  </a:cubicBezTo>
                  <a:cubicBezTo>
                    <a:pt x="26" y="0"/>
                    <a:pt x="27" y="0"/>
                    <a:pt x="27" y="0"/>
                  </a:cubicBezTo>
                  <a:cubicBezTo>
                    <a:pt x="28" y="1"/>
                    <a:pt x="28" y="1"/>
                    <a:pt x="28" y="2"/>
                  </a:cubicBezTo>
                  <a:cubicBezTo>
                    <a:pt x="28" y="2"/>
                    <a:pt x="28" y="4"/>
                    <a:pt x="28" y="5"/>
                  </a:cubicBezTo>
                  <a:cubicBezTo>
                    <a:pt x="81" y="4"/>
                    <a:pt x="81" y="4"/>
                    <a:pt x="81" y="4"/>
                  </a:cubicBezTo>
                  <a:cubicBezTo>
                    <a:pt x="81" y="4"/>
                    <a:pt x="81" y="4"/>
                    <a:pt x="81" y="4"/>
                  </a:cubicBezTo>
                  <a:cubicBezTo>
                    <a:pt x="82" y="4"/>
                    <a:pt x="83" y="5"/>
                    <a:pt x="83" y="6"/>
                  </a:cubicBezTo>
                  <a:cubicBezTo>
                    <a:pt x="83" y="7"/>
                    <a:pt x="82" y="8"/>
                    <a:pt x="81" y="8"/>
                  </a:cubicBezTo>
                  <a:cubicBezTo>
                    <a:pt x="26" y="9"/>
                    <a:pt x="26" y="9"/>
                    <a:pt x="26" y="9"/>
                  </a:cubicBezTo>
                  <a:cubicBezTo>
                    <a:pt x="25" y="9"/>
                    <a:pt x="25" y="8"/>
                    <a:pt x="24" y="7"/>
                  </a:cubicBezTo>
                  <a:cubicBezTo>
                    <a:pt x="24" y="7"/>
                    <a:pt x="24" y="7"/>
                    <a:pt x="24" y="6"/>
                  </a:cubicBezTo>
                  <a:cubicBezTo>
                    <a:pt x="6" y="17"/>
                    <a:pt x="6" y="17"/>
                    <a:pt x="6" y="17"/>
                  </a:cubicBezTo>
                  <a:cubicBezTo>
                    <a:pt x="25" y="27"/>
                    <a:pt x="25" y="27"/>
                    <a:pt x="25" y="27"/>
                  </a:cubicBezTo>
                  <a:cubicBezTo>
                    <a:pt x="25" y="26"/>
                    <a:pt x="25" y="26"/>
                    <a:pt x="25" y="26"/>
                  </a:cubicBezTo>
                  <a:cubicBezTo>
                    <a:pt x="25" y="24"/>
                    <a:pt x="25" y="24"/>
                    <a:pt x="47" y="23"/>
                  </a:cubicBezTo>
                  <a:cubicBezTo>
                    <a:pt x="82" y="23"/>
                    <a:pt x="82" y="23"/>
                    <a:pt x="82" y="23"/>
                  </a:cubicBezTo>
                  <a:cubicBezTo>
                    <a:pt x="83" y="23"/>
                    <a:pt x="84" y="24"/>
                    <a:pt x="84" y="25"/>
                  </a:cubicBezTo>
                  <a:cubicBezTo>
                    <a:pt x="84" y="26"/>
                    <a:pt x="83" y="27"/>
                    <a:pt x="82" y="27"/>
                  </a:cubicBezTo>
                  <a:cubicBezTo>
                    <a:pt x="63" y="27"/>
                    <a:pt x="36" y="27"/>
                    <a:pt x="29" y="28"/>
                  </a:cubicBezTo>
                  <a:cubicBezTo>
                    <a:pt x="29" y="30"/>
                    <a:pt x="29" y="30"/>
                    <a:pt x="29" y="30"/>
                  </a:cubicBezTo>
                  <a:cubicBezTo>
                    <a:pt x="29" y="31"/>
                    <a:pt x="28" y="32"/>
                    <a:pt x="28" y="32"/>
                  </a:cubicBezTo>
                  <a:cubicBezTo>
                    <a:pt x="27" y="32"/>
                    <a:pt x="27" y="32"/>
                    <a:pt x="27" y="32"/>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35" name="Freeform 850"/>
            <p:cNvSpPr>
              <a:spLocks/>
            </p:cNvSpPr>
            <p:nvPr/>
          </p:nvSpPr>
          <p:spPr bwMode="auto">
            <a:xfrm>
              <a:off x="6560611" y="5887325"/>
              <a:ext cx="291754" cy="233403"/>
            </a:xfrm>
            <a:custGeom>
              <a:avLst/>
              <a:gdLst>
                <a:gd name="T0" fmla="*/ 2 w 74"/>
                <a:gd name="T1" fmla="*/ 59 h 59"/>
                <a:gd name="T2" fmla="*/ 1 w 74"/>
                <a:gd name="T3" fmla="*/ 59 h 59"/>
                <a:gd name="T4" fmla="*/ 0 w 74"/>
                <a:gd name="T5" fmla="*/ 57 h 59"/>
                <a:gd name="T6" fmla="*/ 11 w 74"/>
                <a:gd name="T7" fmla="*/ 30 h 59"/>
                <a:gd name="T8" fmla="*/ 13 w 74"/>
                <a:gd name="T9" fmla="*/ 29 h 59"/>
                <a:gd name="T10" fmla="*/ 15 w 74"/>
                <a:gd name="T11" fmla="*/ 30 h 59"/>
                <a:gd name="T12" fmla="*/ 16 w 74"/>
                <a:gd name="T13" fmla="*/ 32 h 59"/>
                <a:gd name="T14" fmla="*/ 59 w 74"/>
                <a:gd name="T15" fmla="*/ 0 h 59"/>
                <a:gd name="T16" fmla="*/ 62 w 74"/>
                <a:gd name="T17" fmla="*/ 1 h 59"/>
                <a:gd name="T18" fmla="*/ 61 w 74"/>
                <a:gd name="T19" fmla="*/ 4 h 59"/>
                <a:gd name="T20" fmla="*/ 17 w 74"/>
                <a:gd name="T21" fmla="*/ 37 h 59"/>
                <a:gd name="T22" fmla="*/ 16 w 74"/>
                <a:gd name="T23" fmla="*/ 37 h 59"/>
                <a:gd name="T24" fmla="*/ 14 w 74"/>
                <a:gd name="T25" fmla="*/ 36 h 59"/>
                <a:gd name="T26" fmla="*/ 14 w 74"/>
                <a:gd name="T27" fmla="*/ 35 h 59"/>
                <a:gd name="T28" fmla="*/ 5 w 74"/>
                <a:gd name="T29" fmla="*/ 55 h 59"/>
                <a:gd name="T30" fmla="*/ 27 w 74"/>
                <a:gd name="T31" fmla="*/ 52 h 59"/>
                <a:gd name="T32" fmla="*/ 26 w 74"/>
                <a:gd name="T33" fmla="*/ 51 h 59"/>
                <a:gd name="T34" fmla="*/ 25 w 74"/>
                <a:gd name="T35" fmla="*/ 50 h 59"/>
                <a:gd name="T36" fmla="*/ 70 w 74"/>
                <a:gd name="T37" fmla="*/ 15 h 59"/>
                <a:gd name="T38" fmla="*/ 73 w 74"/>
                <a:gd name="T39" fmla="*/ 16 h 59"/>
                <a:gd name="T40" fmla="*/ 73 w 74"/>
                <a:gd name="T41" fmla="*/ 19 h 59"/>
                <a:gd name="T42" fmla="*/ 30 w 74"/>
                <a:gd name="T43" fmla="*/ 50 h 59"/>
                <a:gd name="T44" fmla="*/ 32 w 74"/>
                <a:gd name="T45" fmla="*/ 53 h 59"/>
                <a:gd name="T46" fmla="*/ 32 w 74"/>
                <a:gd name="T47" fmla="*/ 55 h 59"/>
                <a:gd name="T48" fmla="*/ 31 w 74"/>
                <a:gd name="T49" fmla="*/ 56 h 59"/>
                <a:gd name="T50" fmla="*/ 2 w 74"/>
                <a:gd name="T51" fmla="*/ 59 h 59"/>
                <a:gd name="T52" fmla="*/ 2 w 74"/>
                <a:gd name="T53"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4" h="59">
                  <a:moveTo>
                    <a:pt x="2" y="59"/>
                  </a:moveTo>
                  <a:cubicBezTo>
                    <a:pt x="2" y="59"/>
                    <a:pt x="1" y="59"/>
                    <a:pt x="1" y="59"/>
                  </a:cubicBezTo>
                  <a:cubicBezTo>
                    <a:pt x="0" y="58"/>
                    <a:pt x="0" y="57"/>
                    <a:pt x="0" y="57"/>
                  </a:cubicBezTo>
                  <a:cubicBezTo>
                    <a:pt x="11" y="30"/>
                    <a:pt x="11" y="30"/>
                    <a:pt x="11" y="30"/>
                  </a:cubicBezTo>
                  <a:cubicBezTo>
                    <a:pt x="12" y="30"/>
                    <a:pt x="12" y="29"/>
                    <a:pt x="13" y="29"/>
                  </a:cubicBezTo>
                  <a:cubicBezTo>
                    <a:pt x="14" y="29"/>
                    <a:pt x="14" y="29"/>
                    <a:pt x="15" y="30"/>
                  </a:cubicBezTo>
                  <a:cubicBezTo>
                    <a:pt x="16" y="32"/>
                    <a:pt x="16" y="32"/>
                    <a:pt x="16" y="32"/>
                  </a:cubicBezTo>
                  <a:cubicBezTo>
                    <a:pt x="59" y="0"/>
                    <a:pt x="59" y="0"/>
                    <a:pt x="59" y="0"/>
                  </a:cubicBezTo>
                  <a:cubicBezTo>
                    <a:pt x="60" y="0"/>
                    <a:pt x="61" y="0"/>
                    <a:pt x="62" y="1"/>
                  </a:cubicBezTo>
                  <a:cubicBezTo>
                    <a:pt x="62" y="2"/>
                    <a:pt x="62" y="3"/>
                    <a:pt x="61" y="4"/>
                  </a:cubicBezTo>
                  <a:cubicBezTo>
                    <a:pt x="17" y="37"/>
                    <a:pt x="17" y="37"/>
                    <a:pt x="17" y="37"/>
                  </a:cubicBezTo>
                  <a:cubicBezTo>
                    <a:pt x="17" y="37"/>
                    <a:pt x="16" y="37"/>
                    <a:pt x="16" y="37"/>
                  </a:cubicBezTo>
                  <a:cubicBezTo>
                    <a:pt x="15" y="37"/>
                    <a:pt x="15" y="37"/>
                    <a:pt x="14" y="36"/>
                  </a:cubicBezTo>
                  <a:cubicBezTo>
                    <a:pt x="14" y="35"/>
                    <a:pt x="14" y="35"/>
                    <a:pt x="14" y="35"/>
                  </a:cubicBezTo>
                  <a:cubicBezTo>
                    <a:pt x="5" y="55"/>
                    <a:pt x="5" y="55"/>
                    <a:pt x="5" y="55"/>
                  </a:cubicBezTo>
                  <a:cubicBezTo>
                    <a:pt x="27" y="52"/>
                    <a:pt x="27" y="52"/>
                    <a:pt x="27" y="52"/>
                  </a:cubicBezTo>
                  <a:cubicBezTo>
                    <a:pt x="26" y="51"/>
                    <a:pt x="26" y="51"/>
                    <a:pt x="26" y="51"/>
                  </a:cubicBezTo>
                  <a:cubicBezTo>
                    <a:pt x="26" y="51"/>
                    <a:pt x="25" y="50"/>
                    <a:pt x="25" y="50"/>
                  </a:cubicBezTo>
                  <a:cubicBezTo>
                    <a:pt x="25" y="49"/>
                    <a:pt x="25" y="49"/>
                    <a:pt x="70" y="15"/>
                  </a:cubicBezTo>
                  <a:cubicBezTo>
                    <a:pt x="71" y="15"/>
                    <a:pt x="72" y="15"/>
                    <a:pt x="73" y="16"/>
                  </a:cubicBezTo>
                  <a:cubicBezTo>
                    <a:pt x="74" y="17"/>
                    <a:pt x="73" y="18"/>
                    <a:pt x="73" y="19"/>
                  </a:cubicBezTo>
                  <a:cubicBezTo>
                    <a:pt x="59" y="28"/>
                    <a:pt x="36" y="46"/>
                    <a:pt x="30" y="50"/>
                  </a:cubicBezTo>
                  <a:cubicBezTo>
                    <a:pt x="32" y="53"/>
                    <a:pt x="32" y="53"/>
                    <a:pt x="32" y="53"/>
                  </a:cubicBezTo>
                  <a:cubicBezTo>
                    <a:pt x="32" y="53"/>
                    <a:pt x="32" y="54"/>
                    <a:pt x="32" y="55"/>
                  </a:cubicBezTo>
                  <a:cubicBezTo>
                    <a:pt x="32" y="55"/>
                    <a:pt x="31" y="56"/>
                    <a:pt x="31" y="56"/>
                  </a:cubicBezTo>
                  <a:cubicBezTo>
                    <a:pt x="2" y="59"/>
                    <a:pt x="2" y="59"/>
                    <a:pt x="2" y="59"/>
                  </a:cubicBezTo>
                  <a:cubicBezTo>
                    <a:pt x="2" y="59"/>
                    <a:pt x="2" y="59"/>
                    <a:pt x="2" y="59"/>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36" name="Freeform 851"/>
            <p:cNvSpPr>
              <a:spLocks/>
            </p:cNvSpPr>
            <p:nvPr/>
          </p:nvSpPr>
          <p:spPr bwMode="auto">
            <a:xfrm>
              <a:off x="6749001" y="5535553"/>
              <a:ext cx="103364" cy="426794"/>
            </a:xfrm>
            <a:custGeom>
              <a:avLst/>
              <a:gdLst>
                <a:gd name="T0" fmla="*/ 23 w 26"/>
                <a:gd name="T1" fmla="*/ 108 h 108"/>
                <a:gd name="T2" fmla="*/ 22 w 26"/>
                <a:gd name="T3" fmla="*/ 107 h 108"/>
                <a:gd name="T4" fmla="*/ 0 w 26"/>
                <a:gd name="T5" fmla="*/ 53 h 108"/>
                <a:gd name="T6" fmla="*/ 20 w 26"/>
                <a:gd name="T7" fmla="*/ 1 h 108"/>
                <a:gd name="T8" fmla="*/ 23 w 26"/>
                <a:gd name="T9" fmla="*/ 0 h 108"/>
                <a:gd name="T10" fmla="*/ 23 w 26"/>
                <a:gd name="T11" fmla="*/ 3 h 108"/>
                <a:gd name="T12" fmla="*/ 4 w 26"/>
                <a:gd name="T13" fmla="*/ 53 h 108"/>
                <a:gd name="T14" fmla="*/ 25 w 26"/>
                <a:gd name="T15" fmla="*/ 105 h 108"/>
                <a:gd name="T16" fmla="*/ 25 w 26"/>
                <a:gd name="T17" fmla="*/ 107 h 108"/>
                <a:gd name="T18" fmla="*/ 23 w 26"/>
                <a:gd name="T19" fmla="*/ 10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108">
                  <a:moveTo>
                    <a:pt x="23" y="108"/>
                  </a:moveTo>
                  <a:cubicBezTo>
                    <a:pt x="23" y="108"/>
                    <a:pt x="22" y="108"/>
                    <a:pt x="22" y="107"/>
                  </a:cubicBezTo>
                  <a:cubicBezTo>
                    <a:pt x="8" y="93"/>
                    <a:pt x="0" y="73"/>
                    <a:pt x="0" y="53"/>
                  </a:cubicBezTo>
                  <a:cubicBezTo>
                    <a:pt x="0" y="34"/>
                    <a:pt x="7" y="15"/>
                    <a:pt x="20" y="1"/>
                  </a:cubicBezTo>
                  <a:cubicBezTo>
                    <a:pt x="21" y="0"/>
                    <a:pt x="22" y="0"/>
                    <a:pt x="23" y="0"/>
                  </a:cubicBezTo>
                  <a:cubicBezTo>
                    <a:pt x="24" y="1"/>
                    <a:pt x="24" y="2"/>
                    <a:pt x="23" y="3"/>
                  </a:cubicBezTo>
                  <a:cubicBezTo>
                    <a:pt x="11" y="17"/>
                    <a:pt x="4" y="35"/>
                    <a:pt x="4" y="53"/>
                  </a:cubicBezTo>
                  <a:cubicBezTo>
                    <a:pt x="4" y="72"/>
                    <a:pt x="11" y="91"/>
                    <a:pt x="25" y="105"/>
                  </a:cubicBezTo>
                  <a:cubicBezTo>
                    <a:pt x="26" y="105"/>
                    <a:pt x="26" y="107"/>
                    <a:pt x="25" y="107"/>
                  </a:cubicBezTo>
                  <a:cubicBezTo>
                    <a:pt x="24" y="108"/>
                    <a:pt x="24" y="108"/>
                    <a:pt x="23" y="108"/>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37" name="Freeform 852"/>
            <p:cNvSpPr>
              <a:spLocks/>
            </p:cNvSpPr>
            <p:nvPr/>
          </p:nvSpPr>
          <p:spPr bwMode="auto">
            <a:xfrm>
              <a:off x="7269157" y="5385508"/>
              <a:ext cx="296755" cy="225068"/>
            </a:xfrm>
            <a:custGeom>
              <a:avLst/>
              <a:gdLst>
                <a:gd name="T0" fmla="*/ 13 w 75"/>
                <a:gd name="T1" fmla="*/ 57 h 57"/>
                <a:gd name="T2" fmla="*/ 12 w 75"/>
                <a:gd name="T3" fmla="*/ 56 h 57"/>
                <a:gd name="T4" fmla="*/ 12 w 75"/>
                <a:gd name="T5" fmla="*/ 54 h 57"/>
                <a:gd name="T6" fmla="*/ 18 w 75"/>
                <a:gd name="T7" fmla="*/ 49 h 57"/>
                <a:gd name="T8" fmla="*/ 59 w 75"/>
                <a:gd name="T9" fmla="*/ 22 h 57"/>
                <a:gd name="T10" fmla="*/ 60 w 75"/>
                <a:gd name="T11" fmla="*/ 23 h 57"/>
                <a:gd name="T12" fmla="*/ 61 w 75"/>
                <a:gd name="T13" fmla="*/ 24 h 57"/>
                <a:gd name="T14" fmla="*/ 70 w 75"/>
                <a:gd name="T15" fmla="*/ 4 h 57"/>
                <a:gd name="T16" fmla="*/ 48 w 75"/>
                <a:gd name="T17" fmla="*/ 6 h 57"/>
                <a:gd name="T18" fmla="*/ 49 w 75"/>
                <a:gd name="T19" fmla="*/ 7 h 57"/>
                <a:gd name="T20" fmla="*/ 49 w 75"/>
                <a:gd name="T21" fmla="*/ 10 h 57"/>
                <a:gd name="T22" fmla="*/ 4 w 75"/>
                <a:gd name="T23" fmla="*/ 42 h 57"/>
                <a:gd name="T24" fmla="*/ 1 w 75"/>
                <a:gd name="T25" fmla="*/ 41 h 57"/>
                <a:gd name="T26" fmla="*/ 1 w 75"/>
                <a:gd name="T27" fmla="*/ 38 h 57"/>
                <a:gd name="T28" fmla="*/ 45 w 75"/>
                <a:gd name="T29" fmla="*/ 8 h 57"/>
                <a:gd name="T30" fmla="*/ 43 w 75"/>
                <a:gd name="T31" fmla="*/ 6 h 57"/>
                <a:gd name="T32" fmla="*/ 43 w 75"/>
                <a:gd name="T33" fmla="*/ 4 h 57"/>
                <a:gd name="T34" fmla="*/ 45 w 75"/>
                <a:gd name="T35" fmla="*/ 2 h 57"/>
                <a:gd name="T36" fmla="*/ 73 w 75"/>
                <a:gd name="T37" fmla="*/ 0 h 57"/>
                <a:gd name="T38" fmla="*/ 75 w 75"/>
                <a:gd name="T39" fmla="*/ 1 h 57"/>
                <a:gd name="T40" fmla="*/ 75 w 75"/>
                <a:gd name="T41" fmla="*/ 3 h 57"/>
                <a:gd name="T42" fmla="*/ 63 w 75"/>
                <a:gd name="T43" fmla="*/ 29 h 57"/>
                <a:gd name="T44" fmla="*/ 61 w 75"/>
                <a:gd name="T45" fmla="*/ 30 h 57"/>
                <a:gd name="T46" fmla="*/ 59 w 75"/>
                <a:gd name="T47" fmla="*/ 29 h 57"/>
                <a:gd name="T48" fmla="*/ 58 w 75"/>
                <a:gd name="T49" fmla="*/ 27 h 57"/>
                <a:gd name="T50" fmla="*/ 21 w 75"/>
                <a:gd name="T51" fmla="*/ 53 h 57"/>
                <a:gd name="T52" fmla="*/ 14 w 75"/>
                <a:gd name="T53" fmla="*/ 57 h 57"/>
                <a:gd name="T54" fmla="*/ 13 w 75"/>
                <a:gd name="T55"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75" h="57">
                  <a:moveTo>
                    <a:pt x="13" y="57"/>
                  </a:moveTo>
                  <a:cubicBezTo>
                    <a:pt x="13" y="57"/>
                    <a:pt x="12" y="57"/>
                    <a:pt x="12" y="56"/>
                  </a:cubicBezTo>
                  <a:cubicBezTo>
                    <a:pt x="11" y="56"/>
                    <a:pt x="11" y="54"/>
                    <a:pt x="12" y="54"/>
                  </a:cubicBezTo>
                  <a:cubicBezTo>
                    <a:pt x="18" y="49"/>
                    <a:pt x="18" y="49"/>
                    <a:pt x="18" y="49"/>
                  </a:cubicBezTo>
                  <a:cubicBezTo>
                    <a:pt x="58" y="22"/>
                    <a:pt x="58" y="22"/>
                    <a:pt x="59" y="22"/>
                  </a:cubicBezTo>
                  <a:cubicBezTo>
                    <a:pt x="59" y="22"/>
                    <a:pt x="60" y="22"/>
                    <a:pt x="60" y="23"/>
                  </a:cubicBezTo>
                  <a:cubicBezTo>
                    <a:pt x="61" y="24"/>
                    <a:pt x="61" y="24"/>
                    <a:pt x="61" y="24"/>
                  </a:cubicBezTo>
                  <a:cubicBezTo>
                    <a:pt x="70" y="4"/>
                    <a:pt x="70" y="4"/>
                    <a:pt x="70" y="4"/>
                  </a:cubicBezTo>
                  <a:cubicBezTo>
                    <a:pt x="48" y="6"/>
                    <a:pt x="48" y="6"/>
                    <a:pt x="48" y="6"/>
                  </a:cubicBezTo>
                  <a:cubicBezTo>
                    <a:pt x="49" y="7"/>
                    <a:pt x="49" y="7"/>
                    <a:pt x="49" y="7"/>
                  </a:cubicBezTo>
                  <a:cubicBezTo>
                    <a:pt x="50" y="8"/>
                    <a:pt x="50" y="9"/>
                    <a:pt x="49" y="10"/>
                  </a:cubicBezTo>
                  <a:cubicBezTo>
                    <a:pt x="4" y="42"/>
                    <a:pt x="4" y="42"/>
                    <a:pt x="4" y="42"/>
                  </a:cubicBezTo>
                  <a:cubicBezTo>
                    <a:pt x="3" y="42"/>
                    <a:pt x="1" y="42"/>
                    <a:pt x="1" y="41"/>
                  </a:cubicBezTo>
                  <a:cubicBezTo>
                    <a:pt x="0" y="40"/>
                    <a:pt x="0" y="39"/>
                    <a:pt x="1" y="38"/>
                  </a:cubicBezTo>
                  <a:cubicBezTo>
                    <a:pt x="45" y="8"/>
                    <a:pt x="45" y="8"/>
                    <a:pt x="45" y="8"/>
                  </a:cubicBezTo>
                  <a:cubicBezTo>
                    <a:pt x="43" y="6"/>
                    <a:pt x="43" y="6"/>
                    <a:pt x="43" y="6"/>
                  </a:cubicBezTo>
                  <a:cubicBezTo>
                    <a:pt x="43" y="5"/>
                    <a:pt x="43" y="4"/>
                    <a:pt x="43" y="4"/>
                  </a:cubicBezTo>
                  <a:cubicBezTo>
                    <a:pt x="43" y="3"/>
                    <a:pt x="44" y="3"/>
                    <a:pt x="45" y="2"/>
                  </a:cubicBezTo>
                  <a:cubicBezTo>
                    <a:pt x="73" y="0"/>
                    <a:pt x="73" y="0"/>
                    <a:pt x="73" y="0"/>
                  </a:cubicBezTo>
                  <a:cubicBezTo>
                    <a:pt x="74" y="0"/>
                    <a:pt x="74" y="0"/>
                    <a:pt x="75" y="1"/>
                  </a:cubicBezTo>
                  <a:cubicBezTo>
                    <a:pt x="75" y="1"/>
                    <a:pt x="75" y="2"/>
                    <a:pt x="75" y="3"/>
                  </a:cubicBezTo>
                  <a:cubicBezTo>
                    <a:pt x="63" y="29"/>
                    <a:pt x="63" y="29"/>
                    <a:pt x="63" y="29"/>
                  </a:cubicBezTo>
                  <a:cubicBezTo>
                    <a:pt x="63" y="29"/>
                    <a:pt x="62" y="30"/>
                    <a:pt x="61" y="30"/>
                  </a:cubicBezTo>
                  <a:cubicBezTo>
                    <a:pt x="61" y="30"/>
                    <a:pt x="60" y="29"/>
                    <a:pt x="59" y="29"/>
                  </a:cubicBezTo>
                  <a:cubicBezTo>
                    <a:pt x="58" y="27"/>
                    <a:pt x="58" y="27"/>
                    <a:pt x="58" y="27"/>
                  </a:cubicBezTo>
                  <a:cubicBezTo>
                    <a:pt x="52" y="30"/>
                    <a:pt x="34" y="44"/>
                    <a:pt x="21" y="53"/>
                  </a:cubicBezTo>
                  <a:cubicBezTo>
                    <a:pt x="14" y="57"/>
                    <a:pt x="14" y="57"/>
                    <a:pt x="14" y="57"/>
                  </a:cubicBezTo>
                  <a:cubicBezTo>
                    <a:pt x="14" y="57"/>
                    <a:pt x="14" y="57"/>
                    <a:pt x="13" y="57"/>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38" name="Freeform 853"/>
            <p:cNvSpPr>
              <a:spLocks/>
            </p:cNvSpPr>
            <p:nvPr/>
          </p:nvSpPr>
          <p:spPr bwMode="auto">
            <a:xfrm>
              <a:off x="7344179" y="5690600"/>
              <a:ext cx="331766" cy="125038"/>
            </a:xfrm>
            <a:custGeom>
              <a:avLst/>
              <a:gdLst>
                <a:gd name="T0" fmla="*/ 57 w 84"/>
                <a:gd name="T1" fmla="*/ 32 h 32"/>
                <a:gd name="T2" fmla="*/ 56 w 84"/>
                <a:gd name="T3" fmla="*/ 32 h 32"/>
                <a:gd name="T4" fmla="*/ 55 w 84"/>
                <a:gd name="T5" fmla="*/ 30 h 32"/>
                <a:gd name="T6" fmla="*/ 55 w 84"/>
                <a:gd name="T7" fmla="*/ 28 h 32"/>
                <a:gd name="T8" fmla="*/ 2 w 84"/>
                <a:gd name="T9" fmla="*/ 27 h 32"/>
                <a:gd name="T10" fmla="*/ 0 w 84"/>
                <a:gd name="T11" fmla="*/ 25 h 32"/>
                <a:gd name="T12" fmla="*/ 2 w 84"/>
                <a:gd name="T13" fmla="*/ 23 h 32"/>
                <a:gd name="T14" fmla="*/ 37 w 84"/>
                <a:gd name="T15" fmla="*/ 23 h 32"/>
                <a:gd name="T16" fmla="*/ 59 w 84"/>
                <a:gd name="T17" fmla="*/ 26 h 32"/>
                <a:gd name="T18" fmla="*/ 59 w 84"/>
                <a:gd name="T19" fmla="*/ 27 h 32"/>
                <a:gd name="T20" fmla="*/ 78 w 84"/>
                <a:gd name="T21" fmla="*/ 17 h 32"/>
                <a:gd name="T22" fmla="*/ 60 w 84"/>
                <a:gd name="T23" fmla="*/ 6 h 32"/>
                <a:gd name="T24" fmla="*/ 60 w 84"/>
                <a:gd name="T25" fmla="*/ 7 h 32"/>
                <a:gd name="T26" fmla="*/ 58 w 84"/>
                <a:gd name="T27" fmla="*/ 9 h 32"/>
                <a:gd name="T28" fmla="*/ 3 w 84"/>
                <a:gd name="T29" fmla="*/ 8 h 32"/>
                <a:gd name="T30" fmla="*/ 1 w 84"/>
                <a:gd name="T31" fmla="*/ 6 h 32"/>
                <a:gd name="T32" fmla="*/ 3 w 84"/>
                <a:gd name="T33" fmla="*/ 4 h 32"/>
                <a:gd name="T34" fmla="*/ 56 w 84"/>
                <a:gd name="T35" fmla="*/ 5 h 32"/>
                <a:gd name="T36" fmla="*/ 56 w 84"/>
                <a:gd name="T37" fmla="*/ 2 h 32"/>
                <a:gd name="T38" fmla="*/ 57 w 84"/>
                <a:gd name="T39" fmla="*/ 0 h 32"/>
                <a:gd name="T40" fmla="*/ 59 w 84"/>
                <a:gd name="T41" fmla="*/ 0 h 32"/>
                <a:gd name="T42" fmla="*/ 83 w 84"/>
                <a:gd name="T43" fmla="*/ 15 h 32"/>
                <a:gd name="T44" fmla="*/ 84 w 84"/>
                <a:gd name="T45" fmla="*/ 17 h 32"/>
                <a:gd name="T46" fmla="*/ 83 w 84"/>
                <a:gd name="T47" fmla="*/ 18 h 32"/>
                <a:gd name="T48" fmla="*/ 58 w 84"/>
                <a:gd name="T49" fmla="*/ 32 h 32"/>
                <a:gd name="T50" fmla="*/ 57 w 84"/>
                <a:gd name="T51"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4" h="32">
                  <a:moveTo>
                    <a:pt x="57" y="32"/>
                  </a:moveTo>
                  <a:cubicBezTo>
                    <a:pt x="57" y="32"/>
                    <a:pt x="57" y="32"/>
                    <a:pt x="56" y="32"/>
                  </a:cubicBezTo>
                  <a:cubicBezTo>
                    <a:pt x="56" y="32"/>
                    <a:pt x="55" y="31"/>
                    <a:pt x="55" y="30"/>
                  </a:cubicBezTo>
                  <a:cubicBezTo>
                    <a:pt x="55" y="28"/>
                    <a:pt x="55" y="28"/>
                    <a:pt x="55" y="28"/>
                  </a:cubicBezTo>
                  <a:cubicBezTo>
                    <a:pt x="48" y="27"/>
                    <a:pt x="21" y="27"/>
                    <a:pt x="2" y="27"/>
                  </a:cubicBezTo>
                  <a:cubicBezTo>
                    <a:pt x="1" y="27"/>
                    <a:pt x="0" y="26"/>
                    <a:pt x="0" y="25"/>
                  </a:cubicBezTo>
                  <a:cubicBezTo>
                    <a:pt x="0" y="24"/>
                    <a:pt x="1" y="23"/>
                    <a:pt x="2" y="23"/>
                  </a:cubicBezTo>
                  <a:cubicBezTo>
                    <a:pt x="37" y="23"/>
                    <a:pt x="37" y="23"/>
                    <a:pt x="37" y="23"/>
                  </a:cubicBezTo>
                  <a:cubicBezTo>
                    <a:pt x="59" y="24"/>
                    <a:pt x="59" y="24"/>
                    <a:pt x="59" y="26"/>
                  </a:cubicBezTo>
                  <a:cubicBezTo>
                    <a:pt x="59" y="27"/>
                    <a:pt x="59" y="27"/>
                    <a:pt x="59" y="27"/>
                  </a:cubicBezTo>
                  <a:cubicBezTo>
                    <a:pt x="78" y="17"/>
                    <a:pt x="78" y="17"/>
                    <a:pt x="78" y="17"/>
                  </a:cubicBezTo>
                  <a:cubicBezTo>
                    <a:pt x="60" y="6"/>
                    <a:pt x="60" y="6"/>
                    <a:pt x="60" y="6"/>
                  </a:cubicBezTo>
                  <a:cubicBezTo>
                    <a:pt x="60" y="7"/>
                    <a:pt x="60" y="7"/>
                    <a:pt x="60" y="7"/>
                  </a:cubicBezTo>
                  <a:cubicBezTo>
                    <a:pt x="59" y="8"/>
                    <a:pt x="59" y="9"/>
                    <a:pt x="58" y="9"/>
                  </a:cubicBezTo>
                  <a:cubicBezTo>
                    <a:pt x="3" y="8"/>
                    <a:pt x="3" y="8"/>
                    <a:pt x="3" y="8"/>
                  </a:cubicBezTo>
                  <a:cubicBezTo>
                    <a:pt x="2" y="8"/>
                    <a:pt x="1" y="7"/>
                    <a:pt x="1" y="6"/>
                  </a:cubicBezTo>
                  <a:cubicBezTo>
                    <a:pt x="1" y="5"/>
                    <a:pt x="2" y="4"/>
                    <a:pt x="3" y="4"/>
                  </a:cubicBezTo>
                  <a:cubicBezTo>
                    <a:pt x="56" y="5"/>
                    <a:pt x="56" y="5"/>
                    <a:pt x="56" y="5"/>
                  </a:cubicBezTo>
                  <a:cubicBezTo>
                    <a:pt x="56" y="4"/>
                    <a:pt x="56" y="2"/>
                    <a:pt x="56" y="2"/>
                  </a:cubicBezTo>
                  <a:cubicBezTo>
                    <a:pt x="56" y="1"/>
                    <a:pt x="56" y="1"/>
                    <a:pt x="57" y="0"/>
                  </a:cubicBezTo>
                  <a:cubicBezTo>
                    <a:pt x="57" y="0"/>
                    <a:pt x="58" y="0"/>
                    <a:pt x="59" y="0"/>
                  </a:cubicBezTo>
                  <a:cubicBezTo>
                    <a:pt x="83" y="15"/>
                    <a:pt x="83" y="15"/>
                    <a:pt x="83" y="15"/>
                  </a:cubicBezTo>
                  <a:cubicBezTo>
                    <a:pt x="84" y="15"/>
                    <a:pt x="84" y="16"/>
                    <a:pt x="84" y="17"/>
                  </a:cubicBezTo>
                  <a:cubicBezTo>
                    <a:pt x="84" y="17"/>
                    <a:pt x="84" y="18"/>
                    <a:pt x="83" y="18"/>
                  </a:cubicBezTo>
                  <a:cubicBezTo>
                    <a:pt x="58" y="32"/>
                    <a:pt x="58" y="32"/>
                    <a:pt x="58" y="32"/>
                  </a:cubicBezTo>
                  <a:cubicBezTo>
                    <a:pt x="58" y="32"/>
                    <a:pt x="58" y="32"/>
                    <a:pt x="57" y="32"/>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39" name="Freeform 854"/>
            <p:cNvSpPr>
              <a:spLocks/>
            </p:cNvSpPr>
            <p:nvPr/>
          </p:nvSpPr>
          <p:spPr bwMode="auto">
            <a:xfrm>
              <a:off x="7262488" y="5887325"/>
              <a:ext cx="291754" cy="233403"/>
            </a:xfrm>
            <a:custGeom>
              <a:avLst/>
              <a:gdLst>
                <a:gd name="T0" fmla="*/ 72 w 74"/>
                <a:gd name="T1" fmla="*/ 59 h 59"/>
                <a:gd name="T2" fmla="*/ 72 w 74"/>
                <a:gd name="T3" fmla="*/ 59 h 59"/>
                <a:gd name="T4" fmla="*/ 43 w 74"/>
                <a:gd name="T5" fmla="*/ 56 h 59"/>
                <a:gd name="T6" fmla="*/ 42 w 74"/>
                <a:gd name="T7" fmla="*/ 55 h 59"/>
                <a:gd name="T8" fmla="*/ 42 w 74"/>
                <a:gd name="T9" fmla="*/ 53 h 59"/>
                <a:gd name="T10" fmla="*/ 44 w 74"/>
                <a:gd name="T11" fmla="*/ 50 h 59"/>
                <a:gd name="T12" fmla="*/ 1 w 74"/>
                <a:gd name="T13" fmla="*/ 19 h 59"/>
                <a:gd name="T14" fmla="*/ 1 w 74"/>
                <a:gd name="T15" fmla="*/ 16 h 59"/>
                <a:gd name="T16" fmla="*/ 4 w 74"/>
                <a:gd name="T17" fmla="*/ 15 h 59"/>
                <a:gd name="T18" fmla="*/ 49 w 74"/>
                <a:gd name="T19" fmla="*/ 50 h 59"/>
                <a:gd name="T20" fmla="*/ 48 w 74"/>
                <a:gd name="T21" fmla="*/ 51 h 59"/>
                <a:gd name="T22" fmla="*/ 47 w 74"/>
                <a:gd name="T23" fmla="*/ 52 h 59"/>
                <a:gd name="T24" fmla="*/ 69 w 74"/>
                <a:gd name="T25" fmla="*/ 55 h 59"/>
                <a:gd name="T26" fmla="*/ 60 w 74"/>
                <a:gd name="T27" fmla="*/ 35 h 59"/>
                <a:gd name="T28" fmla="*/ 60 w 74"/>
                <a:gd name="T29" fmla="*/ 36 h 59"/>
                <a:gd name="T30" fmla="*/ 58 w 74"/>
                <a:gd name="T31" fmla="*/ 37 h 59"/>
                <a:gd name="T32" fmla="*/ 57 w 74"/>
                <a:gd name="T33" fmla="*/ 37 h 59"/>
                <a:gd name="T34" fmla="*/ 13 w 74"/>
                <a:gd name="T35" fmla="*/ 4 h 59"/>
                <a:gd name="T36" fmla="*/ 12 w 74"/>
                <a:gd name="T37" fmla="*/ 1 h 59"/>
                <a:gd name="T38" fmla="*/ 15 w 74"/>
                <a:gd name="T39" fmla="*/ 0 h 59"/>
                <a:gd name="T40" fmla="*/ 58 w 74"/>
                <a:gd name="T41" fmla="*/ 32 h 59"/>
                <a:gd name="T42" fmla="*/ 59 w 74"/>
                <a:gd name="T43" fmla="*/ 30 h 59"/>
                <a:gd name="T44" fmla="*/ 61 w 74"/>
                <a:gd name="T45" fmla="*/ 29 h 59"/>
                <a:gd name="T46" fmla="*/ 63 w 74"/>
                <a:gd name="T47" fmla="*/ 30 h 59"/>
                <a:gd name="T48" fmla="*/ 74 w 74"/>
                <a:gd name="T49" fmla="*/ 57 h 59"/>
                <a:gd name="T50" fmla="*/ 73 w 74"/>
                <a:gd name="T51" fmla="*/ 59 h 59"/>
                <a:gd name="T52" fmla="*/ 72 w 74"/>
                <a:gd name="T53"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4" h="59">
                  <a:moveTo>
                    <a:pt x="72" y="59"/>
                  </a:moveTo>
                  <a:cubicBezTo>
                    <a:pt x="72" y="59"/>
                    <a:pt x="72" y="59"/>
                    <a:pt x="72" y="59"/>
                  </a:cubicBezTo>
                  <a:cubicBezTo>
                    <a:pt x="43" y="56"/>
                    <a:pt x="43" y="56"/>
                    <a:pt x="43" y="56"/>
                  </a:cubicBezTo>
                  <a:cubicBezTo>
                    <a:pt x="43" y="56"/>
                    <a:pt x="42" y="55"/>
                    <a:pt x="42" y="55"/>
                  </a:cubicBezTo>
                  <a:cubicBezTo>
                    <a:pt x="42" y="54"/>
                    <a:pt x="42" y="53"/>
                    <a:pt x="42" y="53"/>
                  </a:cubicBezTo>
                  <a:cubicBezTo>
                    <a:pt x="44" y="50"/>
                    <a:pt x="44" y="50"/>
                    <a:pt x="44" y="50"/>
                  </a:cubicBezTo>
                  <a:cubicBezTo>
                    <a:pt x="38" y="46"/>
                    <a:pt x="15" y="28"/>
                    <a:pt x="1" y="19"/>
                  </a:cubicBezTo>
                  <a:cubicBezTo>
                    <a:pt x="1" y="18"/>
                    <a:pt x="0" y="17"/>
                    <a:pt x="1" y="16"/>
                  </a:cubicBezTo>
                  <a:cubicBezTo>
                    <a:pt x="2" y="15"/>
                    <a:pt x="3" y="15"/>
                    <a:pt x="4" y="15"/>
                  </a:cubicBezTo>
                  <a:cubicBezTo>
                    <a:pt x="49" y="49"/>
                    <a:pt x="49" y="49"/>
                    <a:pt x="49" y="50"/>
                  </a:cubicBezTo>
                  <a:cubicBezTo>
                    <a:pt x="49" y="50"/>
                    <a:pt x="48" y="51"/>
                    <a:pt x="48" y="51"/>
                  </a:cubicBezTo>
                  <a:cubicBezTo>
                    <a:pt x="47" y="52"/>
                    <a:pt x="47" y="52"/>
                    <a:pt x="47" y="52"/>
                  </a:cubicBezTo>
                  <a:cubicBezTo>
                    <a:pt x="69" y="55"/>
                    <a:pt x="69" y="55"/>
                    <a:pt x="69" y="55"/>
                  </a:cubicBezTo>
                  <a:cubicBezTo>
                    <a:pt x="60" y="35"/>
                    <a:pt x="60" y="35"/>
                    <a:pt x="60" y="35"/>
                  </a:cubicBezTo>
                  <a:cubicBezTo>
                    <a:pt x="60" y="36"/>
                    <a:pt x="60" y="36"/>
                    <a:pt x="60" y="36"/>
                  </a:cubicBezTo>
                  <a:cubicBezTo>
                    <a:pt x="59" y="37"/>
                    <a:pt x="59" y="37"/>
                    <a:pt x="58" y="37"/>
                  </a:cubicBezTo>
                  <a:cubicBezTo>
                    <a:pt x="58" y="37"/>
                    <a:pt x="57" y="37"/>
                    <a:pt x="57" y="37"/>
                  </a:cubicBezTo>
                  <a:cubicBezTo>
                    <a:pt x="13" y="4"/>
                    <a:pt x="13" y="4"/>
                    <a:pt x="13" y="4"/>
                  </a:cubicBezTo>
                  <a:cubicBezTo>
                    <a:pt x="12" y="3"/>
                    <a:pt x="12" y="2"/>
                    <a:pt x="12" y="1"/>
                  </a:cubicBezTo>
                  <a:cubicBezTo>
                    <a:pt x="13" y="0"/>
                    <a:pt x="14" y="0"/>
                    <a:pt x="15" y="0"/>
                  </a:cubicBezTo>
                  <a:cubicBezTo>
                    <a:pt x="58" y="32"/>
                    <a:pt x="58" y="32"/>
                    <a:pt x="58" y="32"/>
                  </a:cubicBezTo>
                  <a:cubicBezTo>
                    <a:pt x="59" y="30"/>
                    <a:pt x="59" y="30"/>
                    <a:pt x="59" y="30"/>
                  </a:cubicBezTo>
                  <a:cubicBezTo>
                    <a:pt x="60" y="29"/>
                    <a:pt x="60" y="29"/>
                    <a:pt x="61" y="29"/>
                  </a:cubicBezTo>
                  <a:cubicBezTo>
                    <a:pt x="62" y="29"/>
                    <a:pt x="62" y="30"/>
                    <a:pt x="63" y="30"/>
                  </a:cubicBezTo>
                  <a:cubicBezTo>
                    <a:pt x="74" y="57"/>
                    <a:pt x="74" y="57"/>
                    <a:pt x="74" y="57"/>
                  </a:cubicBezTo>
                  <a:cubicBezTo>
                    <a:pt x="74" y="57"/>
                    <a:pt x="74" y="58"/>
                    <a:pt x="73" y="59"/>
                  </a:cubicBezTo>
                  <a:cubicBezTo>
                    <a:pt x="73" y="59"/>
                    <a:pt x="72" y="59"/>
                    <a:pt x="72" y="59"/>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40" name="Freeform 855"/>
            <p:cNvSpPr>
              <a:spLocks/>
            </p:cNvSpPr>
            <p:nvPr/>
          </p:nvSpPr>
          <p:spPr bwMode="auto">
            <a:xfrm>
              <a:off x="7262488" y="5535553"/>
              <a:ext cx="101698" cy="426794"/>
            </a:xfrm>
            <a:custGeom>
              <a:avLst/>
              <a:gdLst>
                <a:gd name="T0" fmla="*/ 3 w 26"/>
                <a:gd name="T1" fmla="*/ 108 h 108"/>
                <a:gd name="T2" fmla="*/ 1 w 26"/>
                <a:gd name="T3" fmla="*/ 107 h 108"/>
                <a:gd name="T4" fmla="*/ 1 w 26"/>
                <a:gd name="T5" fmla="*/ 105 h 108"/>
                <a:gd name="T6" fmla="*/ 22 w 26"/>
                <a:gd name="T7" fmla="*/ 53 h 108"/>
                <a:gd name="T8" fmla="*/ 3 w 26"/>
                <a:gd name="T9" fmla="*/ 3 h 108"/>
                <a:gd name="T10" fmla="*/ 3 w 26"/>
                <a:gd name="T11" fmla="*/ 0 h 108"/>
                <a:gd name="T12" fmla="*/ 6 w 26"/>
                <a:gd name="T13" fmla="*/ 1 h 108"/>
                <a:gd name="T14" fmla="*/ 26 w 26"/>
                <a:gd name="T15" fmla="*/ 53 h 108"/>
                <a:gd name="T16" fmla="*/ 4 w 26"/>
                <a:gd name="T17" fmla="*/ 107 h 108"/>
                <a:gd name="T18" fmla="*/ 3 w 26"/>
                <a:gd name="T19" fmla="*/ 10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108">
                  <a:moveTo>
                    <a:pt x="3" y="108"/>
                  </a:moveTo>
                  <a:cubicBezTo>
                    <a:pt x="2" y="108"/>
                    <a:pt x="2" y="108"/>
                    <a:pt x="1" y="107"/>
                  </a:cubicBezTo>
                  <a:cubicBezTo>
                    <a:pt x="0" y="107"/>
                    <a:pt x="0" y="105"/>
                    <a:pt x="1" y="105"/>
                  </a:cubicBezTo>
                  <a:cubicBezTo>
                    <a:pt x="15" y="91"/>
                    <a:pt x="22" y="72"/>
                    <a:pt x="22" y="53"/>
                  </a:cubicBezTo>
                  <a:cubicBezTo>
                    <a:pt x="22" y="35"/>
                    <a:pt x="15" y="17"/>
                    <a:pt x="3" y="3"/>
                  </a:cubicBezTo>
                  <a:cubicBezTo>
                    <a:pt x="2" y="2"/>
                    <a:pt x="2" y="1"/>
                    <a:pt x="3" y="0"/>
                  </a:cubicBezTo>
                  <a:cubicBezTo>
                    <a:pt x="4" y="0"/>
                    <a:pt x="5" y="0"/>
                    <a:pt x="6" y="1"/>
                  </a:cubicBezTo>
                  <a:cubicBezTo>
                    <a:pt x="19" y="15"/>
                    <a:pt x="26" y="34"/>
                    <a:pt x="26" y="53"/>
                  </a:cubicBezTo>
                  <a:cubicBezTo>
                    <a:pt x="26" y="73"/>
                    <a:pt x="18" y="93"/>
                    <a:pt x="4" y="107"/>
                  </a:cubicBezTo>
                  <a:cubicBezTo>
                    <a:pt x="4" y="108"/>
                    <a:pt x="3" y="108"/>
                    <a:pt x="3" y="108"/>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grpSp>
      <p:grpSp>
        <p:nvGrpSpPr>
          <p:cNvPr id="55" name="Group 575"/>
          <p:cNvGrpSpPr/>
          <p:nvPr/>
        </p:nvGrpSpPr>
        <p:grpSpPr>
          <a:xfrm>
            <a:off x="561921" y="5553977"/>
            <a:ext cx="803275" cy="857251"/>
            <a:chOff x="6537325" y="2379663"/>
            <a:chExt cx="803275" cy="857251"/>
          </a:xfrm>
        </p:grpSpPr>
        <p:sp>
          <p:nvSpPr>
            <p:cNvPr id="56" name="Freeform 157"/>
            <p:cNvSpPr>
              <a:spLocks/>
            </p:cNvSpPr>
            <p:nvPr/>
          </p:nvSpPr>
          <p:spPr bwMode="auto">
            <a:xfrm>
              <a:off x="6831013" y="2379663"/>
              <a:ext cx="509587" cy="425450"/>
            </a:xfrm>
            <a:custGeom>
              <a:avLst/>
              <a:gdLst>
                <a:gd name="T0" fmla="*/ 59 w 152"/>
                <a:gd name="T1" fmla="*/ 127 h 127"/>
                <a:gd name="T2" fmla="*/ 53 w 152"/>
                <a:gd name="T3" fmla="*/ 121 h 127"/>
                <a:gd name="T4" fmla="*/ 78 w 152"/>
                <a:gd name="T5" fmla="*/ 96 h 127"/>
                <a:gd name="T6" fmla="*/ 140 w 152"/>
                <a:gd name="T7" fmla="*/ 96 h 127"/>
                <a:gd name="T8" fmla="*/ 144 w 152"/>
                <a:gd name="T9" fmla="*/ 92 h 127"/>
                <a:gd name="T10" fmla="*/ 144 w 152"/>
                <a:gd name="T11" fmla="*/ 12 h 127"/>
                <a:gd name="T12" fmla="*/ 140 w 152"/>
                <a:gd name="T13" fmla="*/ 8 h 127"/>
                <a:gd name="T14" fmla="*/ 12 w 152"/>
                <a:gd name="T15" fmla="*/ 8 h 127"/>
                <a:gd name="T16" fmla="*/ 8 w 152"/>
                <a:gd name="T17" fmla="*/ 12 h 127"/>
                <a:gd name="T18" fmla="*/ 8 w 152"/>
                <a:gd name="T19" fmla="*/ 48 h 127"/>
                <a:gd name="T20" fmla="*/ 0 w 152"/>
                <a:gd name="T21" fmla="*/ 48 h 127"/>
                <a:gd name="T22" fmla="*/ 0 w 152"/>
                <a:gd name="T23" fmla="*/ 12 h 127"/>
                <a:gd name="T24" fmla="*/ 12 w 152"/>
                <a:gd name="T25" fmla="*/ 0 h 127"/>
                <a:gd name="T26" fmla="*/ 140 w 152"/>
                <a:gd name="T27" fmla="*/ 0 h 127"/>
                <a:gd name="T28" fmla="*/ 152 w 152"/>
                <a:gd name="T29" fmla="*/ 12 h 127"/>
                <a:gd name="T30" fmla="*/ 152 w 152"/>
                <a:gd name="T31" fmla="*/ 92 h 127"/>
                <a:gd name="T32" fmla="*/ 140 w 152"/>
                <a:gd name="T33" fmla="*/ 104 h 127"/>
                <a:gd name="T34" fmla="*/ 82 w 152"/>
                <a:gd name="T35" fmla="*/ 104 h 127"/>
                <a:gd name="T36" fmla="*/ 59 w 152"/>
                <a:gd name="T37" fmla="*/ 12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2" h="127">
                  <a:moveTo>
                    <a:pt x="59" y="127"/>
                  </a:moveTo>
                  <a:cubicBezTo>
                    <a:pt x="53" y="121"/>
                    <a:pt x="53" y="121"/>
                    <a:pt x="53" y="121"/>
                  </a:cubicBezTo>
                  <a:cubicBezTo>
                    <a:pt x="78" y="96"/>
                    <a:pt x="78" y="96"/>
                    <a:pt x="78" y="96"/>
                  </a:cubicBezTo>
                  <a:cubicBezTo>
                    <a:pt x="140" y="96"/>
                    <a:pt x="140" y="96"/>
                    <a:pt x="140" y="96"/>
                  </a:cubicBezTo>
                  <a:cubicBezTo>
                    <a:pt x="142" y="96"/>
                    <a:pt x="144" y="94"/>
                    <a:pt x="144" y="92"/>
                  </a:cubicBezTo>
                  <a:cubicBezTo>
                    <a:pt x="144" y="12"/>
                    <a:pt x="144" y="12"/>
                    <a:pt x="144" y="12"/>
                  </a:cubicBezTo>
                  <a:cubicBezTo>
                    <a:pt x="144" y="10"/>
                    <a:pt x="142" y="8"/>
                    <a:pt x="140" y="8"/>
                  </a:cubicBezTo>
                  <a:cubicBezTo>
                    <a:pt x="12" y="8"/>
                    <a:pt x="12" y="8"/>
                    <a:pt x="12" y="8"/>
                  </a:cubicBezTo>
                  <a:cubicBezTo>
                    <a:pt x="10" y="8"/>
                    <a:pt x="8" y="10"/>
                    <a:pt x="8" y="12"/>
                  </a:cubicBezTo>
                  <a:cubicBezTo>
                    <a:pt x="8" y="48"/>
                    <a:pt x="8" y="48"/>
                    <a:pt x="8" y="48"/>
                  </a:cubicBezTo>
                  <a:cubicBezTo>
                    <a:pt x="0" y="48"/>
                    <a:pt x="0" y="48"/>
                    <a:pt x="0" y="48"/>
                  </a:cubicBezTo>
                  <a:cubicBezTo>
                    <a:pt x="0" y="12"/>
                    <a:pt x="0" y="12"/>
                    <a:pt x="0" y="12"/>
                  </a:cubicBezTo>
                  <a:cubicBezTo>
                    <a:pt x="0" y="5"/>
                    <a:pt x="5" y="0"/>
                    <a:pt x="12" y="0"/>
                  </a:cubicBezTo>
                  <a:cubicBezTo>
                    <a:pt x="140" y="0"/>
                    <a:pt x="140" y="0"/>
                    <a:pt x="140" y="0"/>
                  </a:cubicBezTo>
                  <a:cubicBezTo>
                    <a:pt x="147" y="0"/>
                    <a:pt x="152" y="5"/>
                    <a:pt x="152" y="12"/>
                  </a:cubicBezTo>
                  <a:cubicBezTo>
                    <a:pt x="152" y="92"/>
                    <a:pt x="152" y="92"/>
                    <a:pt x="152" y="92"/>
                  </a:cubicBezTo>
                  <a:cubicBezTo>
                    <a:pt x="152" y="99"/>
                    <a:pt x="147" y="104"/>
                    <a:pt x="140" y="104"/>
                  </a:cubicBezTo>
                  <a:cubicBezTo>
                    <a:pt x="82" y="104"/>
                    <a:pt x="82" y="104"/>
                    <a:pt x="82" y="104"/>
                  </a:cubicBezTo>
                  <a:lnTo>
                    <a:pt x="59" y="127"/>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57" name="Rectangle 158"/>
            <p:cNvSpPr>
              <a:spLocks noChangeArrowheads="1"/>
            </p:cNvSpPr>
            <p:nvPr/>
          </p:nvSpPr>
          <p:spPr bwMode="auto">
            <a:xfrm>
              <a:off x="7018338" y="2540001"/>
              <a:ext cx="26987"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58" name="Rectangle 159"/>
            <p:cNvSpPr>
              <a:spLocks noChangeArrowheads="1"/>
            </p:cNvSpPr>
            <p:nvPr/>
          </p:nvSpPr>
          <p:spPr bwMode="auto">
            <a:xfrm>
              <a:off x="7072313" y="2540001"/>
              <a:ext cx="26987"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59" name="Rectangle 160"/>
            <p:cNvSpPr>
              <a:spLocks noChangeArrowheads="1"/>
            </p:cNvSpPr>
            <p:nvPr/>
          </p:nvSpPr>
          <p:spPr bwMode="auto">
            <a:xfrm>
              <a:off x="7126288" y="2540001"/>
              <a:ext cx="26987"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60" name="Line 161"/>
            <p:cNvSpPr>
              <a:spLocks noChangeShapeType="1"/>
            </p:cNvSpPr>
            <p:nvPr/>
          </p:nvSpPr>
          <p:spPr bwMode="auto">
            <a:xfrm>
              <a:off x="6938963" y="2968626"/>
              <a:ext cx="0" cy="0"/>
            </a:xfrm>
            <a:prstGeom prst="line">
              <a:avLst/>
            </a:prstGeom>
            <a:ln>
              <a:headEnd/>
              <a:tailEn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61" name="Freeform 162"/>
            <p:cNvSpPr>
              <a:spLocks/>
            </p:cNvSpPr>
            <p:nvPr/>
          </p:nvSpPr>
          <p:spPr bwMode="auto">
            <a:xfrm>
              <a:off x="6537325" y="2959101"/>
              <a:ext cx="206375" cy="277813"/>
            </a:xfrm>
            <a:custGeom>
              <a:avLst/>
              <a:gdLst>
                <a:gd name="T0" fmla="*/ 8 w 62"/>
                <a:gd name="T1" fmla="*/ 83 h 83"/>
                <a:gd name="T2" fmla="*/ 0 w 62"/>
                <a:gd name="T3" fmla="*/ 83 h 83"/>
                <a:gd name="T4" fmla="*/ 0 w 62"/>
                <a:gd name="T5" fmla="*/ 55 h 83"/>
                <a:gd name="T6" fmla="*/ 37 w 62"/>
                <a:gd name="T7" fmla="*/ 9 h 83"/>
                <a:gd name="T8" fmla="*/ 58 w 62"/>
                <a:gd name="T9" fmla="*/ 0 h 83"/>
                <a:gd name="T10" fmla="*/ 62 w 62"/>
                <a:gd name="T11" fmla="*/ 6 h 83"/>
                <a:gd name="T12" fmla="*/ 39 w 62"/>
                <a:gd name="T13" fmla="*/ 17 h 83"/>
                <a:gd name="T14" fmla="*/ 8 w 62"/>
                <a:gd name="T15" fmla="*/ 55 h 83"/>
                <a:gd name="T16" fmla="*/ 8 w 62"/>
                <a:gd name="T17" fmla="*/ 8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83">
                  <a:moveTo>
                    <a:pt x="8" y="83"/>
                  </a:moveTo>
                  <a:cubicBezTo>
                    <a:pt x="0" y="83"/>
                    <a:pt x="0" y="83"/>
                    <a:pt x="0" y="83"/>
                  </a:cubicBezTo>
                  <a:cubicBezTo>
                    <a:pt x="0" y="55"/>
                    <a:pt x="0" y="55"/>
                    <a:pt x="0" y="55"/>
                  </a:cubicBezTo>
                  <a:cubicBezTo>
                    <a:pt x="0" y="23"/>
                    <a:pt x="18" y="16"/>
                    <a:pt x="37" y="9"/>
                  </a:cubicBezTo>
                  <a:cubicBezTo>
                    <a:pt x="44" y="6"/>
                    <a:pt x="51" y="4"/>
                    <a:pt x="58" y="0"/>
                  </a:cubicBezTo>
                  <a:cubicBezTo>
                    <a:pt x="62" y="6"/>
                    <a:pt x="62" y="6"/>
                    <a:pt x="62" y="6"/>
                  </a:cubicBezTo>
                  <a:cubicBezTo>
                    <a:pt x="54" y="11"/>
                    <a:pt x="46" y="14"/>
                    <a:pt x="39" y="17"/>
                  </a:cubicBezTo>
                  <a:cubicBezTo>
                    <a:pt x="21" y="24"/>
                    <a:pt x="8" y="28"/>
                    <a:pt x="8" y="55"/>
                  </a:cubicBezTo>
                  <a:lnTo>
                    <a:pt x="8" y="83"/>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62" name="Freeform 163"/>
            <p:cNvSpPr>
              <a:spLocks/>
            </p:cNvSpPr>
            <p:nvPr/>
          </p:nvSpPr>
          <p:spPr bwMode="auto">
            <a:xfrm>
              <a:off x="6945313" y="2959101"/>
              <a:ext cx="207962" cy="277813"/>
            </a:xfrm>
            <a:custGeom>
              <a:avLst/>
              <a:gdLst>
                <a:gd name="T0" fmla="*/ 62 w 62"/>
                <a:gd name="T1" fmla="*/ 83 h 83"/>
                <a:gd name="T2" fmla="*/ 54 w 62"/>
                <a:gd name="T3" fmla="*/ 83 h 83"/>
                <a:gd name="T4" fmla="*/ 54 w 62"/>
                <a:gd name="T5" fmla="*/ 55 h 83"/>
                <a:gd name="T6" fmla="*/ 23 w 62"/>
                <a:gd name="T7" fmla="*/ 17 h 83"/>
                <a:gd name="T8" fmla="*/ 0 w 62"/>
                <a:gd name="T9" fmla="*/ 6 h 83"/>
                <a:gd name="T10" fmla="*/ 4 w 62"/>
                <a:gd name="T11" fmla="*/ 0 h 83"/>
                <a:gd name="T12" fmla="*/ 25 w 62"/>
                <a:gd name="T13" fmla="*/ 9 h 83"/>
                <a:gd name="T14" fmla="*/ 62 w 62"/>
                <a:gd name="T15" fmla="*/ 55 h 83"/>
                <a:gd name="T16" fmla="*/ 62 w 62"/>
                <a:gd name="T17" fmla="*/ 8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83">
                  <a:moveTo>
                    <a:pt x="62" y="83"/>
                  </a:moveTo>
                  <a:cubicBezTo>
                    <a:pt x="54" y="83"/>
                    <a:pt x="54" y="83"/>
                    <a:pt x="54" y="83"/>
                  </a:cubicBezTo>
                  <a:cubicBezTo>
                    <a:pt x="54" y="55"/>
                    <a:pt x="54" y="55"/>
                    <a:pt x="54" y="55"/>
                  </a:cubicBezTo>
                  <a:cubicBezTo>
                    <a:pt x="54" y="28"/>
                    <a:pt x="41" y="24"/>
                    <a:pt x="23" y="17"/>
                  </a:cubicBezTo>
                  <a:cubicBezTo>
                    <a:pt x="16" y="14"/>
                    <a:pt x="8" y="11"/>
                    <a:pt x="0" y="6"/>
                  </a:cubicBezTo>
                  <a:cubicBezTo>
                    <a:pt x="4" y="0"/>
                    <a:pt x="4" y="0"/>
                    <a:pt x="4" y="0"/>
                  </a:cubicBezTo>
                  <a:cubicBezTo>
                    <a:pt x="11" y="4"/>
                    <a:pt x="18" y="6"/>
                    <a:pt x="25" y="9"/>
                  </a:cubicBezTo>
                  <a:cubicBezTo>
                    <a:pt x="44" y="16"/>
                    <a:pt x="62" y="23"/>
                    <a:pt x="62" y="55"/>
                  </a:cubicBezTo>
                  <a:lnTo>
                    <a:pt x="62" y="83"/>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63" name="Freeform 164"/>
            <p:cNvSpPr>
              <a:spLocks noEditPoints="1"/>
            </p:cNvSpPr>
            <p:nvPr/>
          </p:nvSpPr>
          <p:spPr bwMode="auto">
            <a:xfrm>
              <a:off x="6721475" y="2914651"/>
              <a:ext cx="247650" cy="123825"/>
            </a:xfrm>
            <a:custGeom>
              <a:avLst/>
              <a:gdLst>
                <a:gd name="T0" fmla="*/ 113 w 156"/>
                <a:gd name="T1" fmla="*/ 78 h 78"/>
                <a:gd name="T2" fmla="*/ 78 w 156"/>
                <a:gd name="T3" fmla="*/ 59 h 78"/>
                <a:gd name="T4" fmla="*/ 42 w 156"/>
                <a:gd name="T5" fmla="*/ 78 h 78"/>
                <a:gd name="T6" fmla="*/ 0 w 156"/>
                <a:gd name="T7" fmla="*/ 36 h 78"/>
                <a:gd name="T8" fmla="*/ 23 w 156"/>
                <a:gd name="T9" fmla="*/ 0 h 78"/>
                <a:gd name="T10" fmla="*/ 78 w 156"/>
                <a:gd name="T11" fmla="*/ 9 h 78"/>
                <a:gd name="T12" fmla="*/ 132 w 156"/>
                <a:gd name="T13" fmla="*/ 0 h 78"/>
                <a:gd name="T14" fmla="*/ 156 w 156"/>
                <a:gd name="T15" fmla="*/ 36 h 78"/>
                <a:gd name="T16" fmla="*/ 113 w 156"/>
                <a:gd name="T17" fmla="*/ 78 h 78"/>
                <a:gd name="T18" fmla="*/ 78 w 156"/>
                <a:gd name="T19" fmla="*/ 42 h 78"/>
                <a:gd name="T20" fmla="*/ 109 w 156"/>
                <a:gd name="T21" fmla="*/ 57 h 78"/>
                <a:gd name="T22" fmla="*/ 135 w 156"/>
                <a:gd name="T23" fmla="*/ 32 h 78"/>
                <a:gd name="T24" fmla="*/ 124 w 156"/>
                <a:gd name="T25" fmla="*/ 17 h 78"/>
                <a:gd name="T26" fmla="*/ 78 w 156"/>
                <a:gd name="T27" fmla="*/ 25 h 78"/>
                <a:gd name="T28" fmla="*/ 31 w 156"/>
                <a:gd name="T29" fmla="*/ 17 h 78"/>
                <a:gd name="T30" fmla="*/ 21 w 156"/>
                <a:gd name="T31" fmla="*/ 32 h 78"/>
                <a:gd name="T32" fmla="*/ 46 w 156"/>
                <a:gd name="T33" fmla="*/ 57 h 78"/>
                <a:gd name="T34" fmla="*/ 78 w 156"/>
                <a:gd name="T35" fmla="*/ 42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6" h="78">
                  <a:moveTo>
                    <a:pt x="113" y="78"/>
                  </a:moveTo>
                  <a:lnTo>
                    <a:pt x="78" y="59"/>
                  </a:lnTo>
                  <a:lnTo>
                    <a:pt x="42" y="78"/>
                  </a:lnTo>
                  <a:lnTo>
                    <a:pt x="0" y="36"/>
                  </a:lnTo>
                  <a:lnTo>
                    <a:pt x="23" y="0"/>
                  </a:lnTo>
                  <a:lnTo>
                    <a:pt x="78" y="9"/>
                  </a:lnTo>
                  <a:lnTo>
                    <a:pt x="132" y="0"/>
                  </a:lnTo>
                  <a:lnTo>
                    <a:pt x="156" y="36"/>
                  </a:lnTo>
                  <a:lnTo>
                    <a:pt x="113" y="78"/>
                  </a:lnTo>
                  <a:close/>
                  <a:moveTo>
                    <a:pt x="78" y="42"/>
                  </a:moveTo>
                  <a:lnTo>
                    <a:pt x="109" y="57"/>
                  </a:lnTo>
                  <a:lnTo>
                    <a:pt x="135" y="32"/>
                  </a:lnTo>
                  <a:lnTo>
                    <a:pt x="124" y="17"/>
                  </a:lnTo>
                  <a:lnTo>
                    <a:pt x="78" y="25"/>
                  </a:lnTo>
                  <a:lnTo>
                    <a:pt x="31" y="17"/>
                  </a:lnTo>
                  <a:lnTo>
                    <a:pt x="21" y="32"/>
                  </a:lnTo>
                  <a:lnTo>
                    <a:pt x="46" y="57"/>
                  </a:lnTo>
                  <a:lnTo>
                    <a:pt x="78" y="42"/>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64" name="Rectangle 165"/>
            <p:cNvSpPr>
              <a:spLocks noChangeArrowheads="1"/>
            </p:cNvSpPr>
            <p:nvPr/>
          </p:nvSpPr>
          <p:spPr bwMode="auto">
            <a:xfrm>
              <a:off x="6897688" y="2874963"/>
              <a:ext cx="26987" cy="53975"/>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65" name="Rectangle 166"/>
            <p:cNvSpPr>
              <a:spLocks noChangeArrowheads="1"/>
            </p:cNvSpPr>
            <p:nvPr/>
          </p:nvSpPr>
          <p:spPr bwMode="auto">
            <a:xfrm>
              <a:off x="6764338" y="2874963"/>
              <a:ext cx="26987" cy="53975"/>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66" name="Rectangle 167"/>
            <p:cNvSpPr>
              <a:spLocks noChangeArrowheads="1"/>
            </p:cNvSpPr>
            <p:nvPr/>
          </p:nvSpPr>
          <p:spPr bwMode="auto">
            <a:xfrm>
              <a:off x="6831013" y="3101976"/>
              <a:ext cx="26987"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67" name="Rectangle 168"/>
            <p:cNvSpPr>
              <a:spLocks noChangeArrowheads="1"/>
            </p:cNvSpPr>
            <p:nvPr/>
          </p:nvSpPr>
          <p:spPr bwMode="auto">
            <a:xfrm>
              <a:off x="6831013" y="3048001"/>
              <a:ext cx="26987"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68" name="Freeform 169"/>
            <p:cNvSpPr>
              <a:spLocks/>
            </p:cNvSpPr>
            <p:nvPr/>
          </p:nvSpPr>
          <p:spPr bwMode="auto">
            <a:xfrm>
              <a:off x="6710363" y="2700338"/>
              <a:ext cx="268287" cy="201613"/>
            </a:xfrm>
            <a:custGeom>
              <a:avLst/>
              <a:gdLst>
                <a:gd name="T0" fmla="*/ 40 w 80"/>
                <a:gd name="T1" fmla="*/ 60 h 60"/>
                <a:gd name="T2" fmla="*/ 18 w 80"/>
                <a:gd name="T3" fmla="*/ 56 h 60"/>
                <a:gd name="T4" fmla="*/ 18 w 80"/>
                <a:gd name="T5" fmla="*/ 55 h 60"/>
                <a:gd name="T6" fmla="*/ 0 w 80"/>
                <a:gd name="T7" fmla="*/ 17 h 60"/>
                <a:gd name="T8" fmla="*/ 0 w 80"/>
                <a:gd name="T9" fmla="*/ 16 h 60"/>
                <a:gd name="T10" fmla="*/ 0 w 80"/>
                <a:gd name="T11" fmla="*/ 0 h 60"/>
                <a:gd name="T12" fmla="*/ 8 w 80"/>
                <a:gd name="T13" fmla="*/ 0 h 60"/>
                <a:gd name="T14" fmla="*/ 8 w 80"/>
                <a:gd name="T15" fmla="*/ 16 h 60"/>
                <a:gd name="T16" fmla="*/ 22 w 80"/>
                <a:gd name="T17" fmla="*/ 49 h 60"/>
                <a:gd name="T18" fmla="*/ 40 w 80"/>
                <a:gd name="T19" fmla="*/ 52 h 60"/>
                <a:gd name="T20" fmla="*/ 58 w 80"/>
                <a:gd name="T21" fmla="*/ 49 h 60"/>
                <a:gd name="T22" fmla="*/ 72 w 80"/>
                <a:gd name="T23" fmla="*/ 16 h 60"/>
                <a:gd name="T24" fmla="*/ 72 w 80"/>
                <a:gd name="T25" fmla="*/ 0 h 60"/>
                <a:gd name="T26" fmla="*/ 80 w 80"/>
                <a:gd name="T27" fmla="*/ 0 h 60"/>
                <a:gd name="T28" fmla="*/ 80 w 80"/>
                <a:gd name="T29" fmla="*/ 17 h 60"/>
                <a:gd name="T30" fmla="*/ 62 w 80"/>
                <a:gd name="T31" fmla="*/ 55 h 60"/>
                <a:gd name="T32" fmla="*/ 62 w 80"/>
                <a:gd name="T33" fmla="*/ 56 h 60"/>
                <a:gd name="T34" fmla="*/ 40 w 80"/>
                <a:gd name="T35" fmla="*/ 6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60">
                  <a:moveTo>
                    <a:pt x="40" y="60"/>
                  </a:moveTo>
                  <a:cubicBezTo>
                    <a:pt x="39" y="60"/>
                    <a:pt x="27" y="60"/>
                    <a:pt x="18" y="56"/>
                  </a:cubicBezTo>
                  <a:cubicBezTo>
                    <a:pt x="18" y="55"/>
                    <a:pt x="18" y="55"/>
                    <a:pt x="18" y="55"/>
                  </a:cubicBezTo>
                  <a:cubicBezTo>
                    <a:pt x="17" y="55"/>
                    <a:pt x="4" y="46"/>
                    <a:pt x="0" y="17"/>
                  </a:cubicBezTo>
                  <a:cubicBezTo>
                    <a:pt x="0" y="16"/>
                    <a:pt x="0" y="16"/>
                    <a:pt x="0" y="16"/>
                  </a:cubicBezTo>
                  <a:cubicBezTo>
                    <a:pt x="0" y="0"/>
                    <a:pt x="0" y="0"/>
                    <a:pt x="0" y="0"/>
                  </a:cubicBezTo>
                  <a:cubicBezTo>
                    <a:pt x="8" y="0"/>
                    <a:pt x="8" y="0"/>
                    <a:pt x="8" y="0"/>
                  </a:cubicBezTo>
                  <a:cubicBezTo>
                    <a:pt x="8" y="16"/>
                    <a:pt x="8" y="16"/>
                    <a:pt x="8" y="16"/>
                  </a:cubicBezTo>
                  <a:cubicBezTo>
                    <a:pt x="11" y="39"/>
                    <a:pt x="21" y="48"/>
                    <a:pt x="22" y="49"/>
                  </a:cubicBezTo>
                  <a:cubicBezTo>
                    <a:pt x="29" y="52"/>
                    <a:pt x="40" y="52"/>
                    <a:pt x="40" y="52"/>
                  </a:cubicBezTo>
                  <a:cubicBezTo>
                    <a:pt x="40" y="52"/>
                    <a:pt x="51" y="52"/>
                    <a:pt x="58" y="49"/>
                  </a:cubicBezTo>
                  <a:cubicBezTo>
                    <a:pt x="59" y="48"/>
                    <a:pt x="69" y="39"/>
                    <a:pt x="72" y="16"/>
                  </a:cubicBezTo>
                  <a:cubicBezTo>
                    <a:pt x="72" y="0"/>
                    <a:pt x="72" y="0"/>
                    <a:pt x="72" y="0"/>
                  </a:cubicBezTo>
                  <a:cubicBezTo>
                    <a:pt x="80" y="0"/>
                    <a:pt x="80" y="0"/>
                    <a:pt x="80" y="0"/>
                  </a:cubicBezTo>
                  <a:cubicBezTo>
                    <a:pt x="80" y="17"/>
                    <a:pt x="80" y="17"/>
                    <a:pt x="80" y="17"/>
                  </a:cubicBezTo>
                  <a:cubicBezTo>
                    <a:pt x="76" y="46"/>
                    <a:pt x="63" y="55"/>
                    <a:pt x="62" y="55"/>
                  </a:cubicBezTo>
                  <a:cubicBezTo>
                    <a:pt x="62" y="56"/>
                    <a:pt x="62" y="56"/>
                    <a:pt x="62" y="56"/>
                  </a:cubicBezTo>
                  <a:cubicBezTo>
                    <a:pt x="53" y="60"/>
                    <a:pt x="41" y="60"/>
                    <a:pt x="40" y="60"/>
                  </a:cubicBez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69" name="Freeform 170"/>
            <p:cNvSpPr>
              <a:spLocks/>
            </p:cNvSpPr>
            <p:nvPr/>
          </p:nvSpPr>
          <p:spPr bwMode="auto">
            <a:xfrm>
              <a:off x="6710363" y="2566988"/>
              <a:ext cx="268287" cy="133350"/>
            </a:xfrm>
            <a:custGeom>
              <a:avLst/>
              <a:gdLst>
                <a:gd name="T0" fmla="*/ 80 w 80"/>
                <a:gd name="T1" fmla="*/ 40 h 40"/>
                <a:gd name="T2" fmla="*/ 72 w 80"/>
                <a:gd name="T3" fmla="*/ 40 h 40"/>
                <a:gd name="T4" fmla="*/ 40 w 80"/>
                <a:gd name="T5" fmla="*/ 8 h 40"/>
                <a:gd name="T6" fmla="*/ 8 w 80"/>
                <a:gd name="T7" fmla="*/ 40 h 40"/>
                <a:gd name="T8" fmla="*/ 0 w 80"/>
                <a:gd name="T9" fmla="*/ 40 h 40"/>
                <a:gd name="T10" fmla="*/ 40 w 80"/>
                <a:gd name="T11" fmla="*/ 0 h 40"/>
                <a:gd name="T12" fmla="*/ 80 w 80"/>
                <a:gd name="T13" fmla="*/ 40 h 40"/>
              </a:gdLst>
              <a:ahLst/>
              <a:cxnLst>
                <a:cxn ang="0">
                  <a:pos x="T0" y="T1"/>
                </a:cxn>
                <a:cxn ang="0">
                  <a:pos x="T2" y="T3"/>
                </a:cxn>
                <a:cxn ang="0">
                  <a:pos x="T4" y="T5"/>
                </a:cxn>
                <a:cxn ang="0">
                  <a:pos x="T6" y="T7"/>
                </a:cxn>
                <a:cxn ang="0">
                  <a:pos x="T8" y="T9"/>
                </a:cxn>
                <a:cxn ang="0">
                  <a:pos x="T10" y="T11"/>
                </a:cxn>
                <a:cxn ang="0">
                  <a:pos x="T12" y="T13"/>
                </a:cxn>
              </a:cxnLst>
              <a:rect l="0" t="0" r="r" b="b"/>
              <a:pathLst>
                <a:path w="80" h="40">
                  <a:moveTo>
                    <a:pt x="80" y="40"/>
                  </a:moveTo>
                  <a:cubicBezTo>
                    <a:pt x="72" y="40"/>
                    <a:pt x="72" y="40"/>
                    <a:pt x="72" y="40"/>
                  </a:cubicBezTo>
                  <a:cubicBezTo>
                    <a:pt x="72" y="18"/>
                    <a:pt x="62" y="8"/>
                    <a:pt x="40" y="8"/>
                  </a:cubicBezTo>
                  <a:cubicBezTo>
                    <a:pt x="18" y="8"/>
                    <a:pt x="8" y="18"/>
                    <a:pt x="8" y="40"/>
                  </a:cubicBezTo>
                  <a:cubicBezTo>
                    <a:pt x="0" y="40"/>
                    <a:pt x="0" y="40"/>
                    <a:pt x="0" y="40"/>
                  </a:cubicBezTo>
                  <a:cubicBezTo>
                    <a:pt x="0" y="13"/>
                    <a:pt x="13" y="0"/>
                    <a:pt x="40" y="0"/>
                  </a:cubicBezTo>
                  <a:cubicBezTo>
                    <a:pt x="67" y="0"/>
                    <a:pt x="80" y="13"/>
                    <a:pt x="80" y="40"/>
                  </a:cubicBez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70" name="Freeform 171"/>
            <p:cNvSpPr>
              <a:spLocks/>
            </p:cNvSpPr>
            <p:nvPr/>
          </p:nvSpPr>
          <p:spPr bwMode="auto">
            <a:xfrm>
              <a:off x="6716713" y="2660651"/>
              <a:ext cx="255587" cy="80963"/>
            </a:xfrm>
            <a:custGeom>
              <a:avLst/>
              <a:gdLst>
                <a:gd name="T0" fmla="*/ 123 w 161"/>
                <a:gd name="T1" fmla="*/ 51 h 51"/>
                <a:gd name="T2" fmla="*/ 38 w 161"/>
                <a:gd name="T3" fmla="*/ 17 h 51"/>
                <a:gd name="T4" fmla="*/ 9 w 161"/>
                <a:gd name="T5" fmla="*/ 34 h 51"/>
                <a:gd name="T6" fmla="*/ 0 w 161"/>
                <a:gd name="T7" fmla="*/ 17 h 51"/>
                <a:gd name="T8" fmla="*/ 38 w 161"/>
                <a:gd name="T9" fmla="*/ 0 h 51"/>
                <a:gd name="T10" fmla="*/ 123 w 161"/>
                <a:gd name="T11" fmla="*/ 34 h 51"/>
                <a:gd name="T12" fmla="*/ 152 w 161"/>
                <a:gd name="T13" fmla="*/ 17 h 51"/>
                <a:gd name="T14" fmla="*/ 161 w 161"/>
                <a:gd name="T15" fmla="*/ 34 h 51"/>
                <a:gd name="T16" fmla="*/ 123 w 161"/>
                <a:gd name="T17"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1" h="51">
                  <a:moveTo>
                    <a:pt x="123" y="51"/>
                  </a:moveTo>
                  <a:lnTo>
                    <a:pt x="38" y="17"/>
                  </a:lnTo>
                  <a:lnTo>
                    <a:pt x="9" y="34"/>
                  </a:lnTo>
                  <a:lnTo>
                    <a:pt x="0" y="17"/>
                  </a:lnTo>
                  <a:lnTo>
                    <a:pt x="38" y="0"/>
                  </a:lnTo>
                  <a:lnTo>
                    <a:pt x="123" y="34"/>
                  </a:lnTo>
                  <a:lnTo>
                    <a:pt x="152" y="17"/>
                  </a:lnTo>
                  <a:lnTo>
                    <a:pt x="161" y="34"/>
                  </a:lnTo>
                  <a:lnTo>
                    <a:pt x="123" y="51"/>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71" name="Rectangle 172"/>
            <p:cNvSpPr>
              <a:spLocks noChangeArrowheads="1"/>
            </p:cNvSpPr>
            <p:nvPr/>
          </p:nvSpPr>
          <p:spPr bwMode="auto">
            <a:xfrm>
              <a:off x="6643688" y="3155951"/>
              <a:ext cx="26987" cy="80963"/>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72" name="Rectangle 173"/>
            <p:cNvSpPr>
              <a:spLocks noChangeArrowheads="1"/>
            </p:cNvSpPr>
            <p:nvPr/>
          </p:nvSpPr>
          <p:spPr bwMode="auto">
            <a:xfrm>
              <a:off x="7018338" y="3155951"/>
              <a:ext cx="26987" cy="80963"/>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grpSp>
      <p:grpSp>
        <p:nvGrpSpPr>
          <p:cNvPr id="73" name="Group 573"/>
          <p:cNvGrpSpPr/>
          <p:nvPr/>
        </p:nvGrpSpPr>
        <p:grpSpPr>
          <a:xfrm>
            <a:off x="501226" y="1285774"/>
            <a:ext cx="776287" cy="857250"/>
            <a:chOff x="6523038" y="5218113"/>
            <a:chExt cx="776287" cy="857250"/>
          </a:xfrm>
        </p:grpSpPr>
        <p:sp>
          <p:nvSpPr>
            <p:cNvPr id="74" name="Freeform 97"/>
            <p:cNvSpPr>
              <a:spLocks/>
            </p:cNvSpPr>
            <p:nvPr/>
          </p:nvSpPr>
          <p:spPr bwMode="auto">
            <a:xfrm>
              <a:off x="6523038" y="5218113"/>
              <a:ext cx="455612" cy="615950"/>
            </a:xfrm>
            <a:custGeom>
              <a:avLst/>
              <a:gdLst>
                <a:gd name="T0" fmla="*/ 186 w 287"/>
                <a:gd name="T1" fmla="*/ 388 h 388"/>
                <a:gd name="T2" fmla="*/ 0 w 287"/>
                <a:gd name="T3" fmla="*/ 388 h 388"/>
                <a:gd name="T4" fmla="*/ 0 w 287"/>
                <a:gd name="T5" fmla="*/ 0 h 388"/>
                <a:gd name="T6" fmla="*/ 215 w 287"/>
                <a:gd name="T7" fmla="*/ 0 h 388"/>
                <a:gd name="T8" fmla="*/ 287 w 287"/>
                <a:gd name="T9" fmla="*/ 71 h 388"/>
                <a:gd name="T10" fmla="*/ 287 w 287"/>
                <a:gd name="T11" fmla="*/ 135 h 388"/>
                <a:gd name="T12" fmla="*/ 270 w 287"/>
                <a:gd name="T13" fmla="*/ 135 h 388"/>
                <a:gd name="T14" fmla="*/ 270 w 287"/>
                <a:gd name="T15" fmla="*/ 80 h 388"/>
                <a:gd name="T16" fmla="*/ 207 w 287"/>
                <a:gd name="T17" fmla="*/ 17 h 388"/>
                <a:gd name="T18" fmla="*/ 17 w 287"/>
                <a:gd name="T19" fmla="*/ 17 h 388"/>
                <a:gd name="T20" fmla="*/ 17 w 287"/>
                <a:gd name="T21" fmla="*/ 371 h 388"/>
                <a:gd name="T22" fmla="*/ 186 w 287"/>
                <a:gd name="T23" fmla="*/ 371 h 388"/>
                <a:gd name="T24" fmla="*/ 186 w 287"/>
                <a:gd name="T25" fmla="*/ 388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7" h="388">
                  <a:moveTo>
                    <a:pt x="186" y="388"/>
                  </a:moveTo>
                  <a:lnTo>
                    <a:pt x="0" y="388"/>
                  </a:lnTo>
                  <a:lnTo>
                    <a:pt x="0" y="0"/>
                  </a:lnTo>
                  <a:lnTo>
                    <a:pt x="215" y="0"/>
                  </a:lnTo>
                  <a:lnTo>
                    <a:pt x="287" y="71"/>
                  </a:lnTo>
                  <a:lnTo>
                    <a:pt x="287" y="135"/>
                  </a:lnTo>
                  <a:lnTo>
                    <a:pt x="270" y="135"/>
                  </a:lnTo>
                  <a:lnTo>
                    <a:pt x="270" y="80"/>
                  </a:lnTo>
                  <a:lnTo>
                    <a:pt x="207" y="17"/>
                  </a:lnTo>
                  <a:lnTo>
                    <a:pt x="17" y="17"/>
                  </a:lnTo>
                  <a:lnTo>
                    <a:pt x="17" y="371"/>
                  </a:lnTo>
                  <a:lnTo>
                    <a:pt x="186" y="371"/>
                  </a:lnTo>
                  <a:lnTo>
                    <a:pt x="186" y="388"/>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75" name="Rectangle 98"/>
            <p:cNvSpPr>
              <a:spLocks noChangeArrowheads="1"/>
            </p:cNvSpPr>
            <p:nvPr/>
          </p:nvSpPr>
          <p:spPr bwMode="auto">
            <a:xfrm>
              <a:off x="6897688" y="5378451"/>
              <a:ext cx="26987" cy="53975"/>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76" name="Freeform 99"/>
            <p:cNvSpPr>
              <a:spLocks/>
            </p:cNvSpPr>
            <p:nvPr/>
          </p:nvSpPr>
          <p:spPr bwMode="auto">
            <a:xfrm>
              <a:off x="6577013" y="5272088"/>
              <a:ext cx="241300" cy="508000"/>
            </a:xfrm>
            <a:custGeom>
              <a:avLst/>
              <a:gdLst>
                <a:gd name="T0" fmla="*/ 152 w 152"/>
                <a:gd name="T1" fmla="*/ 320 h 320"/>
                <a:gd name="T2" fmla="*/ 0 w 152"/>
                <a:gd name="T3" fmla="*/ 320 h 320"/>
                <a:gd name="T4" fmla="*/ 0 w 152"/>
                <a:gd name="T5" fmla="*/ 0 h 320"/>
                <a:gd name="T6" fmla="*/ 152 w 152"/>
                <a:gd name="T7" fmla="*/ 0 h 320"/>
                <a:gd name="T8" fmla="*/ 152 w 152"/>
                <a:gd name="T9" fmla="*/ 16 h 320"/>
                <a:gd name="T10" fmla="*/ 17 w 152"/>
                <a:gd name="T11" fmla="*/ 16 h 320"/>
                <a:gd name="T12" fmla="*/ 17 w 152"/>
                <a:gd name="T13" fmla="*/ 303 h 320"/>
                <a:gd name="T14" fmla="*/ 152 w 152"/>
                <a:gd name="T15" fmla="*/ 303 h 320"/>
                <a:gd name="T16" fmla="*/ 152 w 152"/>
                <a:gd name="T17"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 h="320">
                  <a:moveTo>
                    <a:pt x="152" y="320"/>
                  </a:moveTo>
                  <a:lnTo>
                    <a:pt x="0" y="320"/>
                  </a:lnTo>
                  <a:lnTo>
                    <a:pt x="0" y="0"/>
                  </a:lnTo>
                  <a:lnTo>
                    <a:pt x="152" y="0"/>
                  </a:lnTo>
                  <a:lnTo>
                    <a:pt x="152" y="16"/>
                  </a:lnTo>
                  <a:lnTo>
                    <a:pt x="17" y="16"/>
                  </a:lnTo>
                  <a:lnTo>
                    <a:pt x="17" y="303"/>
                  </a:lnTo>
                  <a:lnTo>
                    <a:pt x="152" y="303"/>
                  </a:lnTo>
                  <a:lnTo>
                    <a:pt x="152" y="320"/>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77" name="Freeform 100"/>
            <p:cNvSpPr>
              <a:spLocks noEditPoints="1"/>
            </p:cNvSpPr>
            <p:nvPr/>
          </p:nvSpPr>
          <p:spPr bwMode="auto">
            <a:xfrm>
              <a:off x="6845300" y="5459413"/>
              <a:ext cx="454025" cy="615950"/>
            </a:xfrm>
            <a:custGeom>
              <a:avLst/>
              <a:gdLst>
                <a:gd name="T0" fmla="*/ 286 w 286"/>
                <a:gd name="T1" fmla="*/ 388 h 388"/>
                <a:gd name="T2" fmla="*/ 0 w 286"/>
                <a:gd name="T3" fmla="*/ 388 h 388"/>
                <a:gd name="T4" fmla="*/ 0 w 286"/>
                <a:gd name="T5" fmla="*/ 0 h 388"/>
                <a:gd name="T6" fmla="*/ 215 w 286"/>
                <a:gd name="T7" fmla="*/ 0 h 388"/>
                <a:gd name="T8" fmla="*/ 286 w 286"/>
                <a:gd name="T9" fmla="*/ 71 h 388"/>
                <a:gd name="T10" fmla="*/ 286 w 286"/>
                <a:gd name="T11" fmla="*/ 388 h 388"/>
                <a:gd name="T12" fmla="*/ 16 w 286"/>
                <a:gd name="T13" fmla="*/ 371 h 388"/>
                <a:gd name="T14" fmla="*/ 269 w 286"/>
                <a:gd name="T15" fmla="*/ 371 h 388"/>
                <a:gd name="T16" fmla="*/ 269 w 286"/>
                <a:gd name="T17" fmla="*/ 80 h 388"/>
                <a:gd name="T18" fmla="*/ 206 w 286"/>
                <a:gd name="T19" fmla="*/ 16 h 388"/>
                <a:gd name="T20" fmla="*/ 16 w 286"/>
                <a:gd name="T21" fmla="*/ 16 h 388"/>
                <a:gd name="T22" fmla="*/ 16 w 286"/>
                <a:gd name="T23" fmla="*/ 371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6" h="388">
                  <a:moveTo>
                    <a:pt x="286" y="388"/>
                  </a:moveTo>
                  <a:lnTo>
                    <a:pt x="0" y="388"/>
                  </a:lnTo>
                  <a:lnTo>
                    <a:pt x="0" y="0"/>
                  </a:lnTo>
                  <a:lnTo>
                    <a:pt x="215" y="0"/>
                  </a:lnTo>
                  <a:lnTo>
                    <a:pt x="286" y="71"/>
                  </a:lnTo>
                  <a:lnTo>
                    <a:pt x="286" y="388"/>
                  </a:lnTo>
                  <a:close/>
                  <a:moveTo>
                    <a:pt x="16" y="371"/>
                  </a:moveTo>
                  <a:lnTo>
                    <a:pt x="269" y="371"/>
                  </a:lnTo>
                  <a:lnTo>
                    <a:pt x="269" y="80"/>
                  </a:lnTo>
                  <a:lnTo>
                    <a:pt x="206" y="16"/>
                  </a:lnTo>
                  <a:lnTo>
                    <a:pt x="16" y="16"/>
                  </a:lnTo>
                  <a:lnTo>
                    <a:pt x="16" y="371"/>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78" name="Freeform 101"/>
            <p:cNvSpPr>
              <a:spLocks/>
            </p:cNvSpPr>
            <p:nvPr/>
          </p:nvSpPr>
          <p:spPr bwMode="auto">
            <a:xfrm>
              <a:off x="7005638" y="5272088"/>
              <a:ext cx="160337" cy="160338"/>
            </a:xfrm>
            <a:custGeom>
              <a:avLst/>
              <a:gdLst>
                <a:gd name="T0" fmla="*/ 48 w 48"/>
                <a:gd name="T1" fmla="*/ 48 h 48"/>
                <a:gd name="T2" fmla="*/ 40 w 48"/>
                <a:gd name="T3" fmla="*/ 48 h 48"/>
                <a:gd name="T4" fmla="*/ 40 w 48"/>
                <a:gd name="T5" fmla="*/ 12 h 48"/>
                <a:gd name="T6" fmla="*/ 36 w 48"/>
                <a:gd name="T7" fmla="*/ 8 h 48"/>
                <a:gd name="T8" fmla="*/ 0 w 48"/>
                <a:gd name="T9" fmla="*/ 8 h 48"/>
                <a:gd name="T10" fmla="*/ 0 w 48"/>
                <a:gd name="T11" fmla="*/ 0 h 48"/>
                <a:gd name="T12" fmla="*/ 36 w 48"/>
                <a:gd name="T13" fmla="*/ 0 h 48"/>
                <a:gd name="T14" fmla="*/ 48 w 48"/>
                <a:gd name="T15" fmla="*/ 12 h 48"/>
                <a:gd name="T16" fmla="*/ 48 w 48"/>
                <a:gd name="T17"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48">
                  <a:moveTo>
                    <a:pt x="48" y="48"/>
                  </a:moveTo>
                  <a:cubicBezTo>
                    <a:pt x="40" y="48"/>
                    <a:pt x="40" y="48"/>
                    <a:pt x="40" y="48"/>
                  </a:cubicBezTo>
                  <a:cubicBezTo>
                    <a:pt x="40" y="12"/>
                    <a:pt x="40" y="12"/>
                    <a:pt x="40" y="12"/>
                  </a:cubicBezTo>
                  <a:cubicBezTo>
                    <a:pt x="40" y="10"/>
                    <a:pt x="38" y="8"/>
                    <a:pt x="36" y="8"/>
                  </a:cubicBezTo>
                  <a:cubicBezTo>
                    <a:pt x="0" y="8"/>
                    <a:pt x="0" y="8"/>
                    <a:pt x="0" y="8"/>
                  </a:cubicBezTo>
                  <a:cubicBezTo>
                    <a:pt x="0" y="0"/>
                    <a:pt x="0" y="0"/>
                    <a:pt x="0" y="0"/>
                  </a:cubicBezTo>
                  <a:cubicBezTo>
                    <a:pt x="36" y="0"/>
                    <a:pt x="36" y="0"/>
                    <a:pt x="36" y="0"/>
                  </a:cubicBezTo>
                  <a:cubicBezTo>
                    <a:pt x="43" y="0"/>
                    <a:pt x="48" y="5"/>
                    <a:pt x="48" y="12"/>
                  </a:cubicBezTo>
                  <a:lnTo>
                    <a:pt x="48" y="48"/>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79" name="Freeform 102"/>
            <p:cNvSpPr>
              <a:spLocks/>
            </p:cNvSpPr>
            <p:nvPr/>
          </p:nvSpPr>
          <p:spPr bwMode="auto">
            <a:xfrm>
              <a:off x="6657975" y="5861051"/>
              <a:ext cx="160337" cy="160338"/>
            </a:xfrm>
            <a:custGeom>
              <a:avLst/>
              <a:gdLst>
                <a:gd name="T0" fmla="*/ 48 w 48"/>
                <a:gd name="T1" fmla="*/ 48 h 48"/>
                <a:gd name="T2" fmla="*/ 12 w 48"/>
                <a:gd name="T3" fmla="*/ 48 h 48"/>
                <a:gd name="T4" fmla="*/ 0 w 48"/>
                <a:gd name="T5" fmla="*/ 36 h 48"/>
                <a:gd name="T6" fmla="*/ 0 w 48"/>
                <a:gd name="T7" fmla="*/ 0 h 48"/>
                <a:gd name="T8" fmla="*/ 8 w 48"/>
                <a:gd name="T9" fmla="*/ 0 h 48"/>
                <a:gd name="T10" fmla="*/ 8 w 48"/>
                <a:gd name="T11" fmla="*/ 36 h 48"/>
                <a:gd name="T12" fmla="*/ 12 w 48"/>
                <a:gd name="T13" fmla="*/ 40 h 48"/>
                <a:gd name="T14" fmla="*/ 48 w 48"/>
                <a:gd name="T15" fmla="*/ 40 h 48"/>
                <a:gd name="T16" fmla="*/ 48 w 48"/>
                <a:gd name="T17"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48">
                  <a:moveTo>
                    <a:pt x="48" y="48"/>
                  </a:moveTo>
                  <a:cubicBezTo>
                    <a:pt x="12" y="48"/>
                    <a:pt x="12" y="48"/>
                    <a:pt x="12" y="48"/>
                  </a:cubicBezTo>
                  <a:cubicBezTo>
                    <a:pt x="5" y="48"/>
                    <a:pt x="0" y="43"/>
                    <a:pt x="0" y="36"/>
                  </a:cubicBezTo>
                  <a:cubicBezTo>
                    <a:pt x="0" y="0"/>
                    <a:pt x="0" y="0"/>
                    <a:pt x="0" y="0"/>
                  </a:cubicBezTo>
                  <a:cubicBezTo>
                    <a:pt x="8" y="0"/>
                    <a:pt x="8" y="0"/>
                    <a:pt x="8" y="0"/>
                  </a:cubicBezTo>
                  <a:cubicBezTo>
                    <a:pt x="8" y="36"/>
                    <a:pt x="8" y="36"/>
                    <a:pt x="8" y="36"/>
                  </a:cubicBezTo>
                  <a:cubicBezTo>
                    <a:pt x="8" y="38"/>
                    <a:pt x="10" y="40"/>
                    <a:pt x="12" y="40"/>
                  </a:cubicBezTo>
                  <a:cubicBezTo>
                    <a:pt x="48" y="40"/>
                    <a:pt x="48" y="40"/>
                    <a:pt x="48" y="40"/>
                  </a:cubicBezTo>
                  <a:lnTo>
                    <a:pt x="48" y="48"/>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80" name="Rectangle 103"/>
            <p:cNvSpPr>
              <a:spLocks noChangeArrowheads="1"/>
            </p:cNvSpPr>
            <p:nvPr/>
          </p:nvSpPr>
          <p:spPr bwMode="auto">
            <a:xfrm>
              <a:off x="6924675" y="5538788"/>
              <a:ext cx="187325"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82" name="Rectangle 104"/>
            <p:cNvSpPr>
              <a:spLocks noChangeArrowheads="1"/>
            </p:cNvSpPr>
            <p:nvPr/>
          </p:nvSpPr>
          <p:spPr bwMode="auto">
            <a:xfrm>
              <a:off x="6924675" y="5592763"/>
              <a:ext cx="187325"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83" name="Rectangle 105"/>
            <p:cNvSpPr>
              <a:spLocks noChangeArrowheads="1"/>
            </p:cNvSpPr>
            <p:nvPr/>
          </p:nvSpPr>
          <p:spPr bwMode="auto">
            <a:xfrm>
              <a:off x="6924675" y="5646738"/>
              <a:ext cx="295275"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84" name="Rectangle 106"/>
            <p:cNvSpPr>
              <a:spLocks noChangeArrowheads="1"/>
            </p:cNvSpPr>
            <p:nvPr/>
          </p:nvSpPr>
          <p:spPr bwMode="auto">
            <a:xfrm>
              <a:off x="6924675" y="5699126"/>
              <a:ext cx="295275"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85" name="Rectangle 107"/>
            <p:cNvSpPr>
              <a:spLocks noChangeArrowheads="1"/>
            </p:cNvSpPr>
            <p:nvPr/>
          </p:nvSpPr>
          <p:spPr bwMode="auto">
            <a:xfrm>
              <a:off x="6924675" y="5753101"/>
              <a:ext cx="295275"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86" name="Rectangle 108"/>
            <p:cNvSpPr>
              <a:spLocks noChangeArrowheads="1"/>
            </p:cNvSpPr>
            <p:nvPr/>
          </p:nvSpPr>
          <p:spPr bwMode="auto">
            <a:xfrm>
              <a:off x="6924675" y="5807076"/>
              <a:ext cx="295275"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87" name="Rectangle 109"/>
            <p:cNvSpPr>
              <a:spLocks noChangeArrowheads="1"/>
            </p:cNvSpPr>
            <p:nvPr/>
          </p:nvSpPr>
          <p:spPr bwMode="auto">
            <a:xfrm>
              <a:off x="6924675" y="5861051"/>
              <a:ext cx="295275" cy="25400"/>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88" name="Rectangle 110"/>
            <p:cNvSpPr>
              <a:spLocks noChangeArrowheads="1"/>
            </p:cNvSpPr>
            <p:nvPr/>
          </p:nvSpPr>
          <p:spPr bwMode="auto">
            <a:xfrm>
              <a:off x="6924675" y="5913438"/>
              <a:ext cx="295275"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89" name="Rectangle 111"/>
            <p:cNvSpPr>
              <a:spLocks noChangeArrowheads="1"/>
            </p:cNvSpPr>
            <p:nvPr/>
          </p:nvSpPr>
          <p:spPr bwMode="auto">
            <a:xfrm>
              <a:off x="6924675" y="5967413"/>
              <a:ext cx="295275"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90" name="Freeform 112"/>
            <p:cNvSpPr>
              <a:spLocks/>
            </p:cNvSpPr>
            <p:nvPr/>
          </p:nvSpPr>
          <p:spPr bwMode="auto">
            <a:xfrm>
              <a:off x="6845300" y="5230813"/>
              <a:ext cx="119062" cy="120650"/>
            </a:xfrm>
            <a:custGeom>
              <a:avLst/>
              <a:gdLst>
                <a:gd name="T0" fmla="*/ 75 w 75"/>
                <a:gd name="T1" fmla="*/ 76 h 76"/>
                <a:gd name="T2" fmla="*/ 0 w 75"/>
                <a:gd name="T3" fmla="*/ 76 h 76"/>
                <a:gd name="T4" fmla="*/ 0 w 75"/>
                <a:gd name="T5" fmla="*/ 0 h 76"/>
                <a:gd name="T6" fmla="*/ 16 w 75"/>
                <a:gd name="T7" fmla="*/ 0 h 76"/>
                <a:gd name="T8" fmla="*/ 16 w 75"/>
                <a:gd name="T9" fmla="*/ 59 h 76"/>
                <a:gd name="T10" fmla="*/ 75 w 75"/>
                <a:gd name="T11" fmla="*/ 59 h 76"/>
                <a:gd name="T12" fmla="*/ 75 w 75"/>
                <a:gd name="T13" fmla="*/ 76 h 76"/>
              </a:gdLst>
              <a:ahLst/>
              <a:cxnLst>
                <a:cxn ang="0">
                  <a:pos x="T0" y="T1"/>
                </a:cxn>
                <a:cxn ang="0">
                  <a:pos x="T2" y="T3"/>
                </a:cxn>
                <a:cxn ang="0">
                  <a:pos x="T4" y="T5"/>
                </a:cxn>
                <a:cxn ang="0">
                  <a:pos x="T6" y="T7"/>
                </a:cxn>
                <a:cxn ang="0">
                  <a:pos x="T8" y="T9"/>
                </a:cxn>
                <a:cxn ang="0">
                  <a:pos x="T10" y="T11"/>
                </a:cxn>
                <a:cxn ang="0">
                  <a:pos x="T12" y="T13"/>
                </a:cxn>
              </a:cxnLst>
              <a:rect l="0" t="0" r="r" b="b"/>
              <a:pathLst>
                <a:path w="75" h="76">
                  <a:moveTo>
                    <a:pt x="75" y="76"/>
                  </a:moveTo>
                  <a:lnTo>
                    <a:pt x="0" y="76"/>
                  </a:lnTo>
                  <a:lnTo>
                    <a:pt x="0" y="0"/>
                  </a:lnTo>
                  <a:lnTo>
                    <a:pt x="16" y="0"/>
                  </a:lnTo>
                  <a:lnTo>
                    <a:pt x="16" y="59"/>
                  </a:lnTo>
                  <a:lnTo>
                    <a:pt x="75" y="59"/>
                  </a:lnTo>
                  <a:lnTo>
                    <a:pt x="75" y="76"/>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91" name="Freeform 113"/>
            <p:cNvSpPr>
              <a:spLocks/>
            </p:cNvSpPr>
            <p:nvPr/>
          </p:nvSpPr>
          <p:spPr bwMode="auto">
            <a:xfrm>
              <a:off x="7165975" y="5472113"/>
              <a:ext cx="120650" cy="120650"/>
            </a:xfrm>
            <a:custGeom>
              <a:avLst/>
              <a:gdLst>
                <a:gd name="T0" fmla="*/ 76 w 76"/>
                <a:gd name="T1" fmla="*/ 76 h 76"/>
                <a:gd name="T2" fmla="*/ 0 w 76"/>
                <a:gd name="T3" fmla="*/ 76 h 76"/>
                <a:gd name="T4" fmla="*/ 0 w 76"/>
                <a:gd name="T5" fmla="*/ 0 h 76"/>
                <a:gd name="T6" fmla="*/ 17 w 76"/>
                <a:gd name="T7" fmla="*/ 0 h 76"/>
                <a:gd name="T8" fmla="*/ 17 w 76"/>
                <a:gd name="T9" fmla="*/ 59 h 76"/>
                <a:gd name="T10" fmla="*/ 76 w 76"/>
                <a:gd name="T11" fmla="*/ 59 h 76"/>
                <a:gd name="T12" fmla="*/ 76 w 76"/>
                <a:gd name="T13" fmla="*/ 76 h 76"/>
              </a:gdLst>
              <a:ahLst/>
              <a:cxnLst>
                <a:cxn ang="0">
                  <a:pos x="T0" y="T1"/>
                </a:cxn>
                <a:cxn ang="0">
                  <a:pos x="T2" y="T3"/>
                </a:cxn>
                <a:cxn ang="0">
                  <a:pos x="T4" y="T5"/>
                </a:cxn>
                <a:cxn ang="0">
                  <a:pos x="T6" y="T7"/>
                </a:cxn>
                <a:cxn ang="0">
                  <a:pos x="T8" y="T9"/>
                </a:cxn>
                <a:cxn ang="0">
                  <a:pos x="T10" y="T11"/>
                </a:cxn>
                <a:cxn ang="0">
                  <a:pos x="T12" y="T13"/>
                </a:cxn>
              </a:cxnLst>
              <a:rect l="0" t="0" r="r" b="b"/>
              <a:pathLst>
                <a:path w="76" h="76">
                  <a:moveTo>
                    <a:pt x="76" y="76"/>
                  </a:moveTo>
                  <a:lnTo>
                    <a:pt x="0" y="76"/>
                  </a:lnTo>
                  <a:lnTo>
                    <a:pt x="0" y="0"/>
                  </a:lnTo>
                  <a:lnTo>
                    <a:pt x="17" y="0"/>
                  </a:lnTo>
                  <a:lnTo>
                    <a:pt x="17" y="59"/>
                  </a:lnTo>
                  <a:lnTo>
                    <a:pt x="76" y="59"/>
                  </a:lnTo>
                  <a:lnTo>
                    <a:pt x="76" y="76"/>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grpSp>
      <p:grpSp>
        <p:nvGrpSpPr>
          <p:cNvPr id="92" name="Group 15"/>
          <p:cNvGrpSpPr/>
          <p:nvPr/>
        </p:nvGrpSpPr>
        <p:grpSpPr>
          <a:xfrm>
            <a:off x="395442" y="2363943"/>
            <a:ext cx="879956" cy="872499"/>
            <a:chOff x="5997707" y="910283"/>
            <a:chExt cx="879956" cy="872499"/>
          </a:xfrm>
        </p:grpSpPr>
        <p:sp>
          <p:nvSpPr>
            <p:cNvPr id="93" name="Freeform 169"/>
            <p:cNvSpPr>
              <a:spLocks noEditPoints="1"/>
            </p:cNvSpPr>
            <p:nvPr/>
          </p:nvSpPr>
          <p:spPr bwMode="auto">
            <a:xfrm>
              <a:off x="6088686" y="1305517"/>
              <a:ext cx="572717" cy="436995"/>
            </a:xfrm>
            <a:custGeom>
              <a:avLst/>
              <a:gdLst>
                <a:gd name="T0" fmla="*/ 0 w 384"/>
                <a:gd name="T1" fmla="*/ 230 h 293"/>
                <a:gd name="T2" fmla="*/ 341 w 384"/>
                <a:gd name="T3" fmla="*/ 0 h 293"/>
                <a:gd name="T4" fmla="*/ 384 w 384"/>
                <a:gd name="T5" fmla="*/ 65 h 293"/>
                <a:gd name="T6" fmla="*/ 49 w 384"/>
                <a:gd name="T7" fmla="*/ 289 h 293"/>
                <a:gd name="T8" fmla="*/ 42 w 384"/>
                <a:gd name="T9" fmla="*/ 293 h 293"/>
                <a:gd name="T10" fmla="*/ 0 w 384"/>
                <a:gd name="T11" fmla="*/ 230 h 293"/>
                <a:gd name="T12" fmla="*/ 0 w 384"/>
                <a:gd name="T13" fmla="*/ 230 h 293"/>
                <a:gd name="T14" fmla="*/ 45 w 384"/>
                <a:gd name="T15" fmla="*/ 282 h 293"/>
                <a:gd name="T16" fmla="*/ 51 w 384"/>
                <a:gd name="T17" fmla="*/ 278 h 293"/>
                <a:gd name="T18" fmla="*/ 45 w 384"/>
                <a:gd name="T19" fmla="*/ 282 h 293"/>
                <a:gd name="T20" fmla="*/ 45 w 384"/>
                <a:gd name="T21" fmla="*/ 282 h 293"/>
                <a:gd name="T22" fmla="*/ 21 w 384"/>
                <a:gd name="T23" fmla="*/ 233 h 293"/>
                <a:gd name="T24" fmla="*/ 47 w 384"/>
                <a:gd name="T25" fmla="*/ 272 h 293"/>
                <a:gd name="T26" fmla="*/ 363 w 384"/>
                <a:gd name="T27" fmla="*/ 60 h 293"/>
                <a:gd name="T28" fmla="*/ 337 w 384"/>
                <a:gd name="T29" fmla="*/ 22 h 293"/>
                <a:gd name="T30" fmla="*/ 21 w 384"/>
                <a:gd name="T31" fmla="*/ 233 h 293"/>
                <a:gd name="T32" fmla="*/ 21 w 384"/>
                <a:gd name="T33" fmla="*/ 233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4" h="293">
                  <a:moveTo>
                    <a:pt x="0" y="230"/>
                  </a:moveTo>
                  <a:lnTo>
                    <a:pt x="341" y="0"/>
                  </a:lnTo>
                  <a:lnTo>
                    <a:pt x="384" y="65"/>
                  </a:lnTo>
                  <a:lnTo>
                    <a:pt x="49" y="289"/>
                  </a:lnTo>
                  <a:lnTo>
                    <a:pt x="42" y="293"/>
                  </a:lnTo>
                  <a:lnTo>
                    <a:pt x="0" y="230"/>
                  </a:lnTo>
                  <a:lnTo>
                    <a:pt x="0" y="230"/>
                  </a:lnTo>
                  <a:close/>
                  <a:moveTo>
                    <a:pt x="45" y="282"/>
                  </a:moveTo>
                  <a:lnTo>
                    <a:pt x="51" y="278"/>
                  </a:lnTo>
                  <a:lnTo>
                    <a:pt x="45" y="282"/>
                  </a:lnTo>
                  <a:lnTo>
                    <a:pt x="45" y="282"/>
                  </a:lnTo>
                  <a:close/>
                  <a:moveTo>
                    <a:pt x="21" y="233"/>
                  </a:moveTo>
                  <a:lnTo>
                    <a:pt x="47" y="272"/>
                  </a:lnTo>
                  <a:lnTo>
                    <a:pt x="363" y="60"/>
                  </a:lnTo>
                  <a:lnTo>
                    <a:pt x="337" y="22"/>
                  </a:lnTo>
                  <a:lnTo>
                    <a:pt x="21" y="233"/>
                  </a:lnTo>
                  <a:lnTo>
                    <a:pt x="21" y="233"/>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94" name="Freeform 170"/>
            <p:cNvSpPr>
              <a:spLocks noEditPoints="1"/>
            </p:cNvSpPr>
            <p:nvPr/>
          </p:nvSpPr>
          <p:spPr bwMode="auto">
            <a:xfrm>
              <a:off x="6030519" y="1635128"/>
              <a:ext cx="141688" cy="120808"/>
            </a:xfrm>
            <a:custGeom>
              <a:avLst/>
              <a:gdLst>
                <a:gd name="T0" fmla="*/ 0 w 95"/>
                <a:gd name="T1" fmla="*/ 80 h 81"/>
                <a:gd name="T2" fmla="*/ 26 w 95"/>
                <a:gd name="T3" fmla="*/ 17 h 81"/>
                <a:gd name="T4" fmla="*/ 52 w 95"/>
                <a:gd name="T5" fmla="*/ 0 h 81"/>
                <a:gd name="T6" fmla="*/ 95 w 95"/>
                <a:gd name="T7" fmla="*/ 64 h 81"/>
                <a:gd name="T8" fmla="*/ 70 w 95"/>
                <a:gd name="T9" fmla="*/ 80 h 81"/>
                <a:gd name="T10" fmla="*/ 68 w 95"/>
                <a:gd name="T11" fmla="*/ 81 h 81"/>
                <a:gd name="T12" fmla="*/ 0 w 95"/>
                <a:gd name="T13" fmla="*/ 80 h 81"/>
                <a:gd name="T14" fmla="*/ 0 w 95"/>
                <a:gd name="T15" fmla="*/ 80 h 81"/>
                <a:gd name="T16" fmla="*/ 66 w 95"/>
                <a:gd name="T17" fmla="*/ 74 h 81"/>
                <a:gd name="T18" fmla="*/ 66 w 95"/>
                <a:gd name="T19" fmla="*/ 66 h 81"/>
                <a:gd name="T20" fmla="*/ 66 w 95"/>
                <a:gd name="T21" fmla="*/ 74 h 81"/>
                <a:gd name="T22" fmla="*/ 66 w 95"/>
                <a:gd name="T23" fmla="*/ 74 h 81"/>
                <a:gd name="T24" fmla="*/ 39 w 95"/>
                <a:gd name="T25" fmla="*/ 28 h 81"/>
                <a:gd name="T26" fmla="*/ 23 w 95"/>
                <a:gd name="T27" fmla="*/ 65 h 81"/>
                <a:gd name="T28" fmla="*/ 64 w 95"/>
                <a:gd name="T29" fmla="*/ 66 h 81"/>
                <a:gd name="T30" fmla="*/ 73 w 95"/>
                <a:gd name="T31" fmla="*/ 59 h 81"/>
                <a:gd name="T32" fmla="*/ 47 w 95"/>
                <a:gd name="T33" fmla="*/ 21 h 81"/>
                <a:gd name="T34" fmla="*/ 39 w 95"/>
                <a:gd name="T35" fmla="*/ 28 h 81"/>
                <a:gd name="T36" fmla="*/ 39 w 95"/>
                <a:gd name="T37" fmla="*/ 28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5" h="81">
                  <a:moveTo>
                    <a:pt x="0" y="80"/>
                  </a:moveTo>
                  <a:lnTo>
                    <a:pt x="26" y="17"/>
                  </a:lnTo>
                  <a:lnTo>
                    <a:pt x="52" y="0"/>
                  </a:lnTo>
                  <a:lnTo>
                    <a:pt x="95" y="64"/>
                  </a:lnTo>
                  <a:lnTo>
                    <a:pt x="70" y="80"/>
                  </a:lnTo>
                  <a:lnTo>
                    <a:pt x="68" y="81"/>
                  </a:lnTo>
                  <a:lnTo>
                    <a:pt x="0" y="80"/>
                  </a:lnTo>
                  <a:lnTo>
                    <a:pt x="0" y="80"/>
                  </a:lnTo>
                  <a:close/>
                  <a:moveTo>
                    <a:pt x="66" y="74"/>
                  </a:moveTo>
                  <a:lnTo>
                    <a:pt x="66" y="66"/>
                  </a:lnTo>
                  <a:lnTo>
                    <a:pt x="66" y="74"/>
                  </a:lnTo>
                  <a:lnTo>
                    <a:pt x="66" y="74"/>
                  </a:lnTo>
                  <a:close/>
                  <a:moveTo>
                    <a:pt x="39" y="28"/>
                  </a:moveTo>
                  <a:lnTo>
                    <a:pt x="23" y="65"/>
                  </a:lnTo>
                  <a:lnTo>
                    <a:pt x="64" y="66"/>
                  </a:lnTo>
                  <a:lnTo>
                    <a:pt x="73" y="59"/>
                  </a:lnTo>
                  <a:lnTo>
                    <a:pt x="47" y="21"/>
                  </a:lnTo>
                  <a:lnTo>
                    <a:pt x="39" y="28"/>
                  </a:lnTo>
                  <a:lnTo>
                    <a:pt x="39" y="28"/>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95" name="Freeform 171"/>
            <p:cNvSpPr>
              <a:spLocks noEditPoints="1"/>
            </p:cNvSpPr>
            <p:nvPr/>
          </p:nvSpPr>
          <p:spPr bwMode="auto">
            <a:xfrm>
              <a:off x="6592796" y="1286129"/>
              <a:ext cx="104402" cy="111859"/>
            </a:xfrm>
            <a:custGeom>
              <a:avLst/>
              <a:gdLst>
                <a:gd name="T0" fmla="*/ 28 w 70"/>
                <a:gd name="T1" fmla="*/ 63 h 75"/>
                <a:gd name="T2" fmla="*/ 49 w 70"/>
                <a:gd name="T3" fmla="*/ 49 h 75"/>
                <a:gd name="T4" fmla="*/ 31 w 70"/>
                <a:gd name="T5" fmla="*/ 22 h 75"/>
                <a:gd name="T6" fmla="*/ 9 w 70"/>
                <a:gd name="T7" fmla="*/ 36 h 75"/>
                <a:gd name="T8" fmla="*/ 0 w 70"/>
                <a:gd name="T9" fmla="*/ 23 h 75"/>
                <a:gd name="T10" fmla="*/ 35 w 70"/>
                <a:gd name="T11" fmla="*/ 0 h 75"/>
                <a:gd name="T12" fmla="*/ 70 w 70"/>
                <a:gd name="T13" fmla="*/ 52 h 75"/>
                <a:gd name="T14" fmla="*/ 36 w 70"/>
                <a:gd name="T15" fmla="*/ 75 h 75"/>
                <a:gd name="T16" fmla="*/ 28 w 70"/>
                <a:gd name="T17" fmla="*/ 63 h 75"/>
                <a:gd name="T18" fmla="*/ 28 w 70"/>
                <a:gd name="T19" fmla="*/ 63 h 75"/>
                <a:gd name="T20" fmla="*/ 9 w 70"/>
                <a:gd name="T21" fmla="*/ 36 h 75"/>
                <a:gd name="T22" fmla="*/ 9 w 70"/>
                <a:gd name="T23" fmla="*/ 36 h 75"/>
                <a:gd name="T24" fmla="*/ 9 w 70"/>
                <a:gd name="T25" fmla="*/ 36 h 75"/>
                <a:gd name="T26" fmla="*/ 9 w 70"/>
                <a:gd name="T27" fmla="*/ 36 h 75"/>
                <a:gd name="T28" fmla="*/ 9 w 70"/>
                <a:gd name="T29" fmla="*/ 36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0" h="75">
                  <a:moveTo>
                    <a:pt x="28" y="63"/>
                  </a:moveTo>
                  <a:lnTo>
                    <a:pt x="49" y="49"/>
                  </a:lnTo>
                  <a:lnTo>
                    <a:pt x="31" y="22"/>
                  </a:lnTo>
                  <a:lnTo>
                    <a:pt x="9" y="36"/>
                  </a:lnTo>
                  <a:lnTo>
                    <a:pt x="0" y="23"/>
                  </a:lnTo>
                  <a:lnTo>
                    <a:pt x="35" y="0"/>
                  </a:lnTo>
                  <a:lnTo>
                    <a:pt x="70" y="52"/>
                  </a:lnTo>
                  <a:lnTo>
                    <a:pt x="36" y="75"/>
                  </a:lnTo>
                  <a:lnTo>
                    <a:pt x="28" y="63"/>
                  </a:lnTo>
                  <a:lnTo>
                    <a:pt x="28" y="63"/>
                  </a:lnTo>
                  <a:close/>
                  <a:moveTo>
                    <a:pt x="9" y="36"/>
                  </a:moveTo>
                  <a:lnTo>
                    <a:pt x="9" y="36"/>
                  </a:lnTo>
                  <a:lnTo>
                    <a:pt x="9" y="36"/>
                  </a:lnTo>
                  <a:lnTo>
                    <a:pt x="9" y="36"/>
                  </a:lnTo>
                  <a:lnTo>
                    <a:pt x="9" y="36"/>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96" name="Freeform 172"/>
            <p:cNvSpPr>
              <a:spLocks/>
            </p:cNvSpPr>
            <p:nvPr/>
          </p:nvSpPr>
          <p:spPr bwMode="auto">
            <a:xfrm>
              <a:off x="6410839" y="1336838"/>
              <a:ext cx="247581" cy="284868"/>
            </a:xfrm>
            <a:custGeom>
              <a:avLst/>
              <a:gdLst>
                <a:gd name="T0" fmla="*/ 0 w 166"/>
                <a:gd name="T1" fmla="*/ 178 h 191"/>
                <a:gd name="T2" fmla="*/ 144 w 166"/>
                <a:gd name="T3" fmla="*/ 82 h 191"/>
                <a:gd name="T4" fmla="*/ 95 w 166"/>
                <a:gd name="T5" fmla="*/ 8 h 191"/>
                <a:gd name="T6" fmla="*/ 108 w 166"/>
                <a:gd name="T7" fmla="*/ 0 h 191"/>
                <a:gd name="T8" fmla="*/ 166 w 166"/>
                <a:gd name="T9" fmla="*/ 86 h 191"/>
                <a:gd name="T10" fmla="*/ 8 w 166"/>
                <a:gd name="T11" fmla="*/ 191 h 191"/>
                <a:gd name="T12" fmla="*/ 0 w 166"/>
                <a:gd name="T13" fmla="*/ 178 h 191"/>
                <a:gd name="T14" fmla="*/ 0 w 166"/>
                <a:gd name="T15" fmla="*/ 178 h 19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6" h="191">
                  <a:moveTo>
                    <a:pt x="0" y="178"/>
                  </a:moveTo>
                  <a:lnTo>
                    <a:pt x="144" y="82"/>
                  </a:lnTo>
                  <a:lnTo>
                    <a:pt x="95" y="8"/>
                  </a:lnTo>
                  <a:lnTo>
                    <a:pt x="108" y="0"/>
                  </a:lnTo>
                  <a:lnTo>
                    <a:pt x="166" y="86"/>
                  </a:lnTo>
                  <a:lnTo>
                    <a:pt x="8" y="191"/>
                  </a:lnTo>
                  <a:lnTo>
                    <a:pt x="0" y="178"/>
                  </a:lnTo>
                  <a:lnTo>
                    <a:pt x="0" y="178"/>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97" name="Freeform 173"/>
            <p:cNvSpPr>
              <a:spLocks/>
            </p:cNvSpPr>
            <p:nvPr/>
          </p:nvSpPr>
          <p:spPr bwMode="auto">
            <a:xfrm>
              <a:off x="6379518" y="1454662"/>
              <a:ext cx="70099" cy="87996"/>
            </a:xfrm>
            <a:custGeom>
              <a:avLst/>
              <a:gdLst>
                <a:gd name="T0" fmla="*/ 0 w 47"/>
                <a:gd name="T1" fmla="*/ 8 h 59"/>
                <a:gd name="T2" fmla="*/ 12 w 47"/>
                <a:gd name="T3" fmla="*/ 0 h 59"/>
                <a:gd name="T4" fmla="*/ 47 w 47"/>
                <a:gd name="T5" fmla="*/ 51 h 59"/>
                <a:gd name="T6" fmla="*/ 34 w 47"/>
                <a:gd name="T7" fmla="*/ 59 h 59"/>
                <a:gd name="T8" fmla="*/ 0 w 47"/>
                <a:gd name="T9" fmla="*/ 8 h 59"/>
                <a:gd name="T10" fmla="*/ 0 w 47"/>
                <a:gd name="T11" fmla="*/ 8 h 59"/>
              </a:gdLst>
              <a:ahLst/>
              <a:cxnLst>
                <a:cxn ang="0">
                  <a:pos x="T0" y="T1"/>
                </a:cxn>
                <a:cxn ang="0">
                  <a:pos x="T2" y="T3"/>
                </a:cxn>
                <a:cxn ang="0">
                  <a:pos x="T4" y="T5"/>
                </a:cxn>
                <a:cxn ang="0">
                  <a:pos x="T6" y="T7"/>
                </a:cxn>
                <a:cxn ang="0">
                  <a:pos x="T8" y="T9"/>
                </a:cxn>
                <a:cxn ang="0">
                  <a:pos x="T10" y="T11"/>
                </a:cxn>
              </a:cxnLst>
              <a:rect l="0" t="0" r="r" b="b"/>
              <a:pathLst>
                <a:path w="47" h="59">
                  <a:moveTo>
                    <a:pt x="0" y="8"/>
                  </a:moveTo>
                  <a:lnTo>
                    <a:pt x="12" y="0"/>
                  </a:lnTo>
                  <a:lnTo>
                    <a:pt x="47" y="51"/>
                  </a:lnTo>
                  <a:lnTo>
                    <a:pt x="34" y="59"/>
                  </a:lnTo>
                  <a:lnTo>
                    <a:pt x="0" y="8"/>
                  </a:lnTo>
                  <a:lnTo>
                    <a:pt x="0" y="8"/>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98" name="Freeform 174"/>
            <p:cNvSpPr>
              <a:spLocks/>
            </p:cNvSpPr>
            <p:nvPr/>
          </p:nvSpPr>
          <p:spPr bwMode="auto">
            <a:xfrm>
              <a:off x="6343724" y="1477034"/>
              <a:ext cx="70099" cy="89487"/>
            </a:xfrm>
            <a:custGeom>
              <a:avLst/>
              <a:gdLst>
                <a:gd name="T0" fmla="*/ 0 w 47"/>
                <a:gd name="T1" fmla="*/ 9 h 60"/>
                <a:gd name="T2" fmla="*/ 13 w 47"/>
                <a:gd name="T3" fmla="*/ 0 h 60"/>
                <a:gd name="T4" fmla="*/ 47 w 47"/>
                <a:gd name="T5" fmla="*/ 51 h 60"/>
                <a:gd name="T6" fmla="*/ 35 w 47"/>
                <a:gd name="T7" fmla="*/ 60 h 60"/>
                <a:gd name="T8" fmla="*/ 0 w 47"/>
                <a:gd name="T9" fmla="*/ 9 h 60"/>
                <a:gd name="T10" fmla="*/ 0 w 47"/>
                <a:gd name="T11" fmla="*/ 9 h 60"/>
              </a:gdLst>
              <a:ahLst/>
              <a:cxnLst>
                <a:cxn ang="0">
                  <a:pos x="T0" y="T1"/>
                </a:cxn>
                <a:cxn ang="0">
                  <a:pos x="T2" y="T3"/>
                </a:cxn>
                <a:cxn ang="0">
                  <a:pos x="T4" y="T5"/>
                </a:cxn>
                <a:cxn ang="0">
                  <a:pos x="T6" y="T7"/>
                </a:cxn>
                <a:cxn ang="0">
                  <a:pos x="T8" y="T9"/>
                </a:cxn>
                <a:cxn ang="0">
                  <a:pos x="T10" y="T11"/>
                </a:cxn>
              </a:cxnLst>
              <a:rect l="0" t="0" r="r" b="b"/>
              <a:pathLst>
                <a:path w="47" h="60">
                  <a:moveTo>
                    <a:pt x="0" y="9"/>
                  </a:moveTo>
                  <a:lnTo>
                    <a:pt x="13" y="0"/>
                  </a:lnTo>
                  <a:lnTo>
                    <a:pt x="47" y="51"/>
                  </a:lnTo>
                  <a:lnTo>
                    <a:pt x="35" y="60"/>
                  </a:lnTo>
                  <a:lnTo>
                    <a:pt x="0" y="9"/>
                  </a:lnTo>
                  <a:lnTo>
                    <a:pt x="0" y="9"/>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99" name="Freeform 175"/>
            <p:cNvSpPr>
              <a:spLocks/>
            </p:cNvSpPr>
            <p:nvPr/>
          </p:nvSpPr>
          <p:spPr bwMode="auto">
            <a:xfrm>
              <a:off x="5997707" y="1733564"/>
              <a:ext cx="56675" cy="49218"/>
            </a:xfrm>
            <a:custGeom>
              <a:avLst/>
              <a:gdLst>
                <a:gd name="T0" fmla="*/ 0 w 38"/>
                <a:gd name="T1" fmla="*/ 21 h 33"/>
                <a:gd name="T2" fmla="*/ 30 w 38"/>
                <a:gd name="T3" fmla="*/ 0 h 33"/>
                <a:gd name="T4" fmla="*/ 38 w 38"/>
                <a:gd name="T5" fmla="*/ 13 h 33"/>
                <a:gd name="T6" fmla="*/ 8 w 38"/>
                <a:gd name="T7" fmla="*/ 33 h 33"/>
                <a:gd name="T8" fmla="*/ 0 w 38"/>
                <a:gd name="T9" fmla="*/ 21 h 33"/>
                <a:gd name="T10" fmla="*/ 0 w 38"/>
                <a:gd name="T11" fmla="*/ 21 h 33"/>
              </a:gdLst>
              <a:ahLst/>
              <a:cxnLst>
                <a:cxn ang="0">
                  <a:pos x="T0" y="T1"/>
                </a:cxn>
                <a:cxn ang="0">
                  <a:pos x="T2" y="T3"/>
                </a:cxn>
                <a:cxn ang="0">
                  <a:pos x="T4" y="T5"/>
                </a:cxn>
                <a:cxn ang="0">
                  <a:pos x="T6" y="T7"/>
                </a:cxn>
                <a:cxn ang="0">
                  <a:pos x="T8" y="T9"/>
                </a:cxn>
                <a:cxn ang="0">
                  <a:pos x="T10" y="T11"/>
                </a:cxn>
              </a:cxnLst>
              <a:rect l="0" t="0" r="r" b="b"/>
              <a:pathLst>
                <a:path w="38" h="33">
                  <a:moveTo>
                    <a:pt x="0" y="21"/>
                  </a:moveTo>
                  <a:lnTo>
                    <a:pt x="30" y="0"/>
                  </a:lnTo>
                  <a:lnTo>
                    <a:pt x="38" y="13"/>
                  </a:lnTo>
                  <a:lnTo>
                    <a:pt x="8" y="33"/>
                  </a:lnTo>
                  <a:lnTo>
                    <a:pt x="0" y="21"/>
                  </a:lnTo>
                  <a:lnTo>
                    <a:pt x="0" y="21"/>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100" name="Freeform 176"/>
            <p:cNvSpPr>
              <a:spLocks/>
            </p:cNvSpPr>
            <p:nvPr/>
          </p:nvSpPr>
          <p:spPr bwMode="auto">
            <a:xfrm>
              <a:off x="6167732" y="910283"/>
              <a:ext cx="709931" cy="806875"/>
            </a:xfrm>
            <a:custGeom>
              <a:avLst/>
              <a:gdLst>
                <a:gd name="T0" fmla="*/ 62 w 476"/>
                <a:gd name="T1" fmla="*/ 541 h 541"/>
                <a:gd name="T2" fmla="*/ 62 w 476"/>
                <a:gd name="T3" fmla="*/ 526 h 541"/>
                <a:gd name="T4" fmla="*/ 460 w 476"/>
                <a:gd name="T5" fmla="*/ 526 h 541"/>
                <a:gd name="T6" fmla="*/ 460 w 476"/>
                <a:gd name="T7" fmla="*/ 15 h 541"/>
                <a:gd name="T8" fmla="*/ 119 w 476"/>
                <a:gd name="T9" fmla="*/ 15 h 541"/>
                <a:gd name="T10" fmla="*/ 16 w 476"/>
                <a:gd name="T11" fmla="*/ 119 h 541"/>
                <a:gd name="T12" fmla="*/ 16 w 476"/>
                <a:gd name="T13" fmla="*/ 424 h 541"/>
                <a:gd name="T14" fmla="*/ 16 w 476"/>
                <a:gd name="T15" fmla="*/ 424 h 541"/>
                <a:gd name="T16" fmla="*/ 0 w 476"/>
                <a:gd name="T17" fmla="*/ 424 h 541"/>
                <a:gd name="T18" fmla="*/ 0 w 476"/>
                <a:gd name="T19" fmla="*/ 113 h 541"/>
                <a:gd name="T20" fmla="*/ 112 w 476"/>
                <a:gd name="T21" fmla="*/ 0 h 541"/>
                <a:gd name="T22" fmla="*/ 476 w 476"/>
                <a:gd name="T23" fmla="*/ 0 h 541"/>
                <a:gd name="T24" fmla="*/ 476 w 476"/>
                <a:gd name="T25" fmla="*/ 541 h 541"/>
                <a:gd name="T26" fmla="*/ 62 w 476"/>
                <a:gd name="T27" fmla="*/ 541 h 541"/>
                <a:gd name="T28" fmla="*/ 62 w 476"/>
                <a:gd name="T29" fmla="*/ 541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6" h="541">
                  <a:moveTo>
                    <a:pt x="62" y="541"/>
                  </a:moveTo>
                  <a:lnTo>
                    <a:pt x="62" y="526"/>
                  </a:lnTo>
                  <a:lnTo>
                    <a:pt x="460" y="526"/>
                  </a:lnTo>
                  <a:lnTo>
                    <a:pt x="460" y="15"/>
                  </a:lnTo>
                  <a:lnTo>
                    <a:pt x="119" y="15"/>
                  </a:lnTo>
                  <a:lnTo>
                    <a:pt x="16" y="119"/>
                  </a:lnTo>
                  <a:lnTo>
                    <a:pt x="16" y="424"/>
                  </a:lnTo>
                  <a:lnTo>
                    <a:pt x="16" y="424"/>
                  </a:lnTo>
                  <a:lnTo>
                    <a:pt x="0" y="424"/>
                  </a:lnTo>
                  <a:lnTo>
                    <a:pt x="0" y="113"/>
                  </a:lnTo>
                  <a:lnTo>
                    <a:pt x="112" y="0"/>
                  </a:lnTo>
                  <a:lnTo>
                    <a:pt x="476" y="0"/>
                  </a:lnTo>
                  <a:lnTo>
                    <a:pt x="476" y="541"/>
                  </a:lnTo>
                  <a:lnTo>
                    <a:pt x="62" y="541"/>
                  </a:lnTo>
                  <a:lnTo>
                    <a:pt x="62" y="541"/>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101" name="Freeform 177"/>
            <p:cNvSpPr>
              <a:spLocks/>
            </p:cNvSpPr>
            <p:nvPr/>
          </p:nvSpPr>
          <p:spPr bwMode="auto">
            <a:xfrm>
              <a:off x="6179664" y="920723"/>
              <a:ext cx="171517" cy="174500"/>
            </a:xfrm>
            <a:custGeom>
              <a:avLst/>
              <a:gdLst>
                <a:gd name="T0" fmla="*/ 0 w 115"/>
                <a:gd name="T1" fmla="*/ 117 h 117"/>
                <a:gd name="T2" fmla="*/ 0 w 115"/>
                <a:gd name="T3" fmla="*/ 101 h 117"/>
                <a:gd name="T4" fmla="*/ 100 w 115"/>
                <a:gd name="T5" fmla="*/ 101 h 117"/>
                <a:gd name="T6" fmla="*/ 100 w 115"/>
                <a:gd name="T7" fmla="*/ 0 h 117"/>
                <a:gd name="T8" fmla="*/ 100 w 115"/>
                <a:gd name="T9" fmla="*/ 0 h 117"/>
                <a:gd name="T10" fmla="*/ 115 w 115"/>
                <a:gd name="T11" fmla="*/ 0 h 117"/>
                <a:gd name="T12" fmla="*/ 115 w 115"/>
                <a:gd name="T13" fmla="*/ 117 h 117"/>
                <a:gd name="T14" fmla="*/ 0 w 115"/>
                <a:gd name="T15" fmla="*/ 117 h 117"/>
                <a:gd name="T16" fmla="*/ 0 w 115"/>
                <a:gd name="T17" fmla="*/ 11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5" h="117">
                  <a:moveTo>
                    <a:pt x="0" y="117"/>
                  </a:moveTo>
                  <a:lnTo>
                    <a:pt x="0" y="101"/>
                  </a:lnTo>
                  <a:lnTo>
                    <a:pt x="100" y="101"/>
                  </a:lnTo>
                  <a:lnTo>
                    <a:pt x="100" y="0"/>
                  </a:lnTo>
                  <a:lnTo>
                    <a:pt x="100" y="0"/>
                  </a:lnTo>
                  <a:lnTo>
                    <a:pt x="115" y="0"/>
                  </a:lnTo>
                  <a:lnTo>
                    <a:pt x="115" y="117"/>
                  </a:lnTo>
                  <a:lnTo>
                    <a:pt x="0" y="117"/>
                  </a:lnTo>
                  <a:lnTo>
                    <a:pt x="0" y="117"/>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102" name="Freeform 178"/>
            <p:cNvSpPr>
              <a:spLocks/>
            </p:cNvSpPr>
            <p:nvPr/>
          </p:nvSpPr>
          <p:spPr bwMode="auto">
            <a:xfrm>
              <a:off x="6339250" y="966958"/>
              <a:ext cx="483230" cy="738268"/>
            </a:xfrm>
            <a:custGeom>
              <a:avLst/>
              <a:gdLst>
                <a:gd name="T0" fmla="*/ 308 w 324"/>
                <a:gd name="T1" fmla="*/ 495 h 495"/>
                <a:gd name="T2" fmla="*/ 308 w 324"/>
                <a:gd name="T3" fmla="*/ 15 h 495"/>
                <a:gd name="T4" fmla="*/ 0 w 324"/>
                <a:gd name="T5" fmla="*/ 15 h 495"/>
                <a:gd name="T6" fmla="*/ 0 w 324"/>
                <a:gd name="T7" fmla="*/ 0 h 495"/>
                <a:gd name="T8" fmla="*/ 324 w 324"/>
                <a:gd name="T9" fmla="*/ 0 h 495"/>
                <a:gd name="T10" fmla="*/ 324 w 324"/>
                <a:gd name="T11" fmla="*/ 495 h 495"/>
                <a:gd name="T12" fmla="*/ 308 w 324"/>
                <a:gd name="T13" fmla="*/ 495 h 495"/>
                <a:gd name="T14" fmla="*/ 308 w 324"/>
                <a:gd name="T15" fmla="*/ 495 h 4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4" h="495">
                  <a:moveTo>
                    <a:pt x="308" y="495"/>
                  </a:moveTo>
                  <a:lnTo>
                    <a:pt x="308" y="15"/>
                  </a:lnTo>
                  <a:lnTo>
                    <a:pt x="0" y="15"/>
                  </a:lnTo>
                  <a:lnTo>
                    <a:pt x="0" y="0"/>
                  </a:lnTo>
                  <a:lnTo>
                    <a:pt x="324" y="0"/>
                  </a:lnTo>
                  <a:lnTo>
                    <a:pt x="324" y="495"/>
                  </a:lnTo>
                  <a:lnTo>
                    <a:pt x="308" y="495"/>
                  </a:lnTo>
                  <a:lnTo>
                    <a:pt x="308" y="495"/>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103" name="Freeform 179"/>
            <p:cNvSpPr>
              <a:spLocks noEditPoints="1"/>
            </p:cNvSpPr>
            <p:nvPr/>
          </p:nvSpPr>
          <p:spPr bwMode="auto">
            <a:xfrm>
              <a:off x="6403382" y="1043022"/>
              <a:ext cx="359440" cy="123791"/>
            </a:xfrm>
            <a:custGeom>
              <a:avLst/>
              <a:gdLst>
                <a:gd name="T0" fmla="*/ 0 w 241"/>
                <a:gd name="T1" fmla="*/ 83 h 83"/>
                <a:gd name="T2" fmla="*/ 0 w 241"/>
                <a:gd name="T3" fmla="*/ 0 h 83"/>
                <a:gd name="T4" fmla="*/ 241 w 241"/>
                <a:gd name="T5" fmla="*/ 0 h 83"/>
                <a:gd name="T6" fmla="*/ 241 w 241"/>
                <a:gd name="T7" fmla="*/ 75 h 83"/>
                <a:gd name="T8" fmla="*/ 241 w 241"/>
                <a:gd name="T9" fmla="*/ 83 h 83"/>
                <a:gd name="T10" fmla="*/ 0 w 241"/>
                <a:gd name="T11" fmla="*/ 83 h 83"/>
                <a:gd name="T12" fmla="*/ 0 w 241"/>
                <a:gd name="T13" fmla="*/ 83 h 83"/>
                <a:gd name="T14" fmla="*/ 233 w 241"/>
                <a:gd name="T15" fmla="*/ 75 h 83"/>
                <a:gd name="T16" fmla="*/ 233 w 241"/>
                <a:gd name="T17" fmla="*/ 67 h 83"/>
                <a:gd name="T18" fmla="*/ 233 w 241"/>
                <a:gd name="T19" fmla="*/ 75 h 83"/>
                <a:gd name="T20" fmla="*/ 233 w 241"/>
                <a:gd name="T21" fmla="*/ 75 h 83"/>
                <a:gd name="T22" fmla="*/ 15 w 241"/>
                <a:gd name="T23" fmla="*/ 67 h 83"/>
                <a:gd name="T24" fmla="*/ 226 w 241"/>
                <a:gd name="T25" fmla="*/ 67 h 83"/>
                <a:gd name="T26" fmla="*/ 226 w 241"/>
                <a:gd name="T27" fmla="*/ 15 h 83"/>
                <a:gd name="T28" fmla="*/ 15 w 241"/>
                <a:gd name="T29" fmla="*/ 15 h 83"/>
                <a:gd name="T30" fmla="*/ 15 w 241"/>
                <a:gd name="T31" fmla="*/ 67 h 83"/>
                <a:gd name="T32" fmla="*/ 15 w 241"/>
                <a:gd name="T33" fmla="*/ 67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1" h="83">
                  <a:moveTo>
                    <a:pt x="0" y="83"/>
                  </a:moveTo>
                  <a:lnTo>
                    <a:pt x="0" y="0"/>
                  </a:lnTo>
                  <a:lnTo>
                    <a:pt x="241" y="0"/>
                  </a:lnTo>
                  <a:lnTo>
                    <a:pt x="241" y="75"/>
                  </a:lnTo>
                  <a:lnTo>
                    <a:pt x="241" y="83"/>
                  </a:lnTo>
                  <a:lnTo>
                    <a:pt x="0" y="83"/>
                  </a:lnTo>
                  <a:lnTo>
                    <a:pt x="0" y="83"/>
                  </a:lnTo>
                  <a:close/>
                  <a:moveTo>
                    <a:pt x="233" y="75"/>
                  </a:moveTo>
                  <a:lnTo>
                    <a:pt x="233" y="67"/>
                  </a:lnTo>
                  <a:lnTo>
                    <a:pt x="233" y="75"/>
                  </a:lnTo>
                  <a:lnTo>
                    <a:pt x="233" y="75"/>
                  </a:lnTo>
                  <a:close/>
                  <a:moveTo>
                    <a:pt x="15" y="67"/>
                  </a:moveTo>
                  <a:lnTo>
                    <a:pt x="226" y="67"/>
                  </a:lnTo>
                  <a:lnTo>
                    <a:pt x="226" y="15"/>
                  </a:lnTo>
                  <a:lnTo>
                    <a:pt x="15" y="15"/>
                  </a:lnTo>
                  <a:lnTo>
                    <a:pt x="15" y="67"/>
                  </a:lnTo>
                  <a:lnTo>
                    <a:pt x="15" y="67"/>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104" name="Freeform 180"/>
            <p:cNvSpPr>
              <a:spLocks noEditPoints="1"/>
            </p:cNvSpPr>
            <p:nvPr/>
          </p:nvSpPr>
          <p:spPr bwMode="auto">
            <a:xfrm>
              <a:off x="6528664" y="1093731"/>
              <a:ext cx="131248" cy="22372"/>
            </a:xfrm>
            <a:custGeom>
              <a:avLst/>
              <a:gdLst>
                <a:gd name="T0" fmla="*/ 71 w 88"/>
                <a:gd name="T1" fmla="*/ 15 h 15"/>
                <a:gd name="T2" fmla="*/ 71 w 88"/>
                <a:gd name="T3" fmla="*/ 0 h 15"/>
                <a:gd name="T4" fmla="*/ 88 w 88"/>
                <a:gd name="T5" fmla="*/ 0 h 15"/>
                <a:gd name="T6" fmla="*/ 88 w 88"/>
                <a:gd name="T7" fmla="*/ 15 h 15"/>
                <a:gd name="T8" fmla="*/ 71 w 88"/>
                <a:gd name="T9" fmla="*/ 15 h 15"/>
                <a:gd name="T10" fmla="*/ 71 w 88"/>
                <a:gd name="T11" fmla="*/ 15 h 15"/>
                <a:gd name="T12" fmla="*/ 36 w 88"/>
                <a:gd name="T13" fmla="*/ 15 h 15"/>
                <a:gd name="T14" fmla="*/ 36 w 88"/>
                <a:gd name="T15" fmla="*/ 0 h 15"/>
                <a:gd name="T16" fmla="*/ 53 w 88"/>
                <a:gd name="T17" fmla="*/ 0 h 15"/>
                <a:gd name="T18" fmla="*/ 53 w 88"/>
                <a:gd name="T19" fmla="*/ 15 h 15"/>
                <a:gd name="T20" fmla="*/ 36 w 88"/>
                <a:gd name="T21" fmla="*/ 15 h 15"/>
                <a:gd name="T22" fmla="*/ 36 w 88"/>
                <a:gd name="T23" fmla="*/ 15 h 15"/>
                <a:gd name="T24" fmla="*/ 0 w 88"/>
                <a:gd name="T25" fmla="*/ 15 h 15"/>
                <a:gd name="T26" fmla="*/ 0 w 88"/>
                <a:gd name="T27" fmla="*/ 0 h 15"/>
                <a:gd name="T28" fmla="*/ 18 w 88"/>
                <a:gd name="T29" fmla="*/ 0 h 15"/>
                <a:gd name="T30" fmla="*/ 18 w 88"/>
                <a:gd name="T31" fmla="*/ 15 h 15"/>
                <a:gd name="T32" fmla="*/ 0 w 88"/>
                <a:gd name="T33" fmla="*/ 15 h 15"/>
                <a:gd name="T34" fmla="*/ 0 w 88"/>
                <a:gd name="T35"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8" h="15">
                  <a:moveTo>
                    <a:pt x="71" y="15"/>
                  </a:moveTo>
                  <a:lnTo>
                    <a:pt x="71" y="0"/>
                  </a:lnTo>
                  <a:lnTo>
                    <a:pt x="88" y="0"/>
                  </a:lnTo>
                  <a:lnTo>
                    <a:pt x="88" y="15"/>
                  </a:lnTo>
                  <a:lnTo>
                    <a:pt x="71" y="15"/>
                  </a:lnTo>
                  <a:lnTo>
                    <a:pt x="71" y="15"/>
                  </a:lnTo>
                  <a:close/>
                  <a:moveTo>
                    <a:pt x="36" y="15"/>
                  </a:moveTo>
                  <a:lnTo>
                    <a:pt x="36" y="0"/>
                  </a:lnTo>
                  <a:lnTo>
                    <a:pt x="53" y="0"/>
                  </a:lnTo>
                  <a:lnTo>
                    <a:pt x="53" y="15"/>
                  </a:lnTo>
                  <a:lnTo>
                    <a:pt x="36" y="15"/>
                  </a:lnTo>
                  <a:lnTo>
                    <a:pt x="36" y="15"/>
                  </a:lnTo>
                  <a:close/>
                  <a:moveTo>
                    <a:pt x="0" y="15"/>
                  </a:moveTo>
                  <a:lnTo>
                    <a:pt x="0" y="0"/>
                  </a:lnTo>
                  <a:lnTo>
                    <a:pt x="18" y="0"/>
                  </a:lnTo>
                  <a:lnTo>
                    <a:pt x="18" y="15"/>
                  </a:lnTo>
                  <a:lnTo>
                    <a:pt x="0" y="15"/>
                  </a:lnTo>
                  <a:lnTo>
                    <a:pt x="0" y="15"/>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105" name="Freeform 181"/>
            <p:cNvSpPr>
              <a:spLocks/>
            </p:cNvSpPr>
            <p:nvPr/>
          </p:nvSpPr>
          <p:spPr bwMode="auto">
            <a:xfrm>
              <a:off x="6415313" y="1196641"/>
              <a:ext cx="335577" cy="22372"/>
            </a:xfrm>
            <a:custGeom>
              <a:avLst/>
              <a:gdLst>
                <a:gd name="T0" fmla="*/ 0 w 225"/>
                <a:gd name="T1" fmla="*/ 15 h 15"/>
                <a:gd name="T2" fmla="*/ 0 w 225"/>
                <a:gd name="T3" fmla="*/ 0 h 15"/>
                <a:gd name="T4" fmla="*/ 225 w 225"/>
                <a:gd name="T5" fmla="*/ 0 h 15"/>
                <a:gd name="T6" fmla="*/ 225 w 225"/>
                <a:gd name="T7" fmla="*/ 15 h 15"/>
                <a:gd name="T8" fmla="*/ 0 w 225"/>
                <a:gd name="T9" fmla="*/ 15 h 15"/>
                <a:gd name="T10" fmla="*/ 0 w 225"/>
                <a:gd name="T11" fmla="*/ 15 h 15"/>
              </a:gdLst>
              <a:ahLst/>
              <a:cxnLst>
                <a:cxn ang="0">
                  <a:pos x="T0" y="T1"/>
                </a:cxn>
                <a:cxn ang="0">
                  <a:pos x="T2" y="T3"/>
                </a:cxn>
                <a:cxn ang="0">
                  <a:pos x="T4" y="T5"/>
                </a:cxn>
                <a:cxn ang="0">
                  <a:pos x="T6" y="T7"/>
                </a:cxn>
                <a:cxn ang="0">
                  <a:pos x="T8" y="T9"/>
                </a:cxn>
                <a:cxn ang="0">
                  <a:pos x="T10" y="T11"/>
                </a:cxn>
              </a:cxnLst>
              <a:rect l="0" t="0" r="r" b="b"/>
              <a:pathLst>
                <a:path w="225" h="15">
                  <a:moveTo>
                    <a:pt x="0" y="15"/>
                  </a:moveTo>
                  <a:lnTo>
                    <a:pt x="0" y="0"/>
                  </a:lnTo>
                  <a:lnTo>
                    <a:pt x="225" y="0"/>
                  </a:lnTo>
                  <a:lnTo>
                    <a:pt x="225" y="15"/>
                  </a:lnTo>
                  <a:lnTo>
                    <a:pt x="0" y="15"/>
                  </a:lnTo>
                  <a:lnTo>
                    <a:pt x="0" y="15"/>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106" name="Freeform 182"/>
            <p:cNvSpPr>
              <a:spLocks/>
            </p:cNvSpPr>
            <p:nvPr/>
          </p:nvSpPr>
          <p:spPr bwMode="auto">
            <a:xfrm>
              <a:off x="6415313" y="1248842"/>
              <a:ext cx="132740" cy="22372"/>
            </a:xfrm>
            <a:custGeom>
              <a:avLst/>
              <a:gdLst>
                <a:gd name="T0" fmla="*/ 0 w 89"/>
                <a:gd name="T1" fmla="*/ 15 h 15"/>
                <a:gd name="T2" fmla="*/ 0 w 89"/>
                <a:gd name="T3" fmla="*/ 0 h 15"/>
                <a:gd name="T4" fmla="*/ 89 w 89"/>
                <a:gd name="T5" fmla="*/ 0 h 15"/>
                <a:gd name="T6" fmla="*/ 89 w 89"/>
                <a:gd name="T7" fmla="*/ 15 h 15"/>
                <a:gd name="T8" fmla="*/ 0 w 89"/>
                <a:gd name="T9" fmla="*/ 15 h 15"/>
                <a:gd name="T10" fmla="*/ 0 w 89"/>
                <a:gd name="T11" fmla="*/ 15 h 15"/>
              </a:gdLst>
              <a:ahLst/>
              <a:cxnLst>
                <a:cxn ang="0">
                  <a:pos x="T0" y="T1"/>
                </a:cxn>
                <a:cxn ang="0">
                  <a:pos x="T2" y="T3"/>
                </a:cxn>
                <a:cxn ang="0">
                  <a:pos x="T4" y="T5"/>
                </a:cxn>
                <a:cxn ang="0">
                  <a:pos x="T6" y="T7"/>
                </a:cxn>
                <a:cxn ang="0">
                  <a:pos x="T8" y="T9"/>
                </a:cxn>
                <a:cxn ang="0">
                  <a:pos x="T10" y="T11"/>
                </a:cxn>
              </a:cxnLst>
              <a:rect l="0" t="0" r="r" b="b"/>
              <a:pathLst>
                <a:path w="89" h="15">
                  <a:moveTo>
                    <a:pt x="0" y="15"/>
                  </a:moveTo>
                  <a:lnTo>
                    <a:pt x="0" y="0"/>
                  </a:lnTo>
                  <a:lnTo>
                    <a:pt x="89" y="0"/>
                  </a:lnTo>
                  <a:lnTo>
                    <a:pt x="89" y="15"/>
                  </a:lnTo>
                  <a:lnTo>
                    <a:pt x="0" y="15"/>
                  </a:lnTo>
                  <a:lnTo>
                    <a:pt x="0" y="15"/>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grpSp>
      <p:sp>
        <p:nvSpPr>
          <p:cNvPr id="107" name="TextBox 106"/>
          <p:cNvSpPr txBox="1"/>
          <p:nvPr/>
        </p:nvSpPr>
        <p:spPr>
          <a:xfrm>
            <a:off x="1674869" y="4793726"/>
            <a:ext cx="9564745" cy="984885"/>
          </a:xfrm>
          <a:prstGeom prst="rect">
            <a:avLst/>
          </a:prstGeom>
          <a:noFill/>
        </p:spPr>
        <p:txBody>
          <a:bodyPr wrap="square" rtlCol="0">
            <a:spAutoFit/>
          </a:bodyPr>
          <a:lstStyle/>
          <a:p>
            <a:pPr marL="342900" indent="-342900">
              <a:spcBef>
                <a:spcPts val="600"/>
              </a:spcBef>
              <a:spcAft>
                <a:spcPts val="600"/>
              </a:spcAft>
              <a:buFont typeface="Arial" panose="020B0604020202020204" pitchFamily="34" charset="0"/>
              <a:buChar char="•"/>
            </a:pPr>
            <a:r>
              <a:rPr lang="ru-RU" sz="2400" dirty="0"/>
              <a:t>Что нужно сделать </a:t>
            </a:r>
          </a:p>
          <a:p>
            <a:pPr marL="342900" indent="-342900" algn="l">
              <a:spcBef>
                <a:spcPts val="600"/>
              </a:spcBef>
              <a:spcAft>
                <a:spcPts val="600"/>
              </a:spcAft>
              <a:buFont typeface="Arial" panose="020B0604020202020204" pitchFamily="34" charset="0"/>
              <a:buChar char="•"/>
            </a:pPr>
            <a:endParaRPr lang="ru-RU" sz="2400" dirty="0"/>
          </a:p>
        </p:txBody>
      </p:sp>
      <p:grpSp>
        <p:nvGrpSpPr>
          <p:cNvPr id="108" name="Group 431"/>
          <p:cNvGrpSpPr/>
          <p:nvPr/>
        </p:nvGrpSpPr>
        <p:grpSpPr>
          <a:xfrm>
            <a:off x="577399" y="4536442"/>
            <a:ext cx="808038" cy="811212"/>
            <a:chOff x="1225550" y="3954463"/>
            <a:chExt cx="808038" cy="811212"/>
          </a:xfrm>
        </p:grpSpPr>
        <p:sp>
          <p:nvSpPr>
            <p:cNvPr id="109" name="Freeform 155"/>
            <p:cNvSpPr>
              <a:spLocks/>
            </p:cNvSpPr>
            <p:nvPr/>
          </p:nvSpPr>
          <p:spPr bwMode="auto">
            <a:xfrm>
              <a:off x="1454150" y="4595813"/>
              <a:ext cx="187325" cy="84138"/>
            </a:xfrm>
            <a:custGeom>
              <a:avLst/>
              <a:gdLst>
                <a:gd name="T0" fmla="*/ 68 w 68"/>
                <a:gd name="T1" fmla="*/ 31 h 31"/>
                <a:gd name="T2" fmla="*/ 0 w 68"/>
                <a:gd name="T3" fmla="*/ 6 h 31"/>
                <a:gd name="T4" fmla="*/ 4 w 68"/>
                <a:gd name="T5" fmla="*/ 0 h 31"/>
                <a:gd name="T6" fmla="*/ 68 w 68"/>
                <a:gd name="T7" fmla="*/ 23 h 31"/>
                <a:gd name="T8" fmla="*/ 68 w 68"/>
                <a:gd name="T9" fmla="*/ 31 h 31"/>
              </a:gdLst>
              <a:ahLst/>
              <a:cxnLst>
                <a:cxn ang="0">
                  <a:pos x="T0" y="T1"/>
                </a:cxn>
                <a:cxn ang="0">
                  <a:pos x="T2" y="T3"/>
                </a:cxn>
                <a:cxn ang="0">
                  <a:pos x="T4" y="T5"/>
                </a:cxn>
                <a:cxn ang="0">
                  <a:pos x="T6" y="T7"/>
                </a:cxn>
                <a:cxn ang="0">
                  <a:pos x="T8" y="T9"/>
                </a:cxn>
              </a:cxnLst>
              <a:rect l="0" t="0" r="r" b="b"/>
              <a:pathLst>
                <a:path w="68" h="31">
                  <a:moveTo>
                    <a:pt x="68" y="31"/>
                  </a:moveTo>
                  <a:cubicBezTo>
                    <a:pt x="43" y="30"/>
                    <a:pt x="19" y="21"/>
                    <a:pt x="0" y="6"/>
                  </a:cubicBezTo>
                  <a:cubicBezTo>
                    <a:pt x="4" y="0"/>
                    <a:pt x="4" y="0"/>
                    <a:pt x="4" y="0"/>
                  </a:cubicBezTo>
                  <a:cubicBezTo>
                    <a:pt x="23" y="14"/>
                    <a:pt x="45" y="22"/>
                    <a:pt x="68" y="23"/>
                  </a:cubicBezTo>
                  <a:lnTo>
                    <a:pt x="68" y="31"/>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110" name="Freeform 156"/>
            <p:cNvSpPr>
              <a:spLocks/>
            </p:cNvSpPr>
            <p:nvPr/>
          </p:nvSpPr>
          <p:spPr bwMode="auto">
            <a:xfrm>
              <a:off x="1327150" y="4314825"/>
              <a:ext cx="61913" cy="207963"/>
            </a:xfrm>
            <a:custGeom>
              <a:avLst/>
              <a:gdLst>
                <a:gd name="T0" fmla="*/ 16 w 23"/>
                <a:gd name="T1" fmla="*/ 76 h 76"/>
                <a:gd name="T2" fmla="*/ 0 w 23"/>
                <a:gd name="T3" fmla="*/ 19 h 76"/>
                <a:gd name="T4" fmla="*/ 2 w 23"/>
                <a:gd name="T5" fmla="*/ 0 h 76"/>
                <a:gd name="T6" fmla="*/ 10 w 23"/>
                <a:gd name="T7" fmla="*/ 2 h 76"/>
                <a:gd name="T8" fmla="*/ 8 w 23"/>
                <a:gd name="T9" fmla="*/ 19 h 76"/>
                <a:gd name="T10" fmla="*/ 23 w 23"/>
                <a:gd name="T11" fmla="*/ 72 h 76"/>
                <a:gd name="T12" fmla="*/ 16 w 23"/>
                <a:gd name="T13" fmla="*/ 76 h 76"/>
              </a:gdLst>
              <a:ahLst/>
              <a:cxnLst>
                <a:cxn ang="0">
                  <a:pos x="T0" y="T1"/>
                </a:cxn>
                <a:cxn ang="0">
                  <a:pos x="T2" y="T3"/>
                </a:cxn>
                <a:cxn ang="0">
                  <a:pos x="T4" y="T5"/>
                </a:cxn>
                <a:cxn ang="0">
                  <a:pos x="T6" y="T7"/>
                </a:cxn>
                <a:cxn ang="0">
                  <a:pos x="T8" y="T9"/>
                </a:cxn>
                <a:cxn ang="0">
                  <a:pos x="T10" y="T11"/>
                </a:cxn>
                <a:cxn ang="0">
                  <a:pos x="T12" y="T13"/>
                </a:cxn>
              </a:cxnLst>
              <a:rect l="0" t="0" r="r" b="b"/>
              <a:pathLst>
                <a:path w="23" h="76">
                  <a:moveTo>
                    <a:pt x="16" y="76"/>
                  </a:moveTo>
                  <a:cubicBezTo>
                    <a:pt x="6" y="59"/>
                    <a:pt x="0" y="39"/>
                    <a:pt x="0" y="19"/>
                  </a:cubicBezTo>
                  <a:cubicBezTo>
                    <a:pt x="0" y="13"/>
                    <a:pt x="1" y="7"/>
                    <a:pt x="2" y="0"/>
                  </a:cubicBezTo>
                  <a:cubicBezTo>
                    <a:pt x="10" y="2"/>
                    <a:pt x="10" y="2"/>
                    <a:pt x="10" y="2"/>
                  </a:cubicBezTo>
                  <a:cubicBezTo>
                    <a:pt x="9" y="7"/>
                    <a:pt x="8" y="13"/>
                    <a:pt x="8" y="19"/>
                  </a:cubicBezTo>
                  <a:cubicBezTo>
                    <a:pt x="8" y="38"/>
                    <a:pt x="13" y="56"/>
                    <a:pt x="23" y="72"/>
                  </a:cubicBezTo>
                  <a:lnTo>
                    <a:pt x="16" y="76"/>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111" name="Freeform 157"/>
            <p:cNvSpPr>
              <a:spLocks/>
            </p:cNvSpPr>
            <p:nvPr/>
          </p:nvSpPr>
          <p:spPr bwMode="auto">
            <a:xfrm>
              <a:off x="1585913" y="4052888"/>
              <a:ext cx="412750" cy="439738"/>
            </a:xfrm>
            <a:custGeom>
              <a:avLst/>
              <a:gdLst>
                <a:gd name="T0" fmla="*/ 140 w 151"/>
                <a:gd name="T1" fmla="*/ 161 h 161"/>
                <a:gd name="T2" fmla="*/ 133 w 151"/>
                <a:gd name="T3" fmla="*/ 158 h 161"/>
                <a:gd name="T4" fmla="*/ 143 w 151"/>
                <a:gd name="T5" fmla="*/ 115 h 161"/>
                <a:gd name="T6" fmla="*/ 28 w 151"/>
                <a:gd name="T7" fmla="*/ 8 h 161"/>
                <a:gd name="T8" fmla="*/ 2 w 151"/>
                <a:gd name="T9" fmla="*/ 11 h 161"/>
                <a:gd name="T10" fmla="*/ 0 w 151"/>
                <a:gd name="T11" fmla="*/ 3 h 161"/>
                <a:gd name="T12" fmla="*/ 28 w 151"/>
                <a:gd name="T13" fmla="*/ 0 h 161"/>
                <a:gd name="T14" fmla="*/ 151 w 151"/>
                <a:gd name="T15" fmla="*/ 115 h 161"/>
                <a:gd name="T16" fmla="*/ 140 w 151"/>
                <a:gd name="T17" fmla="*/ 161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 h="161">
                  <a:moveTo>
                    <a:pt x="140" y="161"/>
                  </a:moveTo>
                  <a:cubicBezTo>
                    <a:pt x="133" y="158"/>
                    <a:pt x="133" y="158"/>
                    <a:pt x="133" y="158"/>
                  </a:cubicBezTo>
                  <a:cubicBezTo>
                    <a:pt x="139" y="144"/>
                    <a:pt x="143" y="130"/>
                    <a:pt x="143" y="115"/>
                  </a:cubicBezTo>
                  <a:cubicBezTo>
                    <a:pt x="143" y="56"/>
                    <a:pt x="91" y="8"/>
                    <a:pt x="28" y="8"/>
                  </a:cubicBezTo>
                  <a:cubicBezTo>
                    <a:pt x="19" y="8"/>
                    <a:pt x="10" y="9"/>
                    <a:pt x="2" y="11"/>
                  </a:cubicBezTo>
                  <a:cubicBezTo>
                    <a:pt x="0" y="3"/>
                    <a:pt x="0" y="3"/>
                    <a:pt x="0" y="3"/>
                  </a:cubicBezTo>
                  <a:cubicBezTo>
                    <a:pt x="9" y="1"/>
                    <a:pt x="18" y="0"/>
                    <a:pt x="28" y="0"/>
                  </a:cubicBezTo>
                  <a:cubicBezTo>
                    <a:pt x="95" y="0"/>
                    <a:pt x="151" y="52"/>
                    <a:pt x="151" y="115"/>
                  </a:cubicBezTo>
                  <a:cubicBezTo>
                    <a:pt x="151" y="131"/>
                    <a:pt x="147" y="147"/>
                    <a:pt x="140" y="161"/>
                  </a:cubicBez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113" name="Freeform 158"/>
            <p:cNvSpPr>
              <a:spLocks/>
            </p:cNvSpPr>
            <p:nvPr/>
          </p:nvSpPr>
          <p:spPr bwMode="auto">
            <a:xfrm>
              <a:off x="1550988" y="4475163"/>
              <a:ext cx="114300" cy="55563"/>
            </a:xfrm>
            <a:custGeom>
              <a:avLst/>
              <a:gdLst>
                <a:gd name="T0" fmla="*/ 42 w 42"/>
                <a:gd name="T1" fmla="*/ 20 h 20"/>
                <a:gd name="T2" fmla="*/ 0 w 42"/>
                <a:gd name="T3" fmla="*/ 6 h 20"/>
                <a:gd name="T4" fmla="*/ 5 w 42"/>
                <a:gd name="T5" fmla="*/ 0 h 20"/>
                <a:gd name="T6" fmla="*/ 42 w 42"/>
                <a:gd name="T7" fmla="*/ 12 h 20"/>
                <a:gd name="T8" fmla="*/ 42 w 42"/>
                <a:gd name="T9" fmla="*/ 20 h 20"/>
              </a:gdLst>
              <a:ahLst/>
              <a:cxnLst>
                <a:cxn ang="0">
                  <a:pos x="T0" y="T1"/>
                </a:cxn>
                <a:cxn ang="0">
                  <a:pos x="T2" y="T3"/>
                </a:cxn>
                <a:cxn ang="0">
                  <a:pos x="T4" y="T5"/>
                </a:cxn>
                <a:cxn ang="0">
                  <a:pos x="T6" y="T7"/>
                </a:cxn>
                <a:cxn ang="0">
                  <a:pos x="T8" y="T9"/>
                </a:cxn>
              </a:cxnLst>
              <a:rect l="0" t="0" r="r" b="b"/>
              <a:pathLst>
                <a:path w="42" h="20">
                  <a:moveTo>
                    <a:pt x="42" y="20"/>
                  </a:moveTo>
                  <a:cubicBezTo>
                    <a:pt x="27" y="20"/>
                    <a:pt x="12" y="15"/>
                    <a:pt x="0" y="6"/>
                  </a:cubicBezTo>
                  <a:cubicBezTo>
                    <a:pt x="5" y="0"/>
                    <a:pt x="5" y="0"/>
                    <a:pt x="5" y="0"/>
                  </a:cubicBezTo>
                  <a:cubicBezTo>
                    <a:pt x="16" y="8"/>
                    <a:pt x="29" y="12"/>
                    <a:pt x="42" y="12"/>
                  </a:cubicBezTo>
                  <a:lnTo>
                    <a:pt x="42" y="20"/>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114" name="Freeform 159"/>
            <p:cNvSpPr>
              <a:spLocks/>
            </p:cNvSpPr>
            <p:nvPr/>
          </p:nvSpPr>
          <p:spPr bwMode="auto">
            <a:xfrm>
              <a:off x="1487488" y="4325938"/>
              <a:ext cx="41275" cy="119063"/>
            </a:xfrm>
            <a:custGeom>
              <a:avLst/>
              <a:gdLst>
                <a:gd name="T0" fmla="*/ 9 w 15"/>
                <a:gd name="T1" fmla="*/ 44 h 44"/>
                <a:gd name="T2" fmla="*/ 0 w 15"/>
                <a:gd name="T3" fmla="*/ 14 h 44"/>
                <a:gd name="T4" fmla="*/ 2 w 15"/>
                <a:gd name="T5" fmla="*/ 0 h 44"/>
                <a:gd name="T6" fmla="*/ 10 w 15"/>
                <a:gd name="T7" fmla="*/ 2 h 44"/>
                <a:gd name="T8" fmla="*/ 8 w 15"/>
                <a:gd name="T9" fmla="*/ 14 h 44"/>
                <a:gd name="T10" fmla="*/ 15 w 15"/>
                <a:gd name="T11" fmla="*/ 40 h 44"/>
                <a:gd name="T12" fmla="*/ 9 w 15"/>
                <a:gd name="T13" fmla="*/ 44 h 44"/>
              </a:gdLst>
              <a:ahLst/>
              <a:cxnLst>
                <a:cxn ang="0">
                  <a:pos x="T0" y="T1"/>
                </a:cxn>
                <a:cxn ang="0">
                  <a:pos x="T2" y="T3"/>
                </a:cxn>
                <a:cxn ang="0">
                  <a:pos x="T4" y="T5"/>
                </a:cxn>
                <a:cxn ang="0">
                  <a:pos x="T6" y="T7"/>
                </a:cxn>
                <a:cxn ang="0">
                  <a:pos x="T8" y="T9"/>
                </a:cxn>
                <a:cxn ang="0">
                  <a:pos x="T10" y="T11"/>
                </a:cxn>
                <a:cxn ang="0">
                  <a:pos x="T12" y="T13"/>
                </a:cxn>
              </a:cxnLst>
              <a:rect l="0" t="0" r="r" b="b"/>
              <a:pathLst>
                <a:path w="15" h="44">
                  <a:moveTo>
                    <a:pt x="9" y="44"/>
                  </a:moveTo>
                  <a:cubicBezTo>
                    <a:pt x="3" y="35"/>
                    <a:pt x="0" y="25"/>
                    <a:pt x="0" y="14"/>
                  </a:cubicBezTo>
                  <a:cubicBezTo>
                    <a:pt x="0" y="9"/>
                    <a:pt x="1" y="4"/>
                    <a:pt x="2" y="0"/>
                  </a:cubicBezTo>
                  <a:cubicBezTo>
                    <a:pt x="10" y="2"/>
                    <a:pt x="10" y="2"/>
                    <a:pt x="10" y="2"/>
                  </a:cubicBezTo>
                  <a:cubicBezTo>
                    <a:pt x="9" y="6"/>
                    <a:pt x="8" y="10"/>
                    <a:pt x="8" y="14"/>
                  </a:cubicBezTo>
                  <a:cubicBezTo>
                    <a:pt x="8" y="23"/>
                    <a:pt x="11" y="32"/>
                    <a:pt x="15" y="40"/>
                  </a:cubicBezTo>
                  <a:lnTo>
                    <a:pt x="9" y="44"/>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115" name="Freeform 160"/>
            <p:cNvSpPr>
              <a:spLocks/>
            </p:cNvSpPr>
            <p:nvPr/>
          </p:nvSpPr>
          <p:spPr bwMode="auto">
            <a:xfrm>
              <a:off x="1601788" y="4197350"/>
              <a:ext cx="241300" cy="247650"/>
            </a:xfrm>
            <a:custGeom>
              <a:avLst/>
              <a:gdLst>
                <a:gd name="T0" fmla="*/ 79 w 88"/>
                <a:gd name="T1" fmla="*/ 91 h 91"/>
                <a:gd name="T2" fmla="*/ 73 w 88"/>
                <a:gd name="T3" fmla="*/ 87 h 91"/>
                <a:gd name="T4" fmla="*/ 80 w 88"/>
                <a:gd name="T5" fmla="*/ 61 h 91"/>
                <a:gd name="T6" fmla="*/ 23 w 88"/>
                <a:gd name="T7" fmla="*/ 8 h 91"/>
                <a:gd name="T8" fmla="*/ 3 w 88"/>
                <a:gd name="T9" fmla="*/ 12 h 91"/>
                <a:gd name="T10" fmla="*/ 0 w 88"/>
                <a:gd name="T11" fmla="*/ 4 h 91"/>
                <a:gd name="T12" fmla="*/ 23 w 88"/>
                <a:gd name="T13" fmla="*/ 0 h 91"/>
                <a:gd name="T14" fmla="*/ 88 w 88"/>
                <a:gd name="T15" fmla="*/ 61 h 91"/>
                <a:gd name="T16" fmla="*/ 79 w 88"/>
                <a:gd name="T17"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 h="91">
                  <a:moveTo>
                    <a:pt x="79" y="91"/>
                  </a:moveTo>
                  <a:cubicBezTo>
                    <a:pt x="73" y="87"/>
                    <a:pt x="73" y="87"/>
                    <a:pt x="73" y="87"/>
                  </a:cubicBezTo>
                  <a:cubicBezTo>
                    <a:pt x="77" y="79"/>
                    <a:pt x="80" y="70"/>
                    <a:pt x="80" y="61"/>
                  </a:cubicBezTo>
                  <a:cubicBezTo>
                    <a:pt x="80" y="32"/>
                    <a:pt x="54" y="8"/>
                    <a:pt x="23" y="8"/>
                  </a:cubicBezTo>
                  <a:cubicBezTo>
                    <a:pt x="16" y="8"/>
                    <a:pt x="9" y="9"/>
                    <a:pt x="3" y="12"/>
                  </a:cubicBezTo>
                  <a:cubicBezTo>
                    <a:pt x="0" y="4"/>
                    <a:pt x="0" y="4"/>
                    <a:pt x="0" y="4"/>
                  </a:cubicBezTo>
                  <a:cubicBezTo>
                    <a:pt x="7" y="1"/>
                    <a:pt x="15" y="0"/>
                    <a:pt x="23" y="0"/>
                  </a:cubicBezTo>
                  <a:cubicBezTo>
                    <a:pt x="59" y="0"/>
                    <a:pt x="88" y="27"/>
                    <a:pt x="88" y="61"/>
                  </a:cubicBezTo>
                  <a:cubicBezTo>
                    <a:pt x="88" y="72"/>
                    <a:pt x="85" y="82"/>
                    <a:pt x="79" y="91"/>
                  </a:cubicBez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116" name="Freeform 161"/>
            <p:cNvSpPr>
              <a:spLocks/>
            </p:cNvSpPr>
            <p:nvPr/>
          </p:nvSpPr>
          <p:spPr bwMode="auto">
            <a:xfrm>
              <a:off x="1651000" y="4391025"/>
              <a:ext cx="382588" cy="374650"/>
            </a:xfrm>
            <a:custGeom>
              <a:avLst/>
              <a:gdLst>
                <a:gd name="T0" fmla="*/ 4 w 140"/>
                <a:gd name="T1" fmla="*/ 137 h 137"/>
                <a:gd name="T2" fmla="*/ 1 w 140"/>
                <a:gd name="T3" fmla="*/ 136 h 137"/>
                <a:gd name="T4" fmla="*/ 0 w 140"/>
                <a:gd name="T5" fmla="*/ 133 h 137"/>
                <a:gd name="T6" fmla="*/ 0 w 140"/>
                <a:gd name="T7" fmla="*/ 20 h 137"/>
                <a:gd name="T8" fmla="*/ 8 w 140"/>
                <a:gd name="T9" fmla="*/ 20 h 137"/>
                <a:gd name="T10" fmla="*/ 8 w 140"/>
                <a:gd name="T11" fmla="*/ 129 h 137"/>
                <a:gd name="T12" fmla="*/ 130 w 140"/>
                <a:gd name="T13" fmla="*/ 62 h 137"/>
                <a:gd name="T14" fmla="*/ 29 w 140"/>
                <a:gd name="T15" fmla="*/ 7 h 137"/>
                <a:gd name="T16" fmla="*/ 33 w 140"/>
                <a:gd name="T17" fmla="*/ 0 h 137"/>
                <a:gd name="T18" fmla="*/ 138 w 140"/>
                <a:gd name="T19" fmla="*/ 57 h 137"/>
                <a:gd name="T20" fmla="*/ 140 w 140"/>
                <a:gd name="T21" fmla="*/ 59 h 137"/>
                <a:gd name="T22" fmla="*/ 139 w 140"/>
                <a:gd name="T23" fmla="*/ 62 h 137"/>
                <a:gd name="T24" fmla="*/ 4 w 140"/>
                <a:gd name="T25" fmla="*/ 137 h 137"/>
                <a:gd name="T26" fmla="*/ 4 w 140"/>
                <a:gd name="T27" fmla="*/ 137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0" h="137">
                  <a:moveTo>
                    <a:pt x="4" y="137"/>
                  </a:moveTo>
                  <a:cubicBezTo>
                    <a:pt x="3" y="137"/>
                    <a:pt x="2" y="136"/>
                    <a:pt x="1" y="136"/>
                  </a:cubicBezTo>
                  <a:cubicBezTo>
                    <a:pt x="1" y="135"/>
                    <a:pt x="0" y="134"/>
                    <a:pt x="0" y="133"/>
                  </a:cubicBezTo>
                  <a:cubicBezTo>
                    <a:pt x="0" y="20"/>
                    <a:pt x="0" y="20"/>
                    <a:pt x="0" y="20"/>
                  </a:cubicBezTo>
                  <a:cubicBezTo>
                    <a:pt x="8" y="20"/>
                    <a:pt x="8" y="20"/>
                    <a:pt x="8" y="20"/>
                  </a:cubicBezTo>
                  <a:cubicBezTo>
                    <a:pt x="8" y="129"/>
                    <a:pt x="8" y="129"/>
                    <a:pt x="8" y="129"/>
                  </a:cubicBezTo>
                  <a:cubicBezTo>
                    <a:pt x="58" y="126"/>
                    <a:pt x="104" y="102"/>
                    <a:pt x="130" y="62"/>
                  </a:cubicBezTo>
                  <a:cubicBezTo>
                    <a:pt x="29" y="7"/>
                    <a:pt x="29" y="7"/>
                    <a:pt x="29" y="7"/>
                  </a:cubicBezTo>
                  <a:cubicBezTo>
                    <a:pt x="33" y="0"/>
                    <a:pt x="33" y="0"/>
                    <a:pt x="33" y="0"/>
                  </a:cubicBezTo>
                  <a:cubicBezTo>
                    <a:pt x="138" y="57"/>
                    <a:pt x="138" y="57"/>
                    <a:pt x="138" y="57"/>
                  </a:cubicBezTo>
                  <a:cubicBezTo>
                    <a:pt x="139" y="57"/>
                    <a:pt x="140" y="58"/>
                    <a:pt x="140" y="59"/>
                  </a:cubicBezTo>
                  <a:cubicBezTo>
                    <a:pt x="140" y="60"/>
                    <a:pt x="140" y="62"/>
                    <a:pt x="139" y="62"/>
                  </a:cubicBezTo>
                  <a:cubicBezTo>
                    <a:pt x="111" y="108"/>
                    <a:pt x="60" y="136"/>
                    <a:pt x="4" y="137"/>
                  </a:cubicBezTo>
                  <a:cubicBezTo>
                    <a:pt x="4" y="137"/>
                    <a:pt x="4" y="137"/>
                    <a:pt x="4" y="137"/>
                  </a:cubicBez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117" name="Freeform 162"/>
            <p:cNvSpPr>
              <a:spLocks/>
            </p:cNvSpPr>
            <p:nvPr/>
          </p:nvSpPr>
          <p:spPr bwMode="auto">
            <a:xfrm>
              <a:off x="1225550" y="3954463"/>
              <a:ext cx="415925" cy="403225"/>
            </a:xfrm>
            <a:custGeom>
              <a:avLst/>
              <a:gdLst>
                <a:gd name="T0" fmla="*/ 130 w 152"/>
                <a:gd name="T1" fmla="*/ 148 h 148"/>
                <a:gd name="T2" fmla="*/ 3 w 152"/>
                <a:gd name="T3" fmla="*/ 114 h 148"/>
                <a:gd name="T4" fmla="*/ 0 w 152"/>
                <a:gd name="T5" fmla="*/ 109 h 148"/>
                <a:gd name="T6" fmla="*/ 105 w 152"/>
                <a:gd name="T7" fmla="*/ 1 h 148"/>
                <a:gd name="T8" fmla="*/ 110 w 152"/>
                <a:gd name="T9" fmla="*/ 4 h 148"/>
                <a:gd name="T10" fmla="*/ 152 w 152"/>
                <a:gd name="T11" fmla="*/ 122 h 148"/>
                <a:gd name="T12" fmla="*/ 144 w 152"/>
                <a:gd name="T13" fmla="*/ 125 h 148"/>
                <a:gd name="T14" fmla="*/ 104 w 152"/>
                <a:gd name="T15" fmla="*/ 10 h 148"/>
                <a:gd name="T16" fmla="*/ 9 w 152"/>
                <a:gd name="T17" fmla="*/ 107 h 148"/>
                <a:gd name="T18" fmla="*/ 132 w 152"/>
                <a:gd name="T19" fmla="*/ 140 h 148"/>
                <a:gd name="T20" fmla="*/ 130 w 152"/>
                <a:gd name="T21" fmla="*/ 14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2" h="148">
                  <a:moveTo>
                    <a:pt x="130" y="148"/>
                  </a:moveTo>
                  <a:cubicBezTo>
                    <a:pt x="3" y="114"/>
                    <a:pt x="3" y="114"/>
                    <a:pt x="3" y="114"/>
                  </a:cubicBezTo>
                  <a:cubicBezTo>
                    <a:pt x="1" y="113"/>
                    <a:pt x="0" y="111"/>
                    <a:pt x="0" y="109"/>
                  </a:cubicBezTo>
                  <a:cubicBezTo>
                    <a:pt x="13" y="59"/>
                    <a:pt x="53" y="18"/>
                    <a:pt x="105" y="1"/>
                  </a:cubicBezTo>
                  <a:cubicBezTo>
                    <a:pt x="107" y="0"/>
                    <a:pt x="109" y="2"/>
                    <a:pt x="110" y="4"/>
                  </a:cubicBezTo>
                  <a:cubicBezTo>
                    <a:pt x="152" y="122"/>
                    <a:pt x="152" y="122"/>
                    <a:pt x="152" y="122"/>
                  </a:cubicBezTo>
                  <a:cubicBezTo>
                    <a:pt x="144" y="125"/>
                    <a:pt x="144" y="125"/>
                    <a:pt x="144" y="125"/>
                  </a:cubicBezTo>
                  <a:cubicBezTo>
                    <a:pt x="104" y="10"/>
                    <a:pt x="104" y="10"/>
                    <a:pt x="104" y="10"/>
                  </a:cubicBezTo>
                  <a:cubicBezTo>
                    <a:pt x="58" y="26"/>
                    <a:pt x="22" y="63"/>
                    <a:pt x="9" y="107"/>
                  </a:cubicBezTo>
                  <a:cubicBezTo>
                    <a:pt x="132" y="140"/>
                    <a:pt x="132" y="140"/>
                    <a:pt x="132" y="140"/>
                  </a:cubicBezTo>
                  <a:lnTo>
                    <a:pt x="130" y="148"/>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118" name="Freeform 163"/>
            <p:cNvSpPr>
              <a:spLocks noEditPoints="1"/>
            </p:cNvSpPr>
            <p:nvPr/>
          </p:nvSpPr>
          <p:spPr bwMode="auto">
            <a:xfrm>
              <a:off x="1279525" y="4360863"/>
              <a:ext cx="374650" cy="328613"/>
            </a:xfrm>
            <a:custGeom>
              <a:avLst/>
              <a:gdLst>
                <a:gd name="T0" fmla="*/ 45 w 137"/>
                <a:gd name="T1" fmla="*/ 120 h 120"/>
                <a:gd name="T2" fmla="*/ 43 w 137"/>
                <a:gd name="T3" fmla="*/ 119 h 120"/>
                <a:gd name="T4" fmla="*/ 1 w 137"/>
                <a:gd name="T5" fmla="*/ 77 h 120"/>
                <a:gd name="T6" fmla="*/ 0 w 137"/>
                <a:gd name="T7" fmla="*/ 74 h 120"/>
                <a:gd name="T8" fmla="*/ 2 w 137"/>
                <a:gd name="T9" fmla="*/ 71 h 120"/>
                <a:gd name="T10" fmla="*/ 131 w 137"/>
                <a:gd name="T11" fmla="*/ 1 h 120"/>
                <a:gd name="T12" fmla="*/ 136 w 137"/>
                <a:gd name="T13" fmla="*/ 2 h 120"/>
                <a:gd name="T14" fmla="*/ 136 w 137"/>
                <a:gd name="T15" fmla="*/ 7 h 120"/>
                <a:gd name="T16" fmla="*/ 48 w 137"/>
                <a:gd name="T17" fmla="*/ 118 h 120"/>
                <a:gd name="T18" fmla="*/ 45 w 137"/>
                <a:gd name="T19" fmla="*/ 120 h 120"/>
                <a:gd name="T20" fmla="*/ 10 w 137"/>
                <a:gd name="T21" fmla="*/ 76 h 120"/>
                <a:gd name="T22" fmla="*/ 44 w 137"/>
                <a:gd name="T23" fmla="*/ 110 h 120"/>
                <a:gd name="T24" fmla="*/ 118 w 137"/>
                <a:gd name="T25" fmla="*/ 18 h 120"/>
                <a:gd name="T26" fmla="*/ 10 w 137"/>
                <a:gd name="T27" fmla="*/ 7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7" h="120">
                  <a:moveTo>
                    <a:pt x="45" y="120"/>
                  </a:moveTo>
                  <a:cubicBezTo>
                    <a:pt x="44" y="120"/>
                    <a:pt x="43" y="119"/>
                    <a:pt x="43" y="119"/>
                  </a:cubicBezTo>
                  <a:cubicBezTo>
                    <a:pt x="26" y="107"/>
                    <a:pt x="12" y="93"/>
                    <a:pt x="1" y="77"/>
                  </a:cubicBezTo>
                  <a:cubicBezTo>
                    <a:pt x="0" y="76"/>
                    <a:pt x="0" y="75"/>
                    <a:pt x="0" y="74"/>
                  </a:cubicBezTo>
                  <a:cubicBezTo>
                    <a:pt x="0" y="72"/>
                    <a:pt x="1" y="71"/>
                    <a:pt x="2" y="71"/>
                  </a:cubicBezTo>
                  <a:cubicBezTo>
                    <a:pt x="131" y="1"/>
                    <a:pt x="131" y="1"/>
                    <a:pt x="131" y="1"/>
                  </a:cubicBezTo>
                  <a:cubicBezTo>
                    <a:pt x="133" y="0"/>
                    <a:pt x="135" y="1"/>
                    <a:pt x="136" y="2"/>
                  </a:cubicBezTo>
                  <a:cubicBezTo>
                    <a:pt x="137" y="4"/>
                    <a:pt x="137" y="6"/>
                    <a:pt x="136" y="7"/>
                  </a:cubicBezTo>
                  <a:cubicBezTo>
                    <a:pt x="48" y="118"/>
                    <a:pt x="48" y="118"/>
                    <a:pt x="48" y="118"/>
                  </a:cubicBezTo>
                  <a:cubicBezTo>
                    <a:pt x="47" y="119"/>
                    <a:pt x="46" y="120"/>
                    <a:pt x="45" y="120"/>
                  </a:cubicBezTo>
                  <a:close/>
                  <a:moveTo>
                    <a:pt x="10" y="76"/>
                  </a:moveTo>
                  <a:cubicBezTo>
                    <a:pt x="19" y="89"/>
                    <a:pt x="31" y="101"/>
                    <a:pt x="44" y="110"/>
                  </a:cubicBezTo>
                  <a:cubicBezTo>
                    <a:pt x="118" y="18"/>
                    <a:pt x="118" y="18"/>
                    <a:pt x="118" y="18"/>
                  </a:cubicBezTo>
                  <a:lnTo>
                    <a:pt x="10" y="76"/>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119" name="Freeform 164"/>
            <p:cNvSpPr>
              <a:spLocks noEditPoints="1"/>
            </p:cNvSpPr>
            <p:nvPr/>
          </p:nvSpPr>
          <p:spPr bwMode="auto">
            <a:xfrm>
              <a:off x="1601788" y="4303713"/>
              <a:ext cx="127000" cy="120650"/>
            </a:xfrm>
            <a:custGeom>
              <a:avLst/>
              <a:gdLst>
                <a:gd name="T0" fmla="*/ 23 w 46"/>
                <a:gd name="T1" fmla="*/ 44 h 44"/>
                <a:gd name="T2" fmla="*/ 0 w 46"/>
                <a:gd name="T3" fmla="*/ 22 h 44"/>
                <a:gd name="T4" fmla="*/ 23 w 46"/>
                <a:gd name="T5" fmla="*/ 0 h 44"/>
                <a:gd name="T6" fmla="*/ 46 w 46"/>
                <a:gd name="T7" fmla="*/ 22 h 44"/>
                <a:gd name="T8" fmla="*/ 23 w 46"/>
                <a:gd name="T9" fmla="*/ 44 h 44"/>
                <a:gd name="T10" fmla="*/ 23 w 46"/>
                <a:gd name="T11" fmla="*/ 8 h 44"/>
                <a:gd name="T12" fmla="*/ 8 w 46"/>
                <a:gd name="T13" fmla="*/ 22 h 44"/>
                <a:gd name="T14" fmla="*/ 23 w 46"/>
                <a:gd name="T15" fmla="*/ 36 h 44"/>
                <a:gd name="T16" fmla="*/ 38 w 46"/>
                <a:gd name="T17" fmla="*/ 22 h 44"/>
                <a:gd name="T18" fmla="*/ 23 w 46"/>
                <a:gd name="T19" fmla="*/ 8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44">
                  <a:moveTo>
                    <a:pt x="23" y="44"/>
                  </a:moveTo>
                  <a:cubicBezTo>
                    <a:pt x="10" y="44"/>
                    <a:pt x="0" y="34"/>
                    <a:pt x="0" y="22"/>
                  </a:cubicBezTo>
                  <a:cubicBezTo>
                    <a:pt x="0" y="10"/>
                    <a:pt x="10" y="0"/>
                    <a:pt x="23" y="0"/>
                  </a:cubicBezTo>
                  <a:cubicBezTo>
                    <a:pt x="36" y="0"/>
                    <a:pt x="46" y="10"/>
                    <a:pt x="46" y="22"/>
                  </a:cubicBezTo>
                  <a:cubicBezTo>
                    <a:pt x="46" y="34"/>
                    <a:pt x="36" y="44"/>
                    <a:pt x="23" y="44"/>
                  </a:cubicBezTo>
                  <a:close/>
                  <a:moveTo>
                    <a:pt x="23" y="8"/>
                  </a:moveTo>
                  <a:cubicBezTo>
                    <a:pt x="15" y="8"/>
                    <a:pt x="8" y="15"/>
                    <a:pt x="8" y="22"/>
                  </a:cubicBezTo>
                  <a:cubicBezTo>
                    <a:pt x="8" y="29"/>
                    <a:pt x="15" y="36"/>
                    <a:pt x="23" y="36"/>
                  </a:cubicBezTo>
                  <a:cubicBezTo>
                    <a:pt x="31" y="36"/>
                    <a:pt x="38" y="29"/>
                    <a:pt x="38" y="22"/>
                  </a:cubicBezTo>
                  <a:cubicBezTo>
                    <a:pt x="38" y="15"/>
                    <a:pt x="31" y="8"/>
                    <a:pt x="23" y="8"/>
                  </a:cubicBez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grpSp>
    </p:spTree>
    <p:extLst>
      <p:ext uri="{BB962C8B-B14F-4D97-AF65-F5344CB8AC3E}">
        <p14:creationId xmlns:p14="http://schemas.microsoft.com/office/powerpoint/2010/main" val="2710688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a:extLst>
              <a:ext uri="{FF2B5EF4-FFF2-40B4-BE49-F238E27FC236}">
                <a16:creationId xmlns:a16="http://schemas.microsoft.com/office/drawing/2014/main" id="{0648CF85-8F56-2C4F-8090-85FF4624B587}"/>
              </a:ext>
            </a:extLst>
          </p:cNvPr>
          <p:cNvSpPr>
            <a:spLocks noGrp="1"/>
          </p:cNvSpPr>
          <p:nvPr>
            <p:ph type="body" sz="quarter" idx="13"/>
          </p:nvPr>
        </p:nvSpPr>
        <p:spPr>
          <a:xfrm>
            <a:off x="1393834" y="415207"/>
            <a:ext cx="9408698" cy="551987"/>
          </a:xfrm>
        </p:spPr>
        <p:txBody>
          <a:bodyPr vert="horz" lIns="0" tIns="0" rIns="0" bIns="0" rtlCol="0">
            <a:noAutofit/>
          </a:bodyPr>
          <a:lstStyle/>
          <a:p>
            <a:r>
              <a:rPr lang="ru-RU" sz="2800" b="1" dirty="0"/>
              <a:t>Возобновление выплаты надбавок лучшим преподавателям</a:t>
            </a:r>
          </a:p>
        </p:txBody>
      </p:sp>
      <p:sp>
        <p:nvSpPr>
          <p:cNvPr id="3" name="TextBox 2"/>
          <p:cNvSpPr txBox="1"/>
          <p:nvPr/>
        </p:nvSpPr>
        <p:spPr>
          <a:xfrm>
            <a:off x="1393834" y="1421455"/>
            <a:ext cx="10031353" cy="1015663"/>
          </a:xfrm>
          <a:prstGeom prst="rect">
            <a:avLst/>
          </a:prstGeom>
          <a:noFill/>
        </p:spPr>
        <p:txBody>
          <a:bodyPr wrap="square" rtlCol="0">
            <a:spAutoFit/>
          </a:bodyPr>
          <a:lstStyle/>
          <a:p>
            <a:pPr marL="342900" indent="-342900">
              <a:spcBef>
                <a:spcPts val="600"/>
              </a:spcBef>
              <a:spcAft>
                <a:spcPts val="1200"/>
              </a:spcAft>
              <a:buFont typeface="Arial" panose="020B0604020202020204" pitchFamily="34" charset="0"/>
              <a:buChar char="•"/>
            </a:pPr>
            <a:r>
              <a:rPr lang="ru-RU" sz="2000" dirty="0"/>
              <a:t>Регламент установления преподавательских надбавок лучшим преподавателям в Национальном исследовательском университете «Высшая школа экономики </a:t>
            </a:r>
            <a:r>
              <a:rPr lang="ru-RU" sz="2000" u="sng" dirty="0">
                <a:hlinkClick r:id="rId2"/>
              </a:rPr>
              <a:t>https://www.hse.ru/best</a:t>
            </a:r>
            <a:endParaRPr lang="ru-RU" sz="2000" dirty="0"/>
          </a:p>
        </p:txBody>
      </p:sp>
      <p:grpSp>
        <p:nvGrpSpPr>
          <p:cNvPr id="29" name="Group 573"/>
          <p:cNvGrpSpPr/>
          <p:nvPr/>
        </p:nvGrpSpPr>
        <p:grpSpPr>
          <a:xfrm>
            <a:off x="461905" y="1423339"/>
            <a:ext cx="776287" cy="857250"/>
            <a:chOff x="6523038" y="5218113"/>
            <a:chExt cx="776287" cy="857250"/>
          </a:xfrm>
        </p:grpSpPr>
        <p:sp>
          <p:nvSpPr>
            <p:cNvPr id="30" name="Freeform 97"/>
            <p:cNvSpPr>
              <a:spLocks/>
            </p:cNvSpPr>
            <p:nvPr/>
          </p:nvSpPr>
          <p:spPr bwMode="auto">
            <a:xfrm>
              <a:off x="6523038" y="5218113"/>
              <a:ext cx="455612" cy="615950"/>
            </a:xfrm>
            <a:custGeom>
              <a:avLst/>
              <a:gdLst>
                <a:gd name="T0" fmla="*/ 186 w 287"/>
                <a:gd name="T1" fmla="*/ 388 h 388"/>
                <a:gd name="T2" fmla="*/ 0 w 287"/>
                <a:gd name="T3" fmla="*/ 388 h 388"/>
                <a:gd name="T4" fmla="*/ 0 w 287"/>
                <a:gd name="T5" fmla="*/ 0 h 388"/>
                <a:gd name="T6" fmla="*/ 215 w 287"/>
                <a:gd name="T7" fmla="*/ 0 h 388"/>
                <a:gd name="T8" fmla="*/ 287 w 287"/>
                <a:gd name="T9" fmla="*/ 71 h 388"/>
                <a:gd name="T10" fmla="*/ 287 w 287"/>
                <a:gd name="T11" fmla="*/ 135 h 388"/>
                <a:gd name="T12" fmla="*/ 270 w 287"/>
                <a:gd name="T13" fmla="*/ 135 h 388"/>
                <a:gd name="T14" fmla="*/ 270 w 287"/>
                <a:gd name="T15" fmla="*/ 80 h 388"/>
                <a:gd name="T16" fmla="*/ 207 w 287"/>
                <a:gd name="T17" fmla="*/ 17 h 388"/>
                <a:gd name="T18" fmla="*/ 17 w 287"/>
                <a:gd name="T19" fmla="*/ 17 h 388"/>
                <a:gd name="T20" fmla="*/ 17 w 287"/>
                <a:gd name="T21" fmla="*/ 371 h 388"/>
                <a:gd name="T22" fmla="*/ 186 w 287"/>
                <a:gd name="T23" fmla="*/ 371 h 388"/>
                <a:gd name="T24" fmla="*/ 186 w 287"/>
                <a:gd name="T25" fmla="*/ 388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7" h="388">
                  <a:moveTo>
                    <a:pt x="186" y="388"/>
                  </a:moveTo>
                  <a:lnTo>
                    <a:pt x="0" y="388"/>
                  </a:lnTo>
                  <a:lnTo>
                    <a:pt x="0" y="0"/>
                  </a:lnTo>
                  <a:lnTo>
                    <a:pt x="215" y="0"/>
                  </a:lnTo>
                  <a:lnTo>
                    <a:pt x="287" y="71"/>
                  </a:lnTo>
                  <a:lnTo>
                    <a:pt x="287" y="135"/>
                  </a:lnTo>
                  <a:lnTo>
                    <a:pt x="270" y="135"/>
                  </a:lnTo>
                  <a:lnTo>
                    <a:pt x="270" y="80"/>
                  </a:lnTo>
                  <a:lnTo>
                    <a:pt x="207" y="17"/>
                  </a:lnTo>
                  <a:lnTo>
                    <a:pt x="17" y="17"/>
                  </a:lnTo>
                  <a:lnTo>
                    <a:pt x="17" y="371"/>
                  </a:lnTo>
                  <a:lnTo>
                    <a:pt x="186" y="371"/>
                  </a:lnTo>
                  <a:lnTo>
                    <a:pt x="186" y="388"/>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31" name="Rectangle 98"/>
            <p:cNvSpPr>
              <a:spLocks noChangeArrowheads="1"/>
            </p:cNvSpPr>
            <p:nvPr/>
          </p:nvSpPr>
          <p:spPr bwMode="auto">
            <a:xfrm>
              <a:off x="6897688" y="5378451"/>
              <a:ext cx="26987" cy="53975"/>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32" name="Freeform 99"/>
            <p:cNvSpPr>
              <a:spLocks/>
            </p:cNvSpPr>
            <p:nvPr/>
          </p:nvSpPr>
          <p:spPr bwMode="auto">
            <a:xfrm>
              <a:off x="6577013" y="5272088"/>
              <a:ext cx="241300" cy="508000"/>
            </a:xfrm>
            <a:custGeom>
              <a:avLst/>
              <a:gdLst>
                <a:gd name="T0" fmla="*/ 152 w 152"/>
                <a:gd name="T1" fmla="*/ 320 h 320"/>
                <a:gd name="T2" fmla="*/ 0 w 152"/>
                <a:gd name="T3" fmla="*/ 320 h 320"/>
                <a:gd name="T4" fmla="*/ 0 w 152"/>
                <a:gd name="T5" fmla="*/ 0 h 320"/>
                <a:gd name="T6" fmla="*/ 152 w 152"/>
                <a:gd name="T7" fmla="*/ 0 h 320"/>
                <a:gd name="T8" fmla="*/ 152 w 152"/>
                <a:gd name="T9" fmla="*/ 16 h 320"/>
                <a:gd name="T10" fmla="*/ 17 w 152"/>
                <a:gd name="T11" fmla="*/ 16 h 320"/>
                <a:gd name="T12" fmla="*/ 17 w 152"/>
                <a:gd name="T13" fmla="*/ 303 h 320"/>
                <a:gd name="T14" fmla="*/ 152 w 152"/>
                <a:gd name="T15" fmla="*/ 303 h 320"/>
                <a:gd name="T16" fmla="*/ 152 w 152"/>
                <a:gd name="T17"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 h="320">
                  <a:moveTo>
                    <a:pt x="152" y="320"/>
                  </a:moveTo>
                  <a:lnTo>
                    <a:pt x="0" y="320"/>
                  </a:lnTo>
                  <a:lnTo>
                    <a:pt x="0" y="0"/>
                  </a:lnTo>
                  <a:lnTo>
                    <a:pt x="152" y="0"/>
                  </a:lnTo>
                  <a:lnTo>
                    <a:pt x="152" y="16"/>
                  </a:lnTo>
                  <a:lnTo>
                    <a:pt x="17" y="16"/>
                  </a:lnTo>
                  <a:lnTo>
                    <a:pt x="17" y="303"/>
                  </a:lnTo>
                  <a:lnTo>
                    <a:pt x="152" y="303"/>
                  </a:lnTo>
                  <a:lnTo>
                    <a:pt x="152" y="320"/>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33" name="Freeform 100"/>
            <p:cNvSpPr>
              <a:spLocks noEditPoints="1"/>
            </p:cNvSpPr>
            <p:nvPr/>
          </p:nvSpPr>
          <p:spPr bwMode="auto">
            <a:xfrm>
              <a:off x="6845300" y="5459413"/>
              <a:ext cx="454025" cy="615950"/>
            </a:xfrm>
            <a:custGeom>
              <a:avLst/>
              <a:gdLst>
                <a:gd name="T0" fmla="*/ 286 w 286"/>
                <a:gd name="T1" fmla="*/ 388 h 388"/>
                <a:gd name="T2" fmla="*/ 0 w 286"/>
                <a:gd name="T3" fmla="*/ 388 h 388"/>
                <a:gd name="T4" fmla="*/ 0 w 286"/>
                <a:gd name="T5" fmla="*/ 0 h 388"/>
                <a:gd name="T6" fmla="*/ 215 w 286"/>
                <a:gd name="T7" fmla="*/ 0 h 388"/>
                <a:gd name="T8" fmla="*/ 286 w 286"/>
                <a:gd name="T9" fmla="*/ 71 h 388"/>
                <a:gd name="T10" fmla="*/ 286 w 286"/>
                <a:gd name="T11" fmla="*/ 388 h 388"/>
                <a:gd name="T12" fmla="*/ 16 w 286"/>
                <a:gd name="T13" fmla="*/ 371 h 388"/>
                <a:gd name="T14" fmla="*/ 269 w 286"/>
                <a:gd name="T15" fmla="*/ 371 h 388"/>
                <a:gd name="T16" fmla="*/ 269 w 286"/>
                <a:gd name="T17" fmla="*/ 80 h 388"/>
                <a:gd name="T18" fmla="*/ 206 w 286"/>
                <a:gd name="T19" fmla="*/ 16 h 388"/>
                <a:gd name="T20" fmla="*/ 16 w 286"/>
                <a:gd name="T21" fmla="*/ 16 h 388"/>
                <a:gd name="T22" fmla="*/ 16 w 286"/>
                <a:gd name="T23" fmla="*/ 371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6" h="388">
                  <a:moveTo>
                    <a:pt x="286" y="388"/>
                  </a:moveTo>
                  <a:lnTo>
                    <a:pt x="0" y="388"/>
                  </a:lnTo>
                  <a:lnTo>
                    <a:pt x="0" y="0"/>
                  </a:lnTo>
                  <a:lnTo>
                    <a:pt x="215" y="0"/>
                  </a:lnTo>
                  <a:lnTo>
                    <a:pt x="286" y="71"/>
                  </a:lnTo>
                  <a:lnTo>
                    <a:pt x="286" y="388"/>
                  </a:lnTo>
                  <a:close/>
                  <a:moveTo>
                    <a:pt x="16" y="371"/>
                  </a:moveTo>
                  <a:lnTo>
                    <a:pt x="269" y="371"/>
                  </a:lnTo>
                  <a:lnTo>
                    <a:pt x="269" y="80"/>
                  </a:lnTo>
                  <a:lnTo>
                    <a:pt x="206" y="16"/>
                  </a:lnTo>
                  <a:lnTo>
                    <a:pt x="16" y="16"/>
                  </a:lnTo>
                  <a:lnTo>
                    <a:pt x="16" y="371"/>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34" name="Freeform 101"/>
            <p:cNvSpPr>
              <a:spLocks/>
            </p:cNvSpPr>
            <p:nvPr/>
          </p:nvSpPr>
          <p:spPr bwMode="auto">
            <a:xfrm>
              <a:off x="7005638" y="5272088"/>
              <a:ext cx="160337" cy="160338"/>
            </a:xfrm>
            <a:custGeom>
              <a:avLst/>
              <a:gdLst>
                <a:gd name="T0" fmla="*/ 48 w 48"/>
                <a:gd name="T1" fmla="*/ 48 h 48"/>
                <a:gd name="T2" fmla="*/ 40 w 48"/>
                <a:gd name="T3" fmla="*/ 48 h 48"/>
                <a:gd name="T4" fmla="*/ 40 w 48"/>
                <a:gd name="T5" fmla="*/ 12 h 48"/>
                <a:gd name="T6" fmla="*/ 36 w 48"/>
                <a:gd name="T7" fmla="*/ 8 h 48"/>
                <a:gd name="T8" fmla="*/ 0 w 48"/>
                <a:gd name="T9" fmla="*/ 8 h 48"/>
                <a:gd name="T10" fmla="*/ 0 w 48"/>
                <a:gd name="T11" fmla="*/ 0 h 48"/>
                <a:gd name="T12" fmla="*/ 36 w 48"/>
                <a:gd name="T13" fmla="*/ 0 h 48"/>
                <a:gd name="T14" fmla="*/ 48 w 48"/>
                <a:gd name="T15" fmla="*/ 12 h 48"/>
                <a:gd name="T16" fmla="*/ 48 w 48"/>
                <a:gd name="T17"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48">
                  <a:moveTo>
                    <a:pt x="48" y="48"/>
                  </a:moveTo>
                  <a:cubicBezTo>
                    <a:pt x="40" y="48"/>
                    <a:pt x="40" y="48"/>
                    <a:pt x="40" y="48"/>
                  </a:cubicBezTo>
                  <a:cubicBezTo>
                    <a:pt x="40" y="12"/>
                    <a:pt x="40" y="12"/>
                    <a:pt x="40" y="12"/>
                  </a:cubicBezTo>
                  <a:cubicBezTo>
                    <a:pt x="40" y="10"/>
                    <a:pt x="38" y="8"/>
                    <a:pt x="36" y="8"/>
                  </a:cubicBezTo>
                  <a:cubicBezTo>
                    <a:pt x="0" y="8"/>
                    <a:pt x="0" y="8"/>
                    <a:pt x="0" y="8"/>
                  </a:cubicBezTo>
                  <a:cubicBezTo>
                    <a:pt x="0" y="0"/>
                    <a:pt x="0" y="0"/>
                    <a:pt x="0" y="0"/>
                  </a:cubicBezTo>
                  <a:cubicBezTo>
                    <a:pt x="36" y="0"/>
                    <a:pt x="36" y="0"/>
                    <a:pt x="36" y="0"/>
                  </a:cubicBezTo>
                  <a:cubicBezTo>
                    <a:pt x="43" y="0"/>
                    <a:pt x="48" y="5"/>
                    <a:pt x="48" y="12"/>
                  </a:cubicBezTo>
                  <a:lnTo>
                    <a:pt x="48" y="48"/>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35" name="Freeform 102"/>
            <p:cNvSpPr>
              <a:spLocks/>
            </p:cNvSpPr>
            <p:nvPr/>
          </p:nvSpPr>
          <p:spPr bwMode="auto">
            <a:xfrm>
              <a:off x="6657975" y="5861051"/>
              <a:ext cx="160337" cy="160338"/>
            </a:xfrm>
            <a:custGeom>
              <a:avLst/>
              <a:gdLst>
                <a:gd name="T0" fmla="*/ 48 w 48"/>
                <a:gd name="T1" fmla="*/ 48 h 48"/>
                <a:gd name="T2" fmla="*/ 12 w 48"/>
                <a:gd name="T3" fmla="*/ 48 h 48"/>
                <a:gd name="T4" fmla="*/ 0 w 48"/>
                <a:gd name="T5" fmla="*/ 36 h 48"/>
                <a:gd name="T6" fmla="*/ 0 w 48"/>
                <a:gd name="T7" fmla="*/ 0 h 48"/>
                <a:gd name="T8" fmla="*/ 8 w 48"/>
                <a:gd name="T9" fmla="*/ 0 h 48"/>
                <a:gd name="T10" fmla="*/ 8 w 48"/>
                <a:gd name="T11" fmla="*/ 36 h 48"/>
                <a:gd name="T12" fmla="*/ 12 w 48"/>
                <a:gd name="T13" fmla="*/ 40 h 48"/>
                <a:gd name="T14" fmla="*/ 48 w 48"/>
                <a:gd name="T15" fmla="*/ 40 h 48"/>
                <a:gd name="T16" fmla="*/ 48 w 48"/>
                <a:gd name="T17"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48">
                  <a:moveTo>
                    <a:pt x="48" y="48"/>
                  </a:moveTo>
                  <a:cubicBezTo>
                    <a:pt x="12" y="48"/>
                    <a:pt x="12" y="48"/>
                    <a:pt x="12" y="48"/>
                  </a:cubicBezTo>
                  <a:cubicBezTo>
                    <a:pt x="5" y="48"/>
                    <a:pt x="0" y="43"/>
                    <a:pt x="0" y="36"/>
                  </a:cubicBezTo>
                  <a:cubicBezTo>
                    <a:pt x="0" y="0"/>
                    <a:pt x="0" y="0"/>
                    <a:pt x="0" y="0"/>
                  </a:cubicBezTo>
                  <a:cubicBezTo>
                    <a:pt x="8" y="0"/>
                    <a:pt x="8" y="0"/>
                    <a:pt x="8" y="0"/>
                  </a:cubicBezTo>
                  <a:cubicBezTo>
                    <a:pt x="8" y="36"/>
                    <a:pt x="8" y="36"/>
                    <a:pt x="8" y="36"/>
                  </a:cubicBezTo>
                  <a:cubicBezTo>
                    <a:pt x="8" y="38"/>
                    <a:pt x="10" y="40"/>
                    <a:pt x="12" y="40"/>
                  </a:cubicBezTo>
                  <a:cubicBezTo>
                    <a:pt x="48" y="40"/>
                    <a:pt x="48" y="40"/>
                    <a:pt x="48" y="40"/>
                  </a:cubicBezTo>
                  <a:lnTo>
                    <a:pt x="48" y="48"/>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36" name="Rectangle 103"/>
            <p:cNvSpPr>
              <a:spLocks noChangeArrowheads="1"/>
            </p:cNvSpPr>
            <p:nvPr/>
          </p:nvSpPr>
          <p:spPr bwMode="auto">
            <a:xfrm>
              <a:off x="6924675" y="5538788"/>
              <a:ext cx="187325"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37" name="Rectangle 104"/>
            <p:cNvSpPr>
              <a:spLocks noChangeArrowheads="1"/>
            </p:cNvSpPr>
            <p:nvPr/>
          </p:nvSpPr>
          <p:spPr bwMode="auto">
            <a:xfrm>
              <a:off x="6924675" y="5592763"/>
              <a:ext cx="187325"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38" name="Rectangle 105"/>
            <p:cNvSpPr>
              <a:spLocks noChangeArrowheads="1"/>
            </p:cNvSpPr>
            <p:nvPr/>
          </p:nvSpPr>
          <p:spPr bwMode="auto">
            <a:xfrm>
              <a:off x="6924675" y="5646738"/>
              <a:ext cx="295275"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39" name="Rectangle 106"/>
            <p:cNvSpPr>
              <a:spLocks noChangeArrowheads="1"/>
            </p:cNvSpPr>
            <p:nvPr/>
          </p:nvSpPr>
          <p:spPr bwMode="auto">
            <a:xfrm>
              <a:off x="6924675" y="5699126"/>
              <a:ext cx="295275"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40" name="Rectangle 107"/>
            <p:cNvSpPr>
              <a:spLocks noChangeArrowheads="1"/>
            </p:cNvSpPr>
            <p:nvPr/>
          </p:nvSpPr>
          <p:spPr bwMode="auto">
            <a:xfrm>
              <a:off x="6924675" y="5753101"/>
              <a:ext cx="295275"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41" name="Rectangle 108"/>
            <p:cNvSpPr>
              <a:spLocks noChangeArrowheads="1"/>
            </p:cNvSpPr>
            <p:nvPr/>
          </p:nvSpPr>
          <p:spPr bwMode="auto">
            <a:xfrm>
              <a:off x="6924675" y="5807076"/>
              <a:ext cx="295275"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42" name="Rectangle 109"/>
            <p:cNvSpPr>
              <a:spLocks noChangeArrowheads="1"/>
            </p:cNvSpPr>
            <p:nvPr/>
          </p:nvSpPr>
          <p:spPr bwMode="auto">
            <a:xfrm>
              <a:off x="6924675" y="5861051"/>
              <a:ext cx="295275" cy="25400"/>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43" name="Rectangle 110"/>
            <p:cNvSpPr>
              <a:spLocks noChangeArrowheads="1"/>
            </p:cNvSpPr>
            <p:nvPr/>
          </p:nvSpPr>
          <p:spPr bwMode="auto">
            <a:xfrm>
              <a:off x="6924675" y="5913438"/>
              <a:ext cx="295275"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44" name="Rectangle 111"/>
            <p:cNvSpPr>
              <a:spLocks noChangeArrowheads="1"/>
            </p:cNvSpPr>
            <p:nvPr/>
          </p:nvSpPr>
          <p:spPr bwMode="auto">
            <a:xfrm>
              <a:off x="6924675" y="5967413"/>
              <a:ext cx="295275"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45" name="Freeform 112"/>
            <p:cNvSpPr>
              <a:spLocks/>
            </p:cNvSpPr>
            <p:nvPr/>
          </p:nvSpPr>
          <p:spPr bwMode="auto">
            <a:xfrm>
              <a:off x="6845300" y="5230813"/>
              <a:ext cx="119062" cy="120650"/>
            </a:xfrm>
            <a:custGeom>
              <a:avLst/>
              <a:gdLst>
                <a:gd name="T0" fmla="*/ 75 w 75"/>
                <a:gd name="T1" fmla="*/ 76 h 76"/>
                <a:gd name="T2" fmla="*/ 0 w 75"/>
                <a:gd name="T3" fmla="*/ 76 h 76"/>
                <a:gd name="T4" fmla="*/ 0 w 75"/>
                <a:gd name="T5" fmla="*/ 0 h 76"/>
                <a:gd name="T6" fmla="*/ 16 w 75"/>
                <a:gd name="T7" fmla="*/ 0 h 76"/>
                <a:gd name="T8" fmla="*/ 16 w 75"/>
                <a:gd name="T9" fmla="*/ 59 h 76"/>
                <a:gd name="T10" fmla="*/ 75 w 75"/>
                <a:gd name="T11" fmla="*/ 59 h 76"/>
                <a:gd name="T12" fmla="*/ 75 w 75"/>
                <a:gd name="T13" fmla="*/ 76 h 76"/>
              </a:gdLst>
              <a:ahLst/>
              <a:cxnLst>
                <a:cxn ang="0">
                  <a:pos x="T0" y="T1"/>
                </a:cxn>
                <a:cxn ang="0">
                  <a:pos x="T2" y="T3"/>
                </a:cxn>
                <a:cxn ang="0">
                  <a:pos x="T4" y="T5"/>
                </a:cxn>
                <a:cxn ang="0">
                  <a:pos x="T6" y="T7"/>
                </a:cxn>
                <a:cxn ang="0">
                  <a:pos x="T8" y="T9"/>
                </a:cxn>
                <a:cxn ang="0">
                  <a:pos x="T10" y="T11"/>
                </a:cxn>
                <a:cxn ang="0">
                  <a:pos x="T12" y="T13"/>
                </a:cxn>
              </a:cxnLst>
              <a:rect l="0" t="0" r="r" b="b"/>
              <a:pathLst>
                <a:path w="75" h="76">
                  <a:moveTo>
                    <a:pt x="75" y="76"/>
                  </a:moveTo>
                  <a:lnTo>
                    <a:pt x="0" y="76"/>
                  </a:lnTo>
                  <a:lnTo>
                    <a:pt x="0" y="0"/>
                  </a:lnTo>
                  <a:lnTo>
                    <a:pt x="16" y="0"/>
                  </a:lnTo>
                  <a:lnTo>
                    <a:pt x="16" y="59"/>
                  </a:lnTo>
                  <a:lnTo>
                    <a:pt x="75" y="59"/>
                  </a:lnTo>
                  <a:lnTo>
                    <a:pt x="75" y="76"/>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46" name="Freeform 113"/>
            <p:cNvSpPr>
              <a:spLocks/>
            </p:cNvSpPr>
            <p:nvPr/>
          </p:nvSpPr>
          <p:spPr bwMode="auto">
            <a:xfrm>
              <a:off x="7165975" y="5472113"/>
              <a:ext cx="120650" cy="120650"/>
            </a:xfrm>
            <a:custGeom>
              <a:avLst/>
              <a:gdLst>
                <a:gd name="T0" fmla="*/ 76 w 76"/>
                <a:gd name="T1" fmla="*/ 76 h 76"/>
                <a:gd name="T2" fmla="*/ 0 w 76"/>
                <a:gd name="T3" fmla="*/ 76 h 76"/>
                <a:gd name="T4" fmla="*/ 0 w 76"/>
                <a:gd name="T5" fmla="*/ 0 h 76"/>
                <a:gd name="T6" fmla="*/ 17 w 76"/>
                <a:gd name="T7" fmla="*/ 0 h 76"/>
                <a:gd name="T8" fmla="*/ 17 w 76"/>
                <a:gd name="T9" fmla="*/ 59 h 76"/>
                <a:gd name="T10" fmla="*/ 76 w 76"/>
                <a:gd name="T11" fmla="*/ 59 h 76"/>
                <a:gd name="T12" fmla="*/ 76 w 76"/>
                <a:gd name="T13" fmla="*/ 76 h 76"/>
              </a:gdLst>
              <a:ahLst/>
              <a:cxnLst>
                <a:cxn ang="0">
                  <a:pos x="T0" y="T1"/>
                </a:cxn>
                <a:cxn ang="0">
                  <a:pos x="T2" y="T3"/>
                </a:cxn>
                <a:cxn ang="0">
                  <a:pos x="T4" y="T5"/>
                </a:cxn>
                <a:cxn ang="0">
                  <a:pos x="T6" y="T7"/>
                </a:cxn>
                <a:cxn ang="0">
                  <a:pos x="T8" y="T9"/>
                </a:cxn>
                <a:cxn ang="0">
                  <a:pos x="T10" y="T11"/>
                </a:cxn>
                <a:cxn ang="0">
                  <a:pos x="T12" y="T13"/>
                </a:cxn>
              </a:cxnLst>
              <a:rect l="0" t="0" r="r" b="b"/>
              <a:pathLst>
                <a:path w="76" h="76">
                  <a:moveTo>
                    <a:pt x="76" y="76"/>
                  </a:moveTo>
                  <a:lnTo>
                    <a:pt x="0" y="76"/>
                  </a:lnTo>
                  <a:lnTo>
                    <a:pt x="0" y="0"/>
                  </a:lnTo>
                  <a:lnTo>
                    <a:pt x="17" y="0"/>
                  </a:lnTo>
                  <a:lnTo>
                    <a:pt x="17" y="59"/>
                  </a:lnTo>
                  <a:lnTo>
                    <a:pt x="76" y="59"/>
                  </a:lnTo>
                  <a:lnTo>
                    <a:pt x="76" y="76"/>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grpSp>
      <p:grpSp>
        <p:nvGrpSpPr>
          <p:cNvPr id="47" name="Group 15"/>
          <p:cNvGrpSpPr/>
          <p:nvPr/>
        </p:nvGrpSpPr>
        <p:grpSpPr>
          <a:xfrm>
            <a:off x="367656" y="2522782"/>
            <a:ext cx="879956" cy="872499"/>
            <a:chOff x="5997707" y="910283"/>
            <a:chExt cx="879956" cy="872499"/>
          </a:xfrm>
        </p:grpSpPr>
        <p:sp>
          <p:nvSpPr>
            <p:cNvPr id="48" name="Freeform 169"/>
            <p:cNvSpPr>
              <a:spLocks noEditPoints="1"/>
            </p:cNvSpPr>
            <p:nvPr/>
          </p:nvSpPr>
          <p:spPr bwMode="auto">
            <a:xfrm>
              <a:off x="6088686" y="1305517"/>
              <a:ext cx="572717" cy="436995"/>
            </a:xfrm>
            <a:custGeom>
              <a:avLst/>
              <a:gdLst>
                <a:gd name="T0" fmla="*/ 0 w 384"/>
                <a:gd name="T1" fmla="*/ 230 h 293"/>
                <a:gd name="T2" fmla="*/ 341 w 384"/>
                <a:gd name="T3" fmla="*/ 0 h 293"/>
                <a:gd name="T4" fmla="*/ 384 w 384"/>
                <a:gd name="T5" fmla="*/ 65 h 293"/>
                <a:gd name="T6" fmla="*/ 49 w 384"/>
                <a:gd name="T7" fmla="*/ 289 h 293"/>
                <a:gd name="T8" fmla="*/ 42 w 384"/>
                <a:gd name="T9" fmla="*/ 293 h 293"/>
                <a:gd name="T10" fmla="*/ 0 w 384"/>
                <a:gd name="T11" fmla="*/ 230 h 293"/>
                <a:gd name="T12" fmla="*/ 0 w 384"/>
                <a:gd name="T13" fmla="*/ 230 h 293"/>
                <a:gd name="T14" fmla="*/ 45 w 384"/>
                <a:gd name="T15" fmla="*/ 282 h 293"/>
                <a:gd name="T16" fmla="*/ 51 w 384"/>
                <a:gd name="T17" fmla="*/ 278 h 293"/>
                <a:gd name="T18" fmla="*/ 45 w 384"/>
                <a:gd name="T19" fmla="*/ 282 h 293"/>
                <a:gd name="T20" fmla="*/ 45 w 384"/>
                <a:gd name="T21" fmla="*/ 282 h 293"/>
                <a:gd name="T22" fmla="*/ 21 w 384"/>
                <a:gd name="T23" fmla="*/ 233 h 293"/>
                <a:gd name="T24" fmla="*/ 47 w 384"/>
                <a:gd name="T25" fmla="*/ 272 h 293"/>
                <a:gd name="T26" fmla="*/ 363 w 384"/>
                <a:gd name="T27" fmla="*/ 60 h 293"/>
                <a:gd name="T28" fmla="*/ 337 w 384"/>
                <a:gd name="T29" fmla="*/ 22 h 293"/>
                <a:gd name="T30" fmla="*/ 21 w 384"/>
                <a:gd name="T31" fmla="*/ 233 h 293"/>
                <a:gd name="T32" fmla="*/ 21 w 384"/>
                <a:gd name="T33" fmla="*/ 233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4" h="293">
                  <a:moveTo>
                    <a:pt x="0" y="230"/>
                  </a:moveTo>
                  <a:lnTo>
                    <a:pt x="341" y="0"/>
                  </a:lnTo>
                  <a:lnTo>
                    <a:pt x="384" y="65"/>
                  </a:lnTo>
                  <a:lnTo>
                    <a:pt x="49" y="289"/>
                  </a:lnTo>
                  <a:lnTo>
                    <a:pt x="42" y="293"/>
                  </a:lnTo>
                  <a:lnTo>
                    <a:pt x="0" y="230"/>
                  </a:lnTo>
                  <a:lnTo>
                    <a:pt x="0" y="230"/>
                  </a:lnTo>
                  <a:close/>
                  <a:moveTo>
                    <a:pt x="45" y="282"/>
                  </a:moveTo>
                  <a:lnTo>
                    <a:pt x="51" y="278"/>
                  </a:lnTo>
                  <a:lnTo>
                    <a:pt x="45" y="282"/>
                  </a:lnTo>
                  <a:lnTo>
                    <a:pt x="45" y="282"/>
                  </a:lnTo>
                  <a:close/>
                  <a:moveTo>
                    <a:pt x="21" y="233"/>
                  </a:moveTo>
                  <a:lnTo>
                    <a:pt x="47" y="272"/>
                  </a:lnTo>
                  <a:lnTo>
                    <a:pt x="363" y="60"/>
                  </a:lnTo>
                  <a:lnTo>
                    <a:pt x="337" y="22"/>
                  </a:lnTo>
                  <a:lnTo>
                    <a:pt x="21" y="233"/>
                  </a:lnTo>
                  <a:lnTo>
                    <a:pt x="21" y="233"/>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49" name="Freeform 170"/>
            <p:cNvSpPr>
              <a:spLocks noEditPoints="1"/>
            </p:cNvSpPr>
            <p:nvPr/>
          </p:nvSpPr>
          <p:spPr bwMode="auto">
            <a:xfrm>
              <a:off x="6030519" y="1635128"/>
              <a:ext cx="141688" cy="120808"/>
            </a:xfrm>
            <a:custGeom>
              <a:avLst/>
              <a:gdLst>
                <a:gd name="T0" fmla="*/ 0 w 95"/>
                <a:gd name="T1" fmla="*/ 80 h 81"/>
                <a:gd name="T2" fmla="*/ 26 w 95"/>
                <a:gd name="T3" fmla="*/ 17 h 81"/>
                <a:gd name="T4" fmla="*/ 52 w 95"/>
                <a:gd name="T5" fmla="*/ 0 h 81"/>
                <a:gd name="T6" fmla="*/ 95 w 95"/>
                <a:gd name="T7" fmla="*/ 64 h 81"/>
                <a:gd name="T8" fmla="*/ 70 w 95"/>
                <a:gd name="T9" fmla="*/ 80 h 81"/>
                <a:gd name="T10" fmla="*/ 68 w 95"/>
                <a:gd name="T11" fmla="*/ 81 h 81"/>
                <a:gd name="T12" fmla="*/ 0 w 95"/>
                <a:gd name="T13" fmla="*/ 80 h 81"/>
                <a:gd name="T14" fmla="*/ 0 w 95"/>
                <a:gd name="T15" fmla="*/ 80 h 81"/>
                <a:gd name="T16" fmla="*/ 66 w 95"/>
                <a:gd name="T17" fmla="*/ 74 h 81"/>
                <a:gd name="T18" fmla="*/ 66 w 95"/>
                <a:gd name="T19" fmla="*/ 66 h 81"/>
                <a:gd name="T20" fmla="*/ 66 w 95"/>
                <a:gd name="T21" fmla="*/ 74 h 81"/>
                <a:gd name="T22" fmla="*/ 66 w 95"/>
                <a:gd name="T23" fmla="*/ 74 h 81"/>
                <a:gd name="T24" fmla="*/ 39 w 95"/>
                <a:gd name="T25" fmla="*/ 28 h 81"/>
                <a:gd name="T26" fmla="*/ 23 w 95"/>
                <a:gd name="T27" fmla="*/ 65 h 81"/>
                <a:gd name="T28" fmla="*/ 64 w 95"/>
                <a:gd name="T29" fmla="*/ 66 h 81"/>
                <a:gd name="T30" fmla="*/ 73 w 95"/>
                <a:gd name="T31" fmla="*/ 59 h 81"/>
                <a:gd name="T32" fmla="*/ 47 w 95"/>
                <a:gd name="T33" fmla="*/ 21 h 81"/>
                <a:gd name="T34" fmla="*/ 39 w 95"/>
                <a:gd name="T35" fmla="*/ 28 h 81"/>
                <a:gd name="T36" fmla="*/ 39 w 95"/>
                <a:gd name="T37" fmla="*/ 28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5" h="81">
                  <a:moveTo>
                    <a:pt x="0" y="80"/>
                  </a:moveTo>
                  <a:lnTo>
                    <a:pt x="26" y="17"/>
                  </a:lnTo>
                  <a:lnTo>
                    <a:pt x="52" y="0"/>
                  </a:lnTo>
                  <a:lnTo>
                    <a:pt x="95" y="64"/>
                  </a:lnTo>
                  <a:lnTo>
                    <a:pt x="70" y="80"/>
                  </a:lnTo>
                  <a:lnTo>
                    <a:pt x="68" y="81"/>
                  </a:lnTo>
                  <a:lnTo>
                    <a:pt x="0" y="80"/>
                  </a:lnTo>
                  <a:lnTo>
                    <a:pt x="0" y="80"/>
                  </a:lnTo>
                  <a:close/>
                  <a:moveTo>
                    <a:pt x="66" y="74"/>
                  </a:moveTo>
                  <a:lnTo>
                    <a:pt x="66" y="66"/>
                  </a:lnTo>
                  <a:lnTo>
                    <a:pt x="66" y="74"/>
                  </a:lnTo>
                  <a:lnTo>
                    <a:pt x="66" y="74"/>
                  </a:lnTo>
                  <a:close/>
                  <a:moveTo>
                    <a:pt x="39" y="28"/>
                  </a:moveTo>
                  <a:lnTo>
                    <a:pt x="23" y="65"/>
                  </a:lnTo>
                  <a:lnTo>
                    <a:pt x="64" y="66"/>
                  </a:lnTo>
                  <a:lnTo>
                    <a:pt x="73" y="59"/>
                  </a:lnTo>
                  <a:lnTo>
                    <a:pt x="47" y="21"/>
                  </a:lnTo>
                  <a:lnTo>
                    <a:pt x="39" y="28"/>
                  </a:lnTo>
                  <a:lnTo>
                    <a:pt x="39" y="28"/>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50" name="Freeform 171"/>
            <p:cNvSpPr>
              <a:spLocks noEditPoints="1"/>
            </p:cNvSpPr>
            <p:nvPr/>
          </p:nvSpPr>
          <p:spPr bwMode="auto">
            <a:xfrm>
              <a:off x="6592796" y="1286129"/>
              <a:ext cx="104402" cy="111859"/>
            </a:xfrm>
            <a:custGeom>
              <a:avLst/>
              <a:gdLst>
                <a:gd name="T0" fmla="*/ 28 w 70"/>
                <a:gd name="T1" fmla="*/ 63 h 75"/>
                <a:gd name="T2" fmla="*/ 49 w 70"/>
                <a:gd name="T3" fmla="*/ 49 h 75"/>
                <a:gd name="T4" fmla="*/ 31 w 70"/>
                <a:gd name="T5" fmla="*/ 22 h 75"/>
                <a:gd name="T6" fmla="*/ 9 w 70"/>
                <a:gd name="T7" fmla="*/ 36 h 75"/>
                <a:gd name="T8" fmla="*/ 0 w 70"/>
                <a:gd name="T9" fmla="*/ 23 h 75"/>
                <a:gd name="T10" fmla="*/ 35 w 70"/>
                <a:gd name="T11" fmla="*/ 0 h 75"/>
                <a:gd name="T12" fmla="*/ 70 w 70"/>
                <a:gd name="T13" fmla="*/ 52 h 75"/>
                <a:gd name="T14" fmla="*/ 36 w 70"/>
                <a:gd name="T15" fmla="*/ 75 h 75"/>
                <a:gd name="T16" fmla="*/ 28 w 70"/>
                <a:gd name="T17" fmla="*/ 63 h 75"/>
                <a:gd name="T18" fmla="*/ 28 w 70"/>
                <a:gd name="T19" fmla="*/ 63 h 75"/>
                <a:gd name="T20" fmla="*/ 9 w 70"/>
                <a:gd name="T21" fmla="*/ 36 h 75"/>
                <a:gd name="T22" fmla="*/ 9 w 70"/>
                <a:gd name="T23" fmla="*/ 36 h 75"/>
                <a:gd name="T24" fmla="*/ 9 w 70"/>
                <a:gd name="T25" fmla="*/ 36 h 75"/>
                <a:gd name="T26" fmla="*/ 9 w 70"/>
                <a:gd name="T27" fmla="*/ 36 h 75"/>
                <a:gd name="T28" fmla="*/ 9 w 70"/>
                <a:gd name="T29" fmla="*/ 36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0" h="75">
                  <a:moveTo>
                    <a:pt x="28" y="63"/>
                  </a:moveTo>
                  <a:lnTo>
                    <a:pt x="49" y="49"/>
                  </a:lnTo>
                  <a:lnTo>
                    <a:pt x="31" y="22"/>
                  </a:lnTo>
                  <a:lnTo>
                    <a:pt x="9" y="36"/>
                  </a:lnTo>
                  <a:lnTo>
                    <a:pt x="0" y="23"/>
                  </a:lnTo>
                  <a:lnTo>
                    <a:pt x="35" y="0"/>
                  </a:lnTo>
                  <a:lnTo>
                    <a:pt x="70" y="52"/>
                  </a:lnTo>
                  <a:lnTo>
                    <a:pt x="36" y="75"/>
                  </a:lnTo>
                  <a:lnTo>
                    <a:pt x="28" y="63"/>
                  </a:lnTo>
                  <a:lnTo>
                    <a:pt x="28" y="63"/>
                  </a:lnTo>
                  <a:close/>
                  <a:moveTo>
                    <a:pt x="9" y="36"/>
                  </a:moveTo>
                  <a:lnTo>
                    <a:pt x="9" y="36"/>
                  </a:lnTo>
                  <a:lnTo>
                    <a:pt x="9" y="36"/>
                  </a:lnTo>
                  <a:lnTo>
                    <a:pt x="9" y="36"/>
                  </a:lnTo>
                  <a:lnTo>
                    <a:pt x="9" y="36"/>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51" name="Freeform 172"/>
            <p:cNvSpPr>
              <a:spLocks/>
            </p:cNvSpPr>
            <p:nvPr/>
          </p:nvSpPr>
          <p:spPr bwMode="auto">
            <a:xfrm>
              <a:off x="6410839" y="1336838"/>
              <a:ext cx="247581" cy="284868"/>
            </a:xfrm>
            <a:custGeom>
              <a:avLst/>
              <a:gdLst>
                <a:gd name="T0" fmla="*/ 0 w 166"/>
                <a:gd name="T1" fmla="*/ 178 h 191"/>
                <a:gd name="T2" fmla="*/ 144 w 166"/>
                <a:gd name="T3" fmla="*/ 82 h 191"/>
                <a:gd name="T4" fmla="*/ 95 w 166"/>
                <a:gd name="T5" fmla="*/ 8 h 191"/>
                <a:gd name="T6" fmla="*/ 108 w 166"/>
                <a:gd name="T7" fmla="*/ 0 h 191"/>
                <a:gd name="T8" fmla="*/ 166 w 166"/>
                <a:gd name="T9" fmla="*/ 86 h 191"/>
                <a:gd name="T10" fmla="*/ 8 w 166"/>
                <a:gd name="T11" fmla="*/ 191 h 191"/>
                <a:gd name="T12" fmla="*/ 0 w 166"/>
                <a:gd name="T13" fmla="*/ 178 h 191"/>
                <a:gd name="T14" fmla="*/ 0 w 166"/>
                <a:gd name="T15" fmla="*/ 178 h 19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6" h="191">
                  <a:moveTo>
                    <a:pt x="0" y="178"/>
                  </a:moveTo>
                  <a:lnTo>
                    <a:pt x="144" y="82"/>
                  </a:lnTo>
                  <a:lnTo>
                    <a:pt x="95" y="8"/>
                  </a:lnTo>
                  <a:lnTo>
                    <a:pt x="108" y="0"/>
                  </a:lnTo>
                  <a:lnTo>
                    <a:pt x="166" y="86"/>
                  </a:lnTo>
                  <a:lnTo>
                    <a:pt x="8" y="191"/>
                  </a:lnTo>
                  <a:lnTo>
                    <a:pt x="0" y="178"/>
                  </a:lnTo>
                  <a:lnTo>
                    <a:pt x="0" y="178"/>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52" name="Freeform 173"/>
            <p:cNvSpPr>
              <a:spLocks/>
            </p:cNvSpPr>
            <p:nvPr/>
          </p:nvSpPr>
          <p:spPr bwMode="auto">
            <a:xfrm>
              <a:off x="6379518" y="1454662"/>
              <a:ext cx="70099" cy="87996"/>
            </a:xfrm>
            <a:custGeom>
              <a:avLst/>
              <a:gdLst>
                <a:gd name="T0" fmla="*/ 0 w 47"/>
                <a:gd name="T1" fmla="*/ 8 h 59"/>
                <a:gd name="T2" fmla="*/ 12 w 47"/>
                <a:gd name="T3" fmla="*/ 0 h 59"/>
                <a:gd name="T4" fmla="*/ 47 w 47"/>
                <a:gd name="T5" fmla="*/ 51 h 59"/>
                <a:gd name="T6" fmla="*/ 34 w 47"/>
                <a:gd name="T7" fmla="*/ 59 h 59"/>
                <a:gd name="T8" fmla="*/ 0 w 47"/>
                <a:gd name="T9" fmla="*/ 8 h 59"/>
                <a:gd name="T10" fmla="*/ 0 w 47"/>
                <a:gd name="T11" fmla="*/ 8 h 59"/>
              </a:gdLst>
              <a:ahLst/>
              <a:cxnLst>
                <a:cxn ang="0">
                  <a:pos x="T0" y="T1"/>
                </a:cxn>
                <a:cxn ang="0">
                  <a:pos x="T2" y="T3"/>
                </a:cxn>
                <a:cxn ang="0">
                  <a:pos x="T4" y="T5"/>
                </a:cxn>
                <a:cxn ang="0">
                  <a:pos x="T6" y="T7"/>
                </a:cxn>
                <a:cxn ang="0">
                  <a:pos x="T8" y="T9"/>
                </a:cxn>
                <a:cxn ang="0">
                  <a:pos x="T10" y="T11"/>
                </a:cxn>
              </a:cxnLst>
              <a:rect l="0" t="0" r="r" b="b"/>
              <a:pathLst>
                <a:path w="47" h="59">
                  <a:moveTo>
                    <a:pt x="0" y="8"/>
                  </a:moveTo>
                  <a:lnTo>
                    <a:pt x="12" y="0"/>
                  </a:lnTo>
                  <a:lnTo>
                    <a:pt x="47" y="51"/>
                  </a:lnTo>
                  <a:lnTo>
                    <a:pt x="34" y="59"/>
                  </a:lnTo>
                  <a:lnTo>
                    <a:pt x="0" y="8"/>
                  </a:lnTo>
                  <a:lnTo>
                    <a:pt x="0" y="8"/>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53" name="Freeform 174"/>
            <p:cNvSpPr>
              <a:spLocks/>
            </p:cNvSpPr>
            <p:nvPr/>
          </p:nvSpPr>
          <p:spPr bwMode="auto">
            <a:xfrm>
              <a:off x="6343724" y="1477034"/>
              <a:ext cx="70099" cy="89487"/>
            </a:xfrm>
            <a:custGeom>
              <a:avLst/>
              <a:gdLst>
                <a:gd name="T0" fmla="*/ 0 w 47"/>
                <a:gd name="T1" fmla="*/ 9 h 60"/>
                <a:gd name="T2" fmla="*/ 13 w 47"/>
                <a:gd name="T3" fmla="*/ 0 h 60"/>
                <a:gd name="T4" fmla="*/ 47 w 47"/>
                <a:gd name="T5" fmla="*/ 51 h 60"/>
                <a:gd name="T6" fmla="*/ 35 w 47"/>
                <a:gd name="T7" fmla="*/ 60 h 60"/>
                <a:gd name="T8" fmla="*/ 0 w 47"/>
                <a:gd name="T9" fmla="*/ 9 h 60"/>
                <a:gd name="T10" fmla="*/ 0 w 47"/>
                <a:gd name="T11" fmla="*/ 9 h 60"/>
              </a:gdLst>
              <a:ahLst/>
              <a:cxnLst>
                <a:cxn ang="0">
                  <a:pos x="T0" y="T1"/>
                </a:cxn>
                <a:cxn ang="0">
                  <a:pos x="T2" y="T3"/>
                </a:cxn>
                <a:cxn ang="0">
                  <a:pos x="T4" y="T5"/>
                </a:cxn>
                <a:cxn ang="0">
                  <a:pos x="T6" y="T7"/>
                </a:cxn>
                <a:cxn ang="0">
                  <a:pos x="T8" y="T9"/>
                </a:cxn>
                <a:cxn ang="0">
                  <a:pos x="T10" y="T11"/>
                </a:cxn>
              </a:cxnLst>
              <a:rect l="0" t="0" r="r" b="b"/>
              <a:pathLst>
                <a:path w="47" h="60">
                  <a:moveTo>
                    <a:pt x="0" y="9"/>
                  </a:moveTo>
                  <a:lnTo>
                    <a:pt x="13" y="0"/>
                  </a:lnTo>
                  <a:lnTo>
                    <a:pt x="47" y="51"/>
                  </a:lnTo>
                  <a:lnTo>
                    <a:pt x="35" y="60"/>
                  </a:lnTo>
                  <a:lnTo>
                    <a:pt x="0" y="9"/>
                  </a:lnTo>
                  <a:lnTo>
                    <a:pt x="0" y="9"/>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54" name="Freeform 175"/>
            <p:cNvSpPr>
              <a:spLocks/>
            </p:cNvSpPr>
            <p:nvPr/>
          </p:nvSpPr>
          <p:spPr bwMode="auto">
            <a:xfrm>
              <a:off x="5997707" y="1733564"/>
              <a:ext cx="56675" cy="49218"/>
            </a:xfrm>
            <a:custGeom>
              <a:avLst/>
              <a:gdLst>
                <a:gd name="T0" fmla="*/ 0 w 38"/>
                <a:gd name="T1" fmla="*/ 21 h 33"/>
                <a:gd name="T2" fmla="*/ 30 w 38"/>
                <a:gd name="T3" fmla="*/ 0 h 33"/>
                <a:gd name="T4" fmla="*/ 38 w 38"/>
                <a:gd name="T5" fmla="*/ 13 h 33"/>
                <a:gd name="T6" fmla="*/ 8 w 38"/>
                <a:gd name="T7" fmla="*/ 33 h 33"/>
                <a:gd name="T8" fmla="*/ 0 w 38"/>
                <a:gd name="T9" fmla="*/ 21 h 33"/>
                <a:gd name="T10" fmla="*/ 0 w 38"/>
                <a:gd name="T11" fmla="*/ 21 h 33"/>
              </a:gdLst>
              <a:ahLst/>
              <a:cxnLst>
                <a:cxn ang="0">
                  <a:pos x="T0" y="T1"/>
                </a:cxn>
                <a:cxn ang="0">
                  <a:pos x="T2" y="T3"/>
                </a:cxn>
                <a:cxn ang="0">
                  <a:pos x="T4" y="T5"/>
                </a:cxn>
                <a:cxn ang="0">
                  <a:pos x="T6" y="T7"/>
                </a:cxn>
                <a:cxn ang="0">
                  <a:pos x="T8" y="T9"/>
                </a:cxn>
                <a:cxn ang="0">
                  <a:pos x="T10" y="T11"/>
                </a:cxn>
              </a:cxnLst>
              <a:rect l="0" t="0" r="r" b="b"/>
              <a:pathLst>
                <a:path w="38" h="33">
                  <a:moveTo>
                    <a:pt x="0" y="21"/>
                  </a:moveTo>
                  <a:lnTo>
                    <a:pt x="30" y="0"/>
                  </a:lnTo>
                  <a:lnTo>
                    <a:pt x="38" y="13"/>
                  </a:lnTo>
                  <a:lnTo>
                    <a:pt x="8" y="33"/>
                  </a:lnTo>
                  <a:lnTo>
                    <a:pt x="0" y="21"/>
                  </a:lnTo>
                  <a:lnTo>
                    <a:pt x="0" y="21"/>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55" name="Freeform 176"/>
            <p:cNvSpPr>
              <a:spLocks/>
            </p:cNvSpPr>
            <p:nvPr/>
          </p:nvSpPr>
          <p:spPr bwMode="auto">
            <a:xfrm>
              <a:off x="6167732" y="910283"/>
              <a:ext cx="709931" cy="806875"/>
            </a:xfrm>
            <a:custGeom>
              <a:avLst/>
              <a:gdLst>
                <a:gd name="T0" fmla="*/ 62 w 476"/>
                <a:gd name="T1" fmla="*/ 541 h 541"/>
                <a:gd name="T2" fmla="*/ 62 w 476"/>
                <a:gd name="T3" fmla="*/ 526 h 541"/>
                <a:gd name="T4" fmla="*/ 460 w 476"/>
                <a:gd name="T5" fmla="*/ 526 h 541"/>
                <a:gd name="T6" fmla="*/ 460 w 476"/>
                <a:gd name="T7" fmla="*/ 15 h 541"/>
                <a:gd name="T8" fmla="*/ 119 w 476"/>
                <a:gd name="T9" fmla="*/ 15 h 541"/>
                <a:gd name="T10" fmla="*/ 16 w 476"/>
                <a:gd name="T11" fmla="*/ 119 h 541"/>
                <a:gd name="T12" fmla="*/ 16 w 476"/>
                <a:gd name="T13" fmla="*/ 424 h 541"/>
                <a:gd name="T14" fmla="*/ 16 w 476"/>
                <a:gd name="T15" fmla="*/ 424 h 541"/>
                <a:gd name="T16" fmla="*/ 0 w 476"/>
                <a:gd name="T17" fmla="*/ 424 h 541"/>
                <a:gd name="T18" fmla="*/ 0 w 476"/>
                <a:gd name="T19" fmla="*/ 113 h 541"/>
                <a:gd name="T20" fmla="*/ 112 w 476"/>
                <a:gd name="T21" fmla="*/ 0 h 541"/>
                <a:gd name="T22" fmla="*/ 476 w 476"/>
                <a:gd name="T23" fmla="*/ 0 h 541"/>
                <a:gd name="T24" fmla="*/ 476 w 476"/>
                <a:gd name="T25" fmla="*/ 541 h 541"/>
                <a:gd name="T26" fmla="*/ 62 w 476"/>
                <a:gd name="T27" fmla="*/ 541 h 541"/>
                <a:gd name="T28" fmla="*/ 62 w 476"/>
                <a:gd name="T29" fmla="*/ 541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6" h="541">
                  <a:moveTo>
                    <a:pt x="62" y="541"/>
                  </a:moveTo>
                  <a:lnTo>
                    <a:pt x="62" y="526"/>
                  </a:lnTo>
                  <a:lnTo>
                    <a:pt x="460" y="526"/>
                  </a:lnTo>
                  <a:lnTo>
                    <a:pt x="460" y="15"/>
                  </a:lnTo>
                  <a:lnTo>
                    <a:pt x="119" y="15"/>
                  </a:lnTo>
                  <a:lnTo>
                    <a:pt x="16" y="119"/>
                  </a:lnTo>
                  <a:lnTo>
                    <a:pt x="16" y="424"/>
                  </a:lnTo>
                  <a:lnTo>
                    <a:pt x="16" y="424"/>
                  </a:lnTo>
                  <a:lnTo>
                    <a:pt x="0" y="424"/>
                  </a:lnTo>
                  <a:lnTo>
                    <a:pt x="0" y="113"/>
                  </a:lnTo>
                  <a:lnTo>
                    <a:pt x="112" y="0"/>
                  </a:lnTo>
                  <a:lnTo>
                    <a:pt x="476" y="0"/>
                  </a:lnTo>
                  <a:lnTo>
                    <a:pt x="476" y="541"/>
                  </a:lnTo>
                  <a:lnTo>
                    <a:pt x="62" y="541"/>
                  </a:lnTo>
                  <a:lnTo>
                    <a:pt x="62" y="541"/>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56" name="Freeform 177"/>
            <p:cNvSpPr>
              <a:spLocks/>
            </p:cNvSpPr>
            <p:nvPr/>
          </p:nvSpPr>
          <p:spPr bwMode="auto">
            <a:xfrm>
              <a:off x="6179664" y="920723"/>
              <a:ext cx="171517" cy="174500"/>
            </a:xfrm>
            <a:custGeom>
              <a:avLst/>
              <a:gdLst>
                <a:gd name="T0" fmla="*/ 0 w 115"/>
                <a:gd name="T1" fmla="*/ 117 h 117"/>
                <a:gd name="T2" fmla="*/ 0 w 115"/>
                <a:gd name="T3" fmla="*/ 101 h 117"/>
                <a:gd name="T4" fmla="*/ 100 w 115"/>
                <a:gd name="T5" fmla="*/ 101 h 117"/>
                <a:gd name="T6" fmla="*/ 100 w 115"/>
                <a:gd name="T7" fmla="*/ 0 h 117"/>
                <a:gd name="T8" fmla="*/ 100 w 115"/>
                <a:gd name="T9" fmla="*/ 0 h 117"/>
                <a:gd name="T10" fmla="*/ 115 w 115"/>
                <a:gd name="T11" fmla="*/ 0 h 117"/>
                <a:gd name="T12" fmla="*/ 115 w 115"/>
                <a:gd name="T13" fmla="*/ 117 h 117"/>
                <a:gd name="T14" fmla="*/ 0 w 115"/>
                <a:gd name="T15" fmla="*/ 117 h 117"/>
                <a:gd name="T16" fmla="*/ 0 w 115"/>
                <a:gd name="T17" fmla="*/ 11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5" h="117">
                  <a:moveTo>
                    <a:pt x="0" y="117"/>
                  </a:moveTo>
                  <a:lnTo>
                    <a:pt x="0" y="101"/>
                  </a:lnTo>
                  <a:lnTo>
                    <a:pt x="100" y="101"/>
                  </a:lnTo>
                  <a:lnTo>
                    <a:pt x="100" y="0"/>
                  </a:lnTo>
                  <a:lnTo>
                    <a:pt x="100" y="0"/>
                  </a:lnTo>
                  <a:lnTo>
                    <a:pt x="115" y="0"/>
                  </a:lnTo>
                  <a:lnTo>
                    <a:pt x="115" y="117"/>
                  </a:lnTo>
                  <a:lnTo>
                    <a:pt x="0" y="117"/>
                  </a:lnTo>
                  <a:lnTo>
                    <a:pt x="0" y="117"/>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57" name="Freeform 178"/>
            <p:cNvSpPr>
              <a:spLocks/>
            </p:cNvSpPr>
            <p:nvPr/>
          </p:nvSpPr>
          <p:spPr bwMode="auto">
            <a:xfrm>
              <a:off x="6339250" y="966958"/>
              <a:ext cx="483230" cy="738268"/>
            </a:xfrm>
            <a:custGeom>
              <a:avLst/>
              <a:gdLst>
                <a:gd name="T0" fmla="*/ 308 w 324"/>
                <a:gd name="T1" fmla="*/ 495 h 495"/>
                <a:gd name="T2" fmla="*/ 308 w 324"/>
                <a:gd name="T3" fmla="*/ 15 h 495"/>
                <a:gd name="T4" fmla="*/ 0 w 324"/>
                <a:gd name="T5" fmla="*/ 15 h 495"/>
                <a:gd name="T6" fmla="*/ 0 w 324"/>
                <a:gd name="T7" fmla="*/ 0 h 495"/>
                <a:gd name="T8" fmla="*/ 324 w 324"/>
                <a:gd name="T9" fmla="*/ 0 h 495"/>
                <a:gd name="T10" fmla="*/ 324 w 324"/>
                <a:gd name="T11" fmla="*/ 495 h 495"/>
                <a:gd name="T12" fmla="*/ 308 w 324"/>
                <a:gd name="T13" fmla="*/ 495 h 495"/>
                <a:gd name="T14" fmla="*/ 308 w 324"/>
                <a:gd name="T15" fmla="*/ 495 h 4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4" h="495">
                  <a:moveTo>
                    <a:pt x="308" y="495"/>
                  </a:moveTo>
                  <a:lnTo>
                    <a:pt x="308" y="15"/>
                  </a:lnTo>
                  <a:lnTo>
                    <a:pt x="0" y="15"/>
                  </a:lnTo>
                  <a:lnTo>
                    <a:pt x="0" y="0"/>
                  </a:lnTo>
                  <a:lnTo>
                    <a:pt x="324" y="0"/>
                  </a:lnTo>
                  <a:lnTo>
                    <a:pt x="324" y="495"/>
                  </a:lnTo>
                  <a:lnTo>
                    <a:pt x="308" y="495"/>
                  </a:lnTo>
                  <a:lnTo>
                    <a:pt x="308" y="495"/>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58" name="Freeform 179"/>
            <p:cNvSpPr>
              <a:spLocks noEditPoints="1"/>
            </p:cNvSpPr>
            <p:nvPr/>
          </p:nvSpPr>
          <p:spPr bwMode="auto">
            <a:xfrm>
              <a:off x="6403382" y="1043022"/>
              <a:ext cx="359440" cy="123791"/>
            </a:xfrm>
            <a:custGeom>
              <a:avLst/>
              <a:gdLst>
                <a:gd name="T0" fmla="*/ 0 w 241"/>
                <a:gd name="T1" fmla="*/ 83 h 83"/>
                <a:gd name="T2" fmla="*/ 0 w 241"/>
                <a:gd name="T3" fmla="*/ 0 h 83"/>
                <a:gd name="T4" fmla="*/ 241 w 241"/>
                <a:gd name="T5" fmla="*/ 0 h 83"/>
                <a:gd name="T6" fmla="*/ 241 w 241"/>
                <a:gd name="T7" fmla="*/ 75 h 83"/>
                <a:gd name="T8" fmla="*/ 241 w 241"/>
                <a:gd name="T9" fmla="*/ 83 h 83"/>
                <a:gd name="T10" fmla="*/ 0 w 241"/>
                <a:gd name="T11" fmla="*/ 83 h 83"/>
                <a:gd name="T12" fmla="*/ 0 w 241"/>
                <a:gd name="T13" fmla="*/ 83 h 83"/>
                <a:gd name="T14" fmla="*/ 233 w 241"/>
                <a:gd name="T15" fmla="*/ 75 h 83"/>
                <a:gd name="T16" fmla="*/ 233 w 241"/>
                <a:gd name="T17" fmla="*/ 67 h 83"/>
                <a:gd name="T18" fmla="*/ 233 w 241"/>
                <a:gd name="T19" fmla="*/ 75 h 83"/>
                <a:gd name="T20" fmla="*/ 233 w 241"/>
                <a:gd name="T21" fmla="*/ 75 h 83"/>
                <a:gd name="T22" fmla="*/ 15 w 241"/>
                <a:gd name="T23" fmla="*/ 67 h 83"/>
                <a:gd name="T24" fmla="*/ 226 w 241"/>
                <a:gd name="T25" fmla="*/ 67 h 83"/>
                <a:gd name="T26" fmla="*/ 226 w 241"/>
                <a:gd name="T27" fmla="*/ 15 h 83"/>
                <a:gd name="T28" fmla="*/ 15 w 241"/>
                <a:gd name="T29" fmla="*/ 15 h 83"/>
                <a:gd name="T30" fmla="*/ 15 w 241"/>
                <a:gd name="T31" fmla="*/ 67 h 83"/>
                <a:gd name="T32" fmla="*/ 15 w 241"/>
                <a:gd name="T33" fmla="*/ 67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1" h="83">
                  <a:moveTo>
                    <a:pt x="0" y="83"/>
                  </a:moveTo>
                  <a:lnTo>
                    <a:pt x="0" y="0"/>
                  </a:lnTo>
                  <a:lnTo>
                    <a:pt x="241" y="0"/>
                  </a:lnTo>
                  <a:lnTo>
                    <a:pt x="241" y="75"/>
                  </a:lnTo>
                  <a:lnTo>
                    <a:pt x="241" y="83"/>
                  </a:lnTo>
                  <a:lnTo>
                    <a:pt x="0" y="83"/>
                  </a:lnTo>
                  <a:lnTo>
                    <a:pt x="0" y="83"/>
                  </a:lnTo>
                  <a:close/>
                  <a:moveTo>
                    <a:pt x="233" y="75"/>
                  </a:moveTo>
                  <a:lnTo>
                    <a:pt x="233" y="67"/>
                  </a:lnTo>
                  <a:lnTo>
                    <a:pt x="233" y="75"/>
                  </a:lnTo>
                  <a:lnTo>
                    <a:pt x="233" y="75"/>
                  </a:lnTo>
                  <a:close/>
                  <a:moveTo>
                    <a:pt x="15" y="67"/>
                  </a:moveTo>
                  <a:lnTo>
                    <a:pt x="226" y="67"/>
                  </a:lnTo>
                  <a:lnTo>
                    <a:pt x="226" y="15"/>
                  </a:lnTo>
                  <a:lnTo>
                    <a:pt x="15" y="15"/>
                  </a:lnTo>
                  <a:lnTo>
                    <a:pt x="15" y="67"/>
                  </a:lnTo>
                  <a:lnTo>
                    <a:pt x="15" y="67"/>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59" name="Freeform 180"/>
            <p:cNvSpPr>
              <a:spLocks noEditPoints="1"/>
            </p:cNvSpPr>
            <p:nvPr/>
          </p:nvSpPr>
          <p:spPr bwMode="auto">
            <a:xfrm>
              <a:off x="6528664" y="1093731"/>
              <a:ext cx="131248" cy="22372"/>
            </a:xfrm>
            <a:custGeom>
              <a:avLst/>
              <a:gdLst>
                <a:gd name="T0" fmla="*/ 71 w 88"/>
                <a:gd name="T1" fmla="*/ 15 h 15"/>
                <a:gd name="T2" fmla="*/ 71 w 88"/>
                <a:gd name="T3" fmla="*/ 0 h 15"/>
                <a:gd name="T4" fmla="*/ 88 w 88"/>
                <a:gd name="T5" fmla="*/ 0 h 15"/>
                <a:gd name="T6" fmla="*/ 88 w 88"/>
                <a:gd name="T7" fmla="*/ 15 h 15"/>
                <a:gd name="T8" fmla="*/ 71 w 88"/>
                <a:gd name="T9" fmla="*/ 15 h 15"/>
                <a:gd name="T10" fmla="*/ 71 w 88"/>
                <a:gd name="T11" fmla="*/ 15 h 15"/>
                <a:gd name="T12" fmla="*/ 36 w 88"/>
                <a:gd name="T13" fmla="*/ 15 h 15"/>
                <a:gd name="T14" fmla="*/ 36 w 88"/>
                <a:gd name="T15" fmla="*/ 0 h 15"/>
                <a:gd name="T16" fmla="*/ 53 w 88"/>
                <a:gd name="T17" fmla="*/ 0 h 15"/>
                <a:gd name="T18" fmla="*/ 53 w 88"/>
                <a:gd name="T19" fmla="*/ 15 h 15"/>
                <a:gd name="T20" fmla="*/ 36 w 88"/>
                <a:gd name="T21" fmla="*/ 15 h 15"/>
                <a:gd name="T22" fmla="*/ 36 w 88"/>
                <a:gd name="T23" fmla="*/ 15 h 15"/>
                <a:gd name="T24" fmla="*/ 0 w 88"/>
                <a:gd name="T25" fmla="*/ 15 h 15"/>
                <a:gd name="T26" fmla="*/ 0 w 88"/>
                <a:gd name="T27" fmla="*/ 0 h 15"/>
                <a:gd name="T28" fmla="*/ 18 w 88"/>
                <a:gd name="T29" fmla="*/ 0 h 15"/>
                <a:gd name="T30" fmla="*/ 18 w 88"/>
                <a:gd name="T31" fmla="*/ 15 h 15"/>
                <a:gd name="T32" fmla="*/ 0 w 88"/>
                <a:gd name="T33" fmla="*/ 15 h 15"/>
                <a:gd name="T34" fmla="*/ 0 w 88"/>
                <a:gd name="T35"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8" h="15">
                  <a:moveTo>
                    <a:pt x="71" y="15"/>
                  </a:moveTo>
                  <a:lnTo>
                    <a:pt x="71" y="0"/>
                  </a:lnTo>
                  <a:lnTo>
                    <a:pt x="88" y="0"/>
                  </a:lnTo>
                  <a:lnTo>
                    <a:pt x="88" y="15"/>
                  </a:lnTo>
                  <a:lnTo>
                    <a:pt x="71" y="15"/>
                  </a:lnTo>
                  <a:lnTo>
                    <a:pt x="71" y="15"/>
                  </a:lnTo>
                  <a:close/>
                  <a:moveTo>
                    <a:pt x="36" y="15"/>
                  </a:moveTo>
                  <a:lnTo>
                    <a:pt x="36" y="0"/>
                  </a:lnTo>
                  <a:lnTo>
                    <a:pt x="53" y="0"/>
                  </a:lnTo>
                  <a:lnTo>
                    <a:pt x="53" y="15"/>
                  </a:lnTo>
                  <a:lnTo>
                    <a:pt x="36" y="15"/>
                  </a:lnTo>
                  <a:lnTo>
                    <a:pt x="36" y="15"/>
                  </a:lnTo>
                  <a:close/>
                  <a:moveTo>
                    <a:pt x="0" y="15"/>
                  </a:moveTo>
                  <a:lnTo>
                    <a:pt x="0" y="0"/>
                  </a:lnTo>
                  <a:lnTo>
                    <a:pt x="18" y="0"/>
                  </a:lnTo>
                  <a:lnTo>
                    <a:pt x="18" y="15"/>
                  </a:lnTo>
                  <a:lnTo>
                    <a:pt x="0" y="15"/>
                  </a:lnTo>
                  <a:lnTo>
                    <a:pt x="0" y="15"/>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60" name="Freeform 181"/>
            <p:cNvSpPr>
              <a:spLocks/>
            </p:cNvSpPr>
            <p:nvPr/>
          </p:nvSpPr>
          <p:spPr bwMode="auto">
            <a:xfrm>
              <a:off x="6415313" y="1196641"/>
              <a:ext cx="335577" cy="22372"/>
            </a:xfrm>
            <a:custGeom>
              <a:avLst/>
              <a:gdLst>
                <a:gd name="T0" fmla="*/ 0 w 225"/>
                <a:gd name="T1" fmla="*/ 15 h 15"/>
                <a:gd name="T2" fmla="*/ 0 w 225"/>
                <a:gd name="T3" fmla="*/ 0 h 15"/>
                <a:gd name="T4" fmla="*/ 225 w 225"/>
                <a:gd name="T5" fmla="*/ 0 h 15"/>
                <a:gd name="T6" fmla="*/ 225 w 225"/>
                <a:gd name="T7" fmla="*/ 15 h 15"/>
                <a:gd name="T8" fmla="*/ 0 w 225"/>
                <a:gd name="T9" fmla="*/ 15 h 15"/>
                <a:gd name="T10" fmla="*/ 0 w 225"/>
                <a:gd name="T11" fmla="*/ 15 h 15"/>
              </a:gdLst>
              <a:ahLst/>
              <a:cxnLst>
                <a:cxn ang="0">
                  <a:pos x="T0" y="T1"/>
                </a:cxn>
                <a:cxn ang="0">
                  <a:pos x="T2" y="T3"/>
                </a:cxn>
                <a:cxn ang="0">
                  <a:pos x="T4" y="T5"/>
                </a:cxn>
                <a:cxn ang="0">
                  <a:pos x="T6" y="T7"/>
                </a:cxn>
                <a:cxn ang="0">
                  <a:pos x="T8" y="T9"/>
                </a:cxn>
                <a:cxn ang="0">
                  <a:pos x="T10" y="T11"/>
                </a:cxn>
              </a:cxnLst>
              <a:rect l="0" t="0" r="r" b="b"/>
              <a:pathLst>
                <a:path w="225" h="15">
                  <a:moveTo>
                    <a:pt x="0" y="15"/>
                  </a:moveTo>
                  <a:lnTo>
                    <a:pt x="0" y="0"/>
                  </a:lnTo>
                  <a:lnTo>
                    <a:pt x="225" y="0"/>
                  </a:lnTo>
                  <a:lnTo>
                    <a:pt x="225" y="15"/>
                  </a:lnTo>
                  <a:lnTo>
                    <a:pt x="0" y="15"/>
                  </a:lnTo>
                  <a:lnTo>
                    <a:pt x="0" y="15"/>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61" name="Freeform 182"/>
            <p:cNvSpPr>
              <a:spLocks/>
            </p:cNvSpPr>
            <p:nvPr/>
          </p:nvSpPr>
          <p:spPr bwMode="auto">
            <a:xfrm>
              <a:off x="6415313" y="1248842"/>
              <a:ext cx="132740" cy="22372"/>
            </a:xfrm>
            <a:custGeom>
              <a:avLst/>
              <a:gdLst>
                <a:gd name="T0" fmla="*/ 0 w 89"/>
                <a:gd name="T1" fmla="*/ 15 h 15"/>
                <a:gd name="T2" fmla="*/ 0 w 89"/>
                <a:gd name="T3" fmla="*/ 0 h 15"/>
                <a:gd name="T4" fmla="*/ 89 w 89"/>
                <a:gd name="T5" fmla="*/ 0 h 15"/>
                <a:gd name="T6" fmla="*/ 89 w 89"/>
                <a:gd name="T7" fmla="*/ 15 h 15"/>
                <a:gd name="T8" fmla="*/ 0 w 89"/>
                <a:gd name="T9" fmla="*/ 15 h 15"/>
                <a:gd name="T10" fmla="*/ 0 w 89"/>
                <a:gd name="T11" fmla="*/ 15 h 15"/>
              </a:gdLst>
              <a:ahLst/>
              <a:cxnLst>
                <a:cxn ang="0">
                  <a:pos x="T0" y="T1"/>
                </a:cxn>
                <a:cxn ang="0">
                  <a:pos x="T2" y="T3"/>
                </a:cxn>
                <a:cxn ang="0">
                  <a:pos x="T4" y="T5"/>
                </a:cxn>
                <a:cxn ang="0">
                  <a:pos x="T6" y="T7"/>
                </a:cxn>
                <a:cxn ang="0">
                  <a:pos x="T8" y="T9"/>
                </a:cxn>
                <a:cxn ang="0">
                  <a:pos x="T10" y="T11"/>
                </a:cxn>
              </a:cxnLst>
              <a:rect l="0" t="0" r="r" b="b"/>
              <a:pathLst>
                <a:path w="89" h="15">
                  <a:moveTo>
                    <a:pt x="0" y="15"/>
                  </a:moveTo>
                  <a:lnTo>
                    <a:pt x="0" y="0"/>
                  </a:lnTo>
                  <a:lnTo>
                    <a:pt x="89" y="0"/>
                  </a:lnTo>
                  <a:lnTo>
                    <a:pt x="89" y="15"/>
                  </a:lnTo>
                  <a:lnTo>
                    <a:pt x="0" y="15"/>
                  </a:lnTo>
                  <a:lnTo>
                    <a:pt x="0" y="15"/>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grpSp>
      <p:grpSp>
        <p:nvGrpSpPr>
          <p:cNvPr id="62" name="Group 22"/>
          <p:cNvGrpSpPr/>
          <p:nvPr/>
        </p:nvGrpSpPr>
        <p:grpSpPr>
          <a:xfrm>
            <a:off x="311593" y="3642678"/>
            <a:ext cx="1162106" cy="794344"/>
            <a:chOff x="6437241" y="5385508"/>
            <a:chExt cx="1238704" cy="735220"/>
          </a:xfrm>
          <a:solidFill>
            <a:schemeClr val="tx1">
              <a:lumMod val="40000"/>
              <a:lumOff val="60000"/>
            </a:schemeClr>
          </a:solidFill>
        </p:grpSpPr>
        <p:sp>
          <p:nvSpPr>
            <p:cNvPr id="63" name="Freeform 843"/>
            <p:cNvSpPr>
              <a:spLocks/>
            </p:cNvSpPr>
            <p:nvPr/>
          </p:nvSpPr>
          <p:spPr bwMode="auto">
            <a:xfrm>
              <a:off x="6977402" y="5742281"/>
              <a:ext cx="16672" cy="350105"/>
            </a:xfrm>
            <a:custGeom>
              <a:avLst/>
              <a:gdLst>
                <a:gd name="T0" fmla="*/ 2 w 4"/>
                <a:gd name="T1" fmla="*/ 89 h 89"/>
                <a:gd name="T2" fmla="*/ 0 w 4"/>
                <a:gd name="T3" fmla="*/ 87 h 89"/>
                <a:gd name="T4" fmla="*/ 0 w 4"/>
                <a:gd name="T5" fmla="*/ 2 h 89"/>
                <a:gd name="T6" fmla="*/ 2 w 4"/>
                <a:gd name="T7" fmla="*/ 0 h 89"/>
                <a:gd name="T8" fmla="*/ 4 w 4"/>
                <a:gd name="T9" fmla="*/ 2 h 89"/>
                <a:gd name="T10" fmla="*/ 4 w 4"/>
                <a:gd name="T11" fmla="*/ 87 h 89"/>
                <a:gd name="T12" fmla="*/ 2 w 4"/>
                <a:gd name="T13" fmla="*/ 89 h 89"/>
              </a:gdLst>
              <a:ahLst/>
              <a:cxnLst>
                <a:cxn ang="0">
                  <a:pos x="T0" y="T1"/>
                </a:cxn>
                <a:cxn ang="0">
                  <a:pos x="T2" y="T3"/>
                </a:cxn>
                <a:cxn ang="0">
                  <a:pos x="T4" y="T5"/>
                </a:cxn>
                <a:cxn ang="0">
                  <a:pos x="T6" y="T7"/>
                </a:cxn>
                <a:cxn ang="0">
                  <a:pos x="T8" y="T9"/>
                </a:cxn>
                <a:cxn ang="0">
                  <a:pos x="T10" y="T11"/>
                </a:cxn>
                <a:cxn ang="0">
                  <a:pos x="T12" y="T13"/>
                </a:cxn>
              </a:cxnLst>
              <a:rect l="0" t="0" r="r" b="b"/>
              <a:pathLst>
                <a:path w="4" h="89">
                  <a:moveTo>
                    <a:pt x="2" y="89"/>
                  </a:moveTo>
                  <a:cubicBezTo>
                    <a:pt x="1" y="89"/>
                    <a:pt x="0" y="88"/>
                    <a:pt x="0" y="87"/>
                  </a:cubicBezTo>
                  <a:cubicBezTo>
                    <a:pt x="0" y="2"/>
                    <a:pt x="0" y="2"/>
                    <a:pt x="0" y="2"/>
                  </a:cubicBezTo>
                  <a:cubicBezTo>
                    <a:pt x="0" y="1"/>
                    <a:pt x="1" y="0"/>
                    <a:pt x="2" y="0"/>
                  </a:cubicBezTo>
                  <a:cubicBezTo>
                    <a:pt x="3" y="0"/>
                    <a:pt x="4" y="1"/>
                    <a:pt x="4" y="2"/>
                  </a:cubicBezTo>
                  <a:cubicBezTo>
                    <a:pt x="4" y="87"/>
                    <a:pt x="4" y="87"/>
                    <a:pt x="4" y="87"/>
                  </a:cubicBezTo>
                  <a:cubicBezTo>
                    <a:pt x="4" y="88"/>
                    <a:pt x="3" y="89"/>
                    <a:pt x="2" y="89"/>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64" name="Freeform 844"/>
            <p:cNvSpPr>
              <a:spLocks/>
            </p:cNvSpPr>
            <p:nvPr/>
          </p:nvSpPr>
          <p:spPr bwMode="auto">
            <a:xfrm>
              <a:off x="7049091" y="5903997"/>
              <a:ext cx="15005" cy="188390"/>
            </a:xfrm>
            <a:custGeom>
              <a:avLst/>
              <a:gdLst>
                <a:gd name="T0" fmla="*/ 2 w 4"/>
                <a:gd name="T1" fmla="*/ 48 h 48"/>
                <a:gd name="T2" fmla="*/ 0 w 4"/>
                <a:gd name="T3" fmla="*/ 46 h 48"/>
                <a:gd name="T4" fmla="*/ 0 w 4"/>
                <a:gd name="T5" fmla="*/ 2 h 48"/>
                <a:gd name="T6" fmla="*/ 2 w 4"/>
                <a:gd name="T7" fmla="*/ 0 h 48"/>
                <a:gd name="T8" fmla="*/ 4 w 4"/>
                <a:gd name="T9" fmla="*/ 2 h 48"/>
                <a:gd name="T10" fmla="*/ 4 w 4"/>
                <a:gd name="T11" fmla="*/ 46 h 48"/>
                <a:gd name="T12" fmla="*/ 2 w 4"/>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4" h="48">
                  <a:moveTo>
                    <a:pt x="2" y="48"/>
                  </a:moveTo>
                  <a:cubicBezTo>
                    <a:pt x="1" y="48"/>
                    <a:pt x="0" y="47"/>
                    <a:pt x="0" y="46"/>
                  </a:cubicBezTo>
                  <a:cubicBezTo>
                    <a:pt x="0" y="2"/>
                    <a:pt x="0" y="2"/>
                    <a:pt x="0" y="2"/>
                  </a:cubicBezTo>
                  <a:cubicBezTo>
                    <a:pt x="0" y="1"/>
                    <a:pt x="1" y="0"/>
                    <a:pt x="2" y="0"/>
                  </a:cubicBezTo>
                  <a:cubicBezTo>
                    <a:pt x="3" y="0"/>
                    <a:pt x="4" y="1"/>
                    <a:pt x="4" y="2"/>
                  </a:cubicBezTo>
                  <a:cubicBezTo>
                    <a:pt x="4" y="46"/>
                    <a:pt x="4" y="46"/>
                    <a:pt x="4" y="46"/>
                  </a:cubicBezTo>
                  <a:cubicBezTo>
                    <a:pt x="4" y="47"/>
                    <a:pt x="3" y="48"/>
                    <a:pt x="2" y="48"/>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65" name="Freeform 845"/>
            <p:cNvSpPr>
              <a:spLocks/>
            </p:cNvSpPr>
            <p:nvPr/>
          </p:nvSpPr>
          <p:spPr bwMode="auto">
            <a:xfrm>
              <a:off x="7112443" y="5742281"/>
              <a:ext cx="15005" cy="350105"/>
            </a:xfrm>
            <a:custGeom>
              <a:avLst/>
              <a:gdLst>
                <a:gd name="T0" fmla="*/ 2 w 4"/>
                <a:gd name="T1" fmla="*/ 89 h 89"/>
                <a:gd name="T2" fmla="*/ 0 w 4"/>
                <a:gd name="T3" fmla="*/ 87 h 89"/>
                <a:gd name="T4" fmla="*/ 0 w 4"/>
                <a:gd name="T5" fmla="*/ 2 h 89"/>
                <a:gd name="T6" fmla="*/ 2 w 4"/>
                <a:gd name="T7" fmla="*/ 0 h 89"/>
                <a:gd name="T8" fmla="*/ 4 w 4"/>
                <a:gd name="T9" fmla="*/ 2 h 89"/>
                <a:gd name="T10" fmla="*/ 4 w 4"/>
                <a:gd name="T11" fmla="*/ 87 h 89"/>
                <a:gd name="T12" fmla="*/ 2 w 4"/>
                <a:gd name="T13" fmla="*/ 89 h 89"/>
              </a:gdLst>
              <a:ahLst/>
              <a:cxnLst>
                <a:cxn ang="0">
                  <a:pos x="T0" y="T1"/>
                </a:cxn>
                <a:cxn ang="0">
                  <a:pos x="T2" y="T3"/>
                </a:cxn>
                <a:cxn ang="0">
                  <a:pos x="T4" y="T5"/>
                </a:cxn>
                <a:cxn ang="0">
                  <a:pos x="T6" y="T7"/>
                </a:cxn>
                <a:cxn ang="0">
                  <a:pos x="T8" y="T9"/>
                </a:cxn>
                <a:cxn ang="0">
                  <a:pos x="T10" y="T11"/>
                </a:cxn>
                <a:cxn ang="0">
                  <a:pos x="T12" y="T13"/>
                </a:cxn>
              </a:cxnLst>
              <a:rect l="0" t="0" r="r" b="b"/>
              <a:pathLst>
                <a:path w="4" h="89">
                  <a:moveTo>
                    <a:pt x="2" y="89"/>
                  </a:moveTo>
                  <a:cubicBezTo>
                    <a:pt x="1" y="89"/>
                    <a:pt x="0" y="88"/>
                    <a:pt x="0" y="87"/>
                  </a:cubicBezTo>
                  <a:cubicBezTo>
                    <a:pt x="0" y="2"/>
                    <a:pt x="0" y="2"/>
                    <a:pt x="0" y="2"/>
                  </a:cubicBezTo>
                  <a:cubicBezTo>
                    <a:pt x="0" y="1"/>
                    <a:pt x="1" y="0"/>
                    <a:pt x="2" y="0"/>
                  </a:cubicBezTo>
                  <a:cubicBezTo>
                    <a:pt x="4" y="0"/>
                    <a:pt x="4" y="1"/>
                    <a:pt x="4" y="2"/>
                  </a:cubicBezTo>
                  <a:cubicBezTo>
                    <a:pt x="4" y="87"/>
                    <a:pt x="4" y="87"/>
                    <a:pt x="4" y="87"/>
                  </a:cubicBezTo>
                  <a:cubicBezTo>
                    <a:pt x="4" y="88"/>
                    <a:pt x="4" y="89"/>
                    <a:pt x="2" y="89"/>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66" name="Freeform 846"/>
            <p:cNvSpPr>
              <a:spLocks noEditPoints="1"/>
            </p:cNvSpPr>
            <p:nvPr/>
          </p:nvSpPr>
          <p:spPr bwMode="auto">
            <a:xfrm>
              <a:off x="6982404" y="5398845"/>
              <a:ext cx="150045" cy="153379"/>
            </a:xfrm>
            <a:custGeom>
              <a:avLst/>
              <a:gdLst>
                <a:gd name="T0" fmla="*/ 19 w 38"/>
                <a:gd name="T1" fmla="*/ 39 h 39"/>
                <a:gd name="T2" fmla="*/ 0 w 38"/>
                <a:gd name="T3" fmla="*/ 19 h 39"/>
                <a:gd name="T4" fmla="*/ 19 w 38"/>
                <a:gd name="T5" fmla="*/ 0 h 39"/>
                <a:gd name="T6" fmla="*/ 38 w 38"/>
                <a:gd name="T7" fmla="*/ 19 h 39"/>
                <a:gd name="T8" fmla="*/ 19 w 38"/>
                <a:gd name="T9" fmla="*/ 39 h 39"/>
                <a:gd name="T10" fmla="*/ 19 w 38"/>
                <a:gd name="T11" fmla="*/ 4 h 39"/>
                <a:gd name="T12" fmla="*/ 4 w 38"/>
                <a:gd name="T13" fmla="*/ 19 h 39"/>
                <a:gd name="T14" fmla="*/ 19 w 38"/>
                <a:gd name="T15" fmla="*/ 35 h 39"/>
                <a:gd name="T16" fmla="*/ 34 w 38"/>
                <a:gd name="T17" fmla="*/ 19 h 39"/>
                <a:gd name="T18" fmla="*/ 19 w 38"/>
                <a:gd name="T19" fmla="*/ 4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 h="39">
                  <a:moveTo>
                    <a:pt x="19" y="39"/>
                  </a:moveTo>
                  <a:cubicBezTo>
                    <a:pt x="9" y="39"/>
                    <a:pt x="0" y="30"/>
                    <a:pt x="0" y="19"/>
                  </a:cubicBezTo>
                  <a:cubicBezTo>
                    <a:pt x="0" y="8"/>
                    <a:pt x="9" y="0"/>
                    <a:pt x="19" y="0"/>
                  </a:cubicBezTo>
                  <a:cubicBezTo>
                    <a:pt x="29" y="0"/>
                    <a:pt x="38" y="8"/>
                    <a:pt x="38" y="19"/>
                  </a:cubicBezTo>
                  <a:cubicBezTo>
                    <a:pt x="38" y="30"/>
                    <a:pt x="29" y="39"/>
                    <a:pt x="19" y="39"/>
                  </a:cubicBezTo>
                  <a:close/>
                  <a:moveTo>
                    <a:pt x="19" y="4"/>
                  </a:moveTo>
                  <a:cubicBezTo>
                    <a:pt x="11" y="4"/>
                    <a:pt x="4" y="11"/>
                    <a:pt x="4" y="19"/>
                  </a:cubicBezTo>
                  <a:cubicBezTo>
                    <a:pt x="4" y="28"/>
                    <a:pt x="11" y="35"/>
                    <a:pt x="19" y="35"/>
                  </a:cubicBezTo>
                  <a:cubicBezTo>
                    <a:pt x="27" y="35"/>
                    <a:pt x="34" y="28"/>
                    <a:pt x="34" y="19"/>
                  </a:cubicBezTo>
                  <a:cubicBezTo>
                    <a:pt x="34" y="11"/>
                    <a:pt x="27" y="4"/>
                    <a:pt x="19" y="4"/>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67" name="Freeform 847"/>
            <p:cNvSpPr>
              <a:spLocks/>
            </p:cNvSpPr>
            <p:nvPr/>
          </p:nvSpPr>
          <p:spPr bwMode="auto">
            <a:xfrm>
              <a:off x="6915718" y="5567229"/>
              <a:ext cx="283418" cy="293421"/>
            </a:xfrm>
            <a:custGeom>
              <a:avLst/>
              <a:gdLst>
                <a:gd name="T0" fmla="*/ 54 w 72"/>
                <a:gd name="T1" fmla="*/ 73 h 74"/>
                <a:gd name="T2" fmla="*/ 52 w 72"/>
                <a:gd name="T3" fmla="*/ 72 h 74"/>
                <a:gd name="T4" fmla="*/ 54 w 72"/>
                <a:gd name="T5" fmla="*/ 69 h 74"/>
                <a:gd name="T6" fmla="*/ 68 w 72"/>
                <a:gd name="T7" fmla="*/ 47 h 74"/>
                <a:gd name="T8" fmla="*/ 68 w 72"/>
                <a:gd name="T9" fmla="*/ 35 h 74"/>
                <a:gd name="T10" fmla="*/ 46 w 72"/>
                <a:gd name="T11" fmla="*/ 4 h 74"/>
                <a:gd name="T12" fmla="*/ 38 w 72"/>
                <a:gd name="T13" fmla="*/ 19 h 74"/>
                <a:gd name="T14" fmla="*/ 34 w 72"/>
                <a:gd name="T15" fmla="*/ 19 h 74"/>
                <a:gd name="T16" fmla="*/ 26 w 72"/>
                <a:gd name="T17" fmla="*/ 4 h 74"/>
                <a:gd name="T18" fmla="*/ 4 w 72"/>
                <a:gd name="T19" fmla="*/ 35 h 74"/>
                <a:gd name="T20" fmla="*/ 4 w 72"/>
                <a:gd name="T21" fmla="*/ 47 h 74"/>
                <a:gd name="T22" fmla="*/ 18 w 72"/>
                <a:gd name="T23" fmla="*/ 69 h 74"/>
                <a:gd name="T24" fmla="*/ 20 w 72"/>
                <a:gd name="T25" fmla="*/ 72 h 74"/>
                <a:gd name="T26" fmla="*/ 18 w 72"/>
                <a:gd name="T27" fmla="*/ 73 h 74"/>
                <a:gd name="T28" fmla="*/ 0 w 72"/>
                <a:gd name="T29" fmla="*/ 47 h 74"/>
                <a:gd name="T30" fmla="*/ 0 w 72"/>
                <a:gd name="T31" fmla="*/ 35 h 74"/>
                <a:gd name="T32" fmla="*/ 26 w 72"/>
                <a:gd name="T33" fmla="*/ 0 h 74"/>
                <a:gd name="T34" fmla="*/ 28 w 72"/>
                <a:gd name="T35" fmla="*/ 1 h 74"/>
                <a:gd name="T36" fmla="*/ 36 w 72"/>
                <a:gd name="T37" fmla="*/ 14 h 74"/>
                <a:gd name="T38" fmla="*/ 43 w 72"/>
                <a:gd name="T39" fmla="*/ 1 h 74"/>
                <a:gd name="T40" fmla="*/ 44 w 72"/>
                <a:gd name="T41" fmla="*/ 1 h 74"/>
                <a:gd name="T42" fmla="*/ 46 w 72"/>
                <a:gd name="T43" fmla="*/ 0 h 74"/>
                <a:gd name="T44" fmla="*/ 72 w 72"/>
                <a:gd name="T45" fmla="*/ 35 h 74"/>
                <a:gd name="T46" fmla="*/ 72 w 72"/>
                <a:gd name="T47" fmla="*/ 47 h 74"/>
                <a:gd name="T48" fmla="*/ 54 w 72"/>
                <a:gd name="T49" fmla="*/ 73 h 74"/>
                <a:gd name="T50" fmla="*/ 54 w 72"/>
                <a:gd name="T51" fmla="*/ 73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2" h="74">
                  <a:moveTo>
                    <a:pt x="54" y="73"/>
                  </a:moveTo>
                  <a:cubicBezTo>
                    <a:pt x="53" y="73"/>
                    <a:pt x="52" y="73"/>
                    <a:pt x="52" y="72"/>
                  </a:cubicBezTo>
                  <a:cubicBezTo>
                    <a:pt x="52" y="70"/>
                    <a:pt x="53" y="70"/>
                    <a:pt x="54" y="69"/>
                  </a:cubicBezTo>
                  <a:cubicBezTo>
                    <a:pt x="64" y="69"/>
                    <a:pt x="68" y="69"/>
                    <a:pt x="68" y="47"/>
                  </a:cubicBezTo>
                  <a:cubicBezTo>
                    <a:pt x="68" y="35"/>
                    <a:pt x="68" y="35"/>
                    <a:pt x="68" y="35"/>
                  </a:cubicBezTo>
                  <a:cubicBezTo>
                    <a:pt x="68" y="14"/>
                    <a:pt x="63" y="6"/>
                    <a:pt x="46" y="4"/>
                  </a:cubicBezTo>
                  <a:cubicBezTo>
                    <a:pt x="45" y="6"/>
                    <a:pt x="43" y="11"/>
                    <a:pt x="38" y="19"/>
                  </a:cubicBezTo>
                  <a:cubicBezTo>
                    <a:pt x="37" y="20"/>
                    <a:pt x="35" y="20"/>
                    <a:pt x="34" y="19"/>
                  </a:cubicBezTo>
                  <a:cubicBezTo>
                    <a:pt x="26" y="4"/>
                    <a:pt x="26" y="4"/>
                    <a:pt x="26" y="4"/>
                  </a:cubicBezTo>
                  <a:cubicBezTo>
                    <a:pt x="9" y="6"/>
                    <a:pt x="4" y="14"/>
                    <a:pt x="4" y="35"/>
                  </a:cubicBezTo>
                  <a:cubicBezTo>
                    <a:pt x="4" y="47"/>
                    <a:pt x="4" y="47"/>
                    <a:pt x="4" y="47"/>
                  </a:cubicBezTo>
                  <a:cubicBezTo>
                    <a:pt x="4" y="69"/>
                    <a:pt x="8" y="69"/>
                    <a:pt x="18" y="69"/>
                  </a:cubicBezTo>
                  <a:cubicBezTo>
                    <a:pt x="19" y="70"/>
                    <a:pt x="20" y="70"/>
                    <a:pt x="20" y="72"/>
                  </a:cubicBezTo>
                  <a:cubicBezTo>
                    <a:pt x="20" y="73"/>
                    <a:pt x="19" y="74"/>
                    <a:pt x="18" y="73"/>
                  </a:cubicBezTo>
                  <a:cubicBezTo>
                    <a:pt x="4" y="73"/>
                    <a:pt x="0" y="69"/>
                    <a:pt x="0" y="47"/>
                  </a:cubicBezTo>
                  <a:cubicBezTo>
                    <a:pt x="0" y="35"/>
                    <a:pt x="0" y="35"/>
                    <a:pt x="0" y="35"/>
                  </a:cubicBezTo>
                  <a:cubicBezTo>
                    <a:pt x="0" y="11"/>
                    <a:pt x="7" y="2"/>
                    <a:pt x="26" y="0"/>
                  </a:cubicBezTo>
                  <a:cubicBezTo>
                    <a:pt x="27" y="0"/>
                    <a:pt x="28" y="0"/>
                    <a:pt x="28" y="1"/>
                  </a:cubicBezTo>
                  <a:cubicBezTo>
                    <a:pt x="36" y="14"/>
                    <a:pt x="36" y="14"/>
                    <a:pt x="36" y="14"/>
                  </a:cubicBezTo>
                  <a:cubicBezTo>
                    <a:pt x="39" y="9"/>
                    <a:pt x="43" y="2"/>
                    <a:pt x="43" y="1"/>
                  </a:cubicBezTo>
                  <a:cubicBezTo>
                    <a:pt x="44" y="1"/>
                    <a:pt x="44" y="1"/>
                    <a:pt x="44" y="1"/>
                  </a:cubicBezTo>
                  <a:cubicBezTo>
                    <a:pt x="44" y="0"/>
                    <a:pt x="45" y="0"/>
                    <a:pt x="46" y="0"/>
                  </a:cubicBezTo>
                  <a:cubicBezTo>
                    <a:pt x="65" y="2"/>
                    <a:pt x="72" y="11"/>
                    <a:pt x="72" y="35"/>
                  </a:cubicBezTo>
                  <a:cubicBezTo>
                    <a:pt x="72" y="47"/>
                    <a:pt x="72" y="47"/>
                    <a:pt x="72" y="47"/>
                  </a:cubicBezTo>
                  <a:cubicBezTo>
                    <a:pt x="72" y="69"/>
                    <a:pt x="68" y="73"/>
                    <a:pt x="54" y="73"/>
                  </a:cubicBezTo>
                  <a:cubicBezTo>
                    <a:pt x="54" y="73"/>
                    <a:pt x="54" y="73"/>
                    <a:pt x="54" y="73"/>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68" name="Freeform 848"/>
            <p:cNvSpPr>
              <a:spLocks/>
            </p:cNvSpPr>
            <p:nvPr/>
          </p:nvSpPr>
          <p:spPr bwMode="auto">
            <a:xfrm>
              <a:off x="6548942" y="5385508"/>
              <a:ext cx="295089" cy="225068"/>
            </a:xfrm>
            <a:custGeom>
              <a:avLst/>
              <a:gdLst>
                <a:gd name="T0" fmla="*/ 62 w 75"/>
                <a:gd name="T1" fmla="*/ 57 h 57"/>
                <a:gd name="T2" fmla="*/ 61 w 75"/>
                <a:gd name="T3" fmla="*/ 57 h 57"/>
                <a:gd name="T4" fmla="*/ 55 w 75"/>
                <a:gd name="T5" fmla="*/ 53 h 57"/>
                <a:gd name="T6" fmla="*/ 17 w 75"/>
                <a:gd name="T7" fmla="*/ 27 h 57"/>
                <a:gd name="T8" fmla="*/ 16 w 75"/>
                <a:gd name="T9" fmla="*/ 29 h 57"/>
                <a:gd name="T10" fmla="*/ 14 w 75"/>
                <a:gd name="T11" fmla="*/ 30 h 57"/>
                <a:gd name="T12" fmla="*/ 12 w 75"/>
                <a:gd name="T13" fmla="*/ 29 h 57"/>
                <a:gd name="T14" fmla="*/ 0 w 75"/>
                <a:gd name="T15" fmla="*/ 3 h 57"/>
                <a:gd name="T16" fmla="*/ 0 w 75"/>
                <a:gd name="T17" fmla="*/ 1 h 57"/>
                <a:gd name="T18" fmla="*/ 2 w 75"/>
                <a:gd name="T19" fmla="*/ 0 h 57"/>
                <a:gd name="T20" fmla="*/ 30 w 75"/>
                <a:gd name="T21" fmla="*/ 2 h 57"/>
                <a:gd name="T22" fmla="*/ 32 w 75"/>
                <a:gd name="T23" fmla="*/ 4 h 57"/>
                <a:gd name="T24" fmla="*/ 32 w 75"/>
                <a:gd name="T25" fmla="*/ 6 h 57"/>
                <a:gd name="T26" fmla="*/ 30 w 75"/>
                <a:gd name="T27" fmla="*/ 8 h 57"/>
                <a:gd name="T28" fmla="*/ 74 w 75"/>
                <a:gd name="T29" fmla="*/ 38 h 57"/>
                <a:gd name="T30" fmla="*/ 74 w 75"/>
                <a:gd name="T31" fmla="*/ 41 h 57"/>
                <a:gd name="T32" fmla="*/ 71 w 75"/>
                <a:gd name="T33" fmla="*/ 42 h 57"/>
                <a:gd name="T34" fmla="*/ 26 w 75"/>
                <a:gd name="T35" fmla="*/ 10 h 57"/>
                <a:gd name="T36" fmla="*/ 26 w 75"/>
                <a:gd name="T37" fmla="*/ 7 h 57"/>
                <a:gd name="T38" fmla="*/ 27 w 75"/>
                <a:gd name="T39" fmla="*/ 6 h 57"/>
                <a:gd name="T40" fmla="*/ 5 w 75"/>
                <a:gd name="T41" fmla="*/ 4 h 57"/>
                <a:gd name="T42" fmla="*/ 14 w 75"/>
                <a:gd name="T43" fmla="*/ 24 h 57"/>
                <a:gd name="T44" fmla="*/ 15 w 75"/>
                <a:gd name="T45" fmla="*/ 23 h 57"/>
                <a:gd name="T46" fmla="*/ 31 w 75"/>
                <a:gd name="T47" fmla="*/ 32 h 57"/>
                <a:gd name="T48" fmla="*/ 63 w 75"/>
                <a:gd name="T49" fmla="*/ 54 h 57"/>
                <a:gd name="T50" fmla="*/ 63 w 75"/>
                <a:gd name="T51" fmla="*/ 56 h 57"/>
                <a:gd name="T52" fmla="*/ 62 w 75"/>
                <a:gd name="T53"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5" h="57">
                  <a:moveTo>
                    <a:pt x="62" y="57"/>
                  </a:moveTo>
                  <a:cubicBezTo>
                    <a:pt x="61" y="57"/>
                    <a:pt x="61" y="57"/>
                    <a:pt x="61" y="57"/>
                  </a:cubicBezTo>
                  <a:cubicBezTo>
                    <a:pt x="55" y="53"/>
                    <a:pt x="55" y="53"/>
                    <a:pt x="55" y="53"/>
                  </a:cubicBezTo>
                  <a:cubicBezTo>
                    <a:pt x="42" y="44"/>
                    <a:pt x="23" y="30"/>
                    <a:pt x="17" y="27"/>
                  </a:cubicBezTo>
                  <a:cubicBezTo>
                    <a:pt x="16" y="29"/>
                    <a:pt x="16" y="29"/>
                    <a:pt x="16" y="29"/>
                  </a:cubicBezTo>
                  <a:cubicBezTo>
                    <a:pt x="15" y="29"/>
                    <a:pt x="14" y="30"/>
                    <a:pt x="14" y="30"/>
                  </a:cubicBezTo>
                  <a:cubicBezTo>
                    <a:pt x="13" y="30"/>
                    <a:pt x="12" y="29"/>
                    <a:pt x="12" y="29"/>
                  </a:cubicBezTo>
                  <a:cubicBezTo>
                    <a:pt x="0" y="3"/>
                    <a:pt x="0" y="3"/>
                    <a:pt x="0" y="3"/>
                  </a:cubicBezTo>
                  <a:cubicBezTo>
                    <a:pt x="0" y="2"/>
                    <a:pt x="0" y="1"/>
                    <a:pt x="0" y="1"/>
                  </a:cubicBezTo>
                  <a:cubicBezTo>
                    <a:pt x="1" y="0"/>
                    <a:pt x="1" y="0"/>
                    <a:pt x="2" y="0"/>
                  </a:cubicBezTo>
                  <a:cubicBezTo>
                    <a:pt x="30" y="2"/>
                    <a:pt x="30" y="2"/>
                    <a:pt x="30" y="2"/>
                  </a:cubicBezTo>
                  <a:cubicBezTo>
                    <a:pt x="31" y="3"/>
                    <a:pt x="32" y="3"/>
                    <a:pt x="32" y="4"/>
                  </a:cubicBezTo>
                  <a:cubicBezTo>
                    <a:pt x="32" y="4"/>
                    <a:pt x="32" y="5"/>
                    <a:pt x="32" y="6"/>
                  </a:cubicBezTo>
                  <a:cubicBezTo>
                    <a:pt x="30" y="8"/>
                    <a:pt x="30" y="8"/>
                    <a:pt x="30" y="8"/>
                  </a:cubicBezTo>
                  <a:cubicBezTo>
                    <a:pt x="74" y="38"/>
                    <a:pt x="74" y="38"/>
                    <a:pt x="74" y="38"/>
                  </a:cubicBezTo>
                  <a:cubicBezTo>
                    <a:pt x="75" y="39"/>
                    <a:pt x="75" y="40"/>
                    <a:pt x="74" y="41"/>
                  </a:cubicBezTo>
                  <a:cubicBezTo>
                    <a:pt x="74" y="42"/>
                    <a:pt x="72" y="42"/>
                    <a:pt x="71" y="42"/>
                  </a:cubicBezTo>
                  <a:cubicBezTo>
                    <a:pt x="26" y="10"/>
                    <a:pt x="26" y="10"/>
                    <a:pt x="26" y="10"/>
                  </a:cubicBezTo>
                  <a:cubicBezTo>
                    <a:pt x="25" y="9"/>
                    <a:pt x="25" y="8"/>
                    <a:pt x="26" y="7"/>
                  </a:cubicBezTo>
                  <a:cubicBezTo>
                    <a:pt x="26" y="7"/>
                    <a:pt x="26" y="7"/>
                    <a:pt x="27" y="6"/>
                  </a:cubicBezTo>
                  <a:cubicBezTo>
                    <a:pt x="5" y="4"/>
                    <a:pt x="5" y="4"/>
                    <a:pt x="5" y="4"/>
                  </a:cubicBezTo>
                  <a:cubicBezTo>
                    <a:pt x="14" y="24"/>
                    <a:pt x="14" y="24"/>
                    <a:pt x="14" y="24"/>
                  </a:cubicBezTo>
                  <a:cubicBezTo>
                    <a:pt x="15" y="23"/>
                    <a:pt x="15" y="23"/>
                    <a:pt x="15" y="23"/>
                  </a:cubicBezTo>
                  <a:cubicBezTo>
                    <a:pt x="16" y="21"/>
                    <a:pt x="16" y="21"/>
                    <a:pt x="31" y="32"/>
                  </a:cubicBezTo>
                  <a:cubicBezTo>
                    <a:pt x="63" y="54"/>
                    <a:pt x="63" y="54"/>
                    <a:pt x="63" y="54"/>
                  </a:cubicBezTo>
                  <a:cubicBezTo>
                    <a:pt x="64" y="54"/>
                    <a:pt x="64" y="56"/>
                    <a:pt x="63" y="56"/>
                  </a:cubicBezTo>
                  <a:cubicBezTo>
                    <a:pt x="63" y="57"/>
                    <a:pt x="62" y="57"/>
                    <a:pt x="62" y="57"/>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69" name="Freeform 849"/>
            <p:cNvSpPr>
              <a:spLocks/>
            </p:cNvSpPr>
            <p:nvPr/>
          </p:nvSpPr>
          <p:spPr bwMode="auto">
            <a:xfrm>
              <a:off x="6437241" y="5690600"/>
              <a:ext cx="331766" cy="125038"/>
            </a:xfrm>
            <a:custGeom>
              <a:avLst/>
              <a:gdLst>
                <a:gd name="T0" fmla="*/ 27 w 84"/>
                <a:gd name="T1" fmla="*/ 32 h 32"/>
                <a:gd name="T2" fmla="*/ 26 w 84"/>
                <a:gd name="T3" fmla="*/ 32 h 32"/>
                <a:gd name="T4" fmla="*/ 1 w 84"/>
                <a:gd name="T5" fmla="*/ 18 h 32"/>
                <a:gd name="T6" fmla="*/ 0 w 84"/>
                <a:gd name="T7" fmla="*/ 17 h 32"/>
                <a:gd name="T8" fmla="*/ 1 w 84"/>
                <a:gd name="T9" fmla="*/ 15 h 32"/>
                <a:gd name="T10" fmla="*/ 25 w 84"/>
                <a:gd name="T11" fmla="*/ 0 h 32"/>
                <a:gd name="T12" fmla="*/ 27 w 84"/>
                <a:gd name="T13" fmla="*/ 0 h 32"/>
                <a:gd name="T14" fmla="*/ 28 w 84"/>
                <a:gd name="T15" fmla="*/ 2 h 32"/>
                <a:gd name="T16" fmla="*/ 28 w 84"/>
                <a:gd name="T17" fmla="*/ 5 h 32"/>
                <a:gd name="T18" fmla="*/ 81 w 84"/>
                <a:gd name="T19" fmla="*/ 4 h 32"/>
                <a:gd name="T20" fmla="*/ 81 w 84"/>
                <a:gd name="T21" fmla="*/ 4 h 32"/>
                <a:gd name="T22" fmla="*/ 83 w 84"/>
                <a:gd name="T23" fmla="*/ 6 h 32"/>
                <a:gd name="T24" fmla="*/ 81 w 84"/>
                <a:gd name="T25" fmla="*/ 8 h 32"/>
                <a:gd name="T26" fmla="*/ 26 w 84"/>
                <a:gd name="T27" fmla="*/ 9 h 32"/>
                <a:gd name="T28" fmla="*/ 24 w 84"/>
                <a:gd name="T29" fmla="*/ 7 h 32"/>
                <a:gd name="T30" fmla="*/ 24 w 84"/>
                <a:gd name="T31" fmla="*/ 6 h 32"/>
                <a:gd name="T32" fmla="*/ 6 w 84"/>
                <a:gd name="T33" fmla="*/ 17 h 32"/>
                <a:gd name="T34" fmla="*/ 25 w 84"/>
                <a:gd name="T35" fmla="*/ 27 h 32"/>
                <a:gd name="T36" fmla="*/ 25 w 84"/>
                <a:gd name="T37" fmla="*/ 26 h 32"/>
                <a:gd name="T38" fmla="*/ 47 w 84"/>
                <a:gd name="T39" fmla="*/ 23 h 32"/>
                <a:gd name="T40" fmla="*/ 82 w 84"/>
                <a:gd name="T41" fmla="*/ 23 h 32"/>
                <a:gd name="T42" fmla="*/ 84 w 84"/>
                <a:gd name="T43" fmla="*/ 25 h 32"/>
                <a:gd name="T44" fmla="*/ 82 w 84"/>
                <a:gd name="T45" fmla="*/ 27 h 32"/>
                <a:gd name="T46" fmla="*/ 29 w 84"/>
                <a:gd name="T47" fmla="*/ 28 h 32"/>
                <a:gd name="T48" fmla="*/ 29 w 84"/>
                <a:gd name="T49" fmla="*/ 30 h 32"/>
                <a:gd name="T50" fmla="*/ 28 w 84"/>
                <a:gd name="T51" fmla="*/ 32 h 32"/>
                <a:gd name="T52" fmla="*/ 27 w 84"/>
                <a:gd name="T53"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4" h="32">
                  <a:moveTo>
                    <a:pt x="27" y="32"/>
                  </a:moveTo>
                  <a:cubicBezTo>
                    <a:pt x="26" y="32"/>
                    <a:pt x="26" y="32"/>
                    <a:pt x="26" y="32"/>
                  </a:cubicBezTo>
                  <a:cubicBezTo>
                    <a:pt x="1" y="18"/>
                    <a:pt x="1" y="18"/>
                    <a:pt x="1" y="18"/>
                  </a:cubicBezTo>
                  <a:cubicBezTo>
                    <a:pt x="0" y="18"/>
                    <a:pt x="0" y="17"/>
                    <a:pt x="0" y="17"/>
                  </a:cubicBezTo>
                  <a:cubicBezTo>
                    <a:pt x="0" y="16"/>
                    <a:pt x="0" y="15"/>
                    <a:pt x="1" y="15"/>
                  </a:cubicBezTo>
                  <a:cubicBezTo>
                    <a:pt x="25" y="0"/>
                    <a:pt x="25" y="0"/>
                    <a:pt x="25" y="0"/>
                  </a:cubicBezTo>
                  <a:cubicBezTo>
                    <a:pt x="26" y="0"/>
                    <a:pt x="27" y="0"/>
                    <a:pt x="27" y="0"/>
                  </a:cubicBezTo>
                  <a:cubicBezTo>
                    <a:pt x="28" y="1"/>
                    <a:pt x="28" y="1"/>
                    <a:pt x="28" y="2"/>
                  </a:cubicBezTo>
                  <a:cubicBezTo>
                    <a:pt x="28" y="2"/>
                    <a:pt x="28" y="4"/>
                    <a:pt x="28" y="5"/>
                  </a:cubicBezTo>
                  <a:cubicBezTo>
                    <a:pt x="81" y="4"/>
                    <a:pt x="81" y="4"/>
                    <a:pt x="81" y="4"/>
                  </a:cubicBezTo>
                  <a:cubicBezTo>
                    <a:pt x="81" y="4"/>
                    <a:pt x="81" y="4"/>
                    <a:pt x="81" y="4"/>
                  </a:cubicBezTo>
                  <a:cubicBezTo>
                    <a:pt x="82" y="4"/>
                    <a:pt x="83" y="5"/>
                    <a:pt x="83" y="6"/>
                  </a:cubicBezTo>
                  <a:cubicBezTo>
                    <a:pt x="83" y="7"/>
                    <a:pt x="82" y="8"/>
                    <a:pt x="81" y="8"/>
                  </a:cubicBezTo>
                  <a:cubicBezTo>
                    <a:pt x="26" y="9"/>
                    <a:pt x="26" y="9"/>
                    <a:pt x="26" y="9"/>
                  </a:cubicBezTo>
                  <a:cubicBezTo>
                    <a:pt x="25" y="9"/>
                    <a:pt x="25" y="8"/>
                    <a:pt x="24" y="7"/>
                  </a:cubicBezTo>
                  <a:cubicBezTo>
                    <a:pt x="24" y="7"/>
                    <a:pt x="24" y="7"/>
                    <a:pt x="24" y="6"/>
                  </a:cubicBezTo>
                  <a:cubicBezTo>
                    <a:pt x="6" y="17"/>
                    <a:pt x="6" y="17"/>
                    <a:pt x="6" y="17"/>
                  </a:cubicBezTo>
                  <a:cubicBezTo>
                    <a:pt x="25" y="27"/>
                    <a:pt x="25" y="27"/>
                    <a:pt x="25" y="27"/>
                  </a:cubicBezTo>
                  <a:cubicBezTo>
                    <a:pt x="25" y="26"/>
                    <a:pt x="25" y="26"/>
                    <a:pt x="25" y="26"/>
                  </a:cubicBezTo>
                  <a:cubicBezTo>
                    <a:pt x="25" y="24"/>
                    <a:pt x="25" y="24"/>
                    <a:pt x="47" y="23"/>
                  </a:cubicBezTo>
                  <a:cubicBezTo>
                    <a:pt x="82" y="23"/>
                    <a:pt x="82" y="23"/>
                    <a:pt x="82" y="23"/>
                  </a:cubicBezTo>
                  <a:cubicBezTo>
                    <a:pt x="83" y="23"/>
                    <a:pt x="84" y="24"/>
                    <a:pt x="84" y="25"/>
                  </a:cubicBezTo>
                  <a:cubicBezTo>
                    <a:pt x="84" y="26"/>
                    <a:pt x="83" y="27"/>
                    <a:pt x="82" y="27"/>
                  </a:cubicBezTo>
                  <a:cubicBezTo>
                    <a:pt x="63" y="27"/>
                    <a:pt x="36" y="27"/>
                    <a:pt x="29" y="28"/>
                  </a:cubicBezTo>
                  <a:cubicBezTo>
                    <a:pt x="29" y="30"/>
                    <a:pt x="29" y="30"/>
                    <a:pt x="29" y="30"/>
                  </a:cubicBezTo>
                  <a:cubicBezTo>
                    <a:pt x="29" y="31"/>
                    <a:pt x="28" y="32"/>
                    <a:pt x="28" y="32"/>
                  </a:cubicBezTo>
                  <a:cubicBezTo>
                    <a:pt x="27" y="32"/>
                    <a:pt x="27" y="32"/>
                    <a:pt x="27" y="32"/>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70" name="Freeform 850"/>
            <p:cNvSpPr>
              <a:spLocks/>
            </p:cNvSpPr>
            <p:nvPr/>
          </p:nvSpPr>
          <p:spPr bwMode="auto">
            <a:xfrm>
              <a:off x="6560611" y="5887325"/>
              <a:ext cx="291754" cy="233403"/>
            </a:xfrm>
            <a:custGeom>
              <a:avLst/>
              <a:gdLst>
                <a:gd name="T0" fmla="*/ 2 w 74"/>
                <a:gd name="T1" fmla="*/ 59 h 59"/>
                <a:gd name="T2" fmla="*/ 1 w 74"/>
                <a:gd name="T3" fmla="*/ 59 h 59"/>
                <a:gd name="T4" fmla="*/ 0 w 74"/>
                <a:gd name="T5" fmla="*/ 57 h 59"/>
                <a:gd name="T6" fmla="*/ 11 w 74"/>
                <a:gd name="T7" fmla="*/ 30 h 59"/>
                <a:gd name="T8" fmla="*/ 13 w 74"/>
                <a:gd name="T9" fmla="*/ 29 h 59"/>
                <a:gd name="T10" fmla="*/ 15 w 74"/>
                <a:gd name="T11" fmla="*/ 30 h 59"/>
                <a:gd name="T12" fmla="*/ 16 w 74"/>
                <a:gd name="T13" fmla="*/ 32 h 59"/>
                <a:gd name="T14" fmla="*/ 59 w 74"/>
                <a:gd name="T15" fmla="*/ 0 h 59"/>
                <a:gd name="T16" fmla="*/ 62 w 74"/>
                <a:gd name="T17" fmla="*/ 1 h 59"/>
                <a:gd name="T18" fmla="*/ 61 w 74"/>
                <a:gd name="T19" fmla="*/ 4 h 59"/>
                <a:gd name="T20" fmla="*/ 17 w 74"/>
                <a:gd name="T21" fmla="*/ 37 h 59"/>
                <a:gd name="T22" fmla="*/ 16 w 74"/>
                <a:gd name="T23" fmla="*/ 37 h 59"/>
                <a:gd name="T24" fmla="*/ 14 w 74"/>
                <a:gd name="T25" fmla="*/ 36 h 59"/>
                <a:gd name="T26" fmla="*/ 14 w 74"/>
                <a:gd name="T27" fmla="*/ 35 h 59"/>
                <a:gd name="T28" fmla="*/ 5 w 74"/>
                <a:gd name="T29" fmla="*/ 55 h 59"/>
                <a:gd name="T30" fmla="*/ 27 w 74"/>
                <a:gd name="T31" fmla="*/ 52 h 59"/>
                <a:gd name="T32" fmla="*/ 26 w 74"/>
                <a:gd name="T33" fmla="*/ 51 h 59"/>
                <a:gd name="T34" fmla="*/ 25 w 74"/>
                <a:gd name="T35" fmla="*/ 50 h 59"/>
                <a:gd name="T36" fmla="*/ 70 w 74"/>
                <a:gd name="T37" fmla="*/ 15 h 59"/>
                <a:gd name="T38" fmla="*/ 73 w 74"/>
                <a:gd name="T39" fmla="*/ 16 h 59"/>
                <a:gd name="T40" fmla="*/ 73 w 74"/>
                <a:gd name="T41" fmla="*/ 19 h 59"/>
                <a:gd name="T42" fmla="*/ 30 w 74"/>
                <a:gd name="T43" fmla="*/ 50 h 59"/>
                <a:gd name="T44" fmla="*/ 32 w 74"/>
                <a:gd name="T45" fmla="*/ 53 h 59"/>
                <a:gd name="T46" fmla="*/ 32 w 74"/>
                <a:gd name="T47" fmla="*/ 55 h 59"/>
                <a:gd name="T48" fmla="*/ 31 w 74"/>
                <a:gd name="T49" fmla="*/ 56 h 59"/>
                <a:gd name="T50" fmla="*/ 2 w 74"/>
                <a:gd name="T51" fmla="*/ 59 h 59"/>
                <a:gd name="T52" fmla="*/ 2 w 74"/>
                <a:gd name="T53"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4" h="59">
                  <a:moveTo>
                    <a:pt x="2" y="59"/>
                  </a:moveTo>
                  <a:cubicBezTo>
                    <a:pt x="2" y="59"/>
                    <a:pt x="1" y="59"/>
                    <a:pt x="1" y="59"/>
                  </a:cubicBezTo>
                  <a:cubicBezTo>
                    <a:pt x="0" y="58"/>
                    <a:pt x="0" y="57"/>
                    <a:pt x="0" y="57"/>
                  </a:cubicBezTo>
                  <a:cubicBezTo>
                    <a:pt x="11" y="30"/>
                    <a:pt x="11" y="30"/>
                    <a:pt x="11" y="30"/>
                  </a:cubicBezTo>
                  <a:cubicBezTo>
                    <a:pt x="12" y="30"/>
                    <a:pt x="12" y="29"/>
                    <a:pt x="13" y="29"/>
                  </a:cubicBezTo>
                  <a:cubicBezTo>
                    <a:pt x="14" y="29"/>
                    <a:pt x="14" y="29"/>
                    <a:pt x="15" y="30"/>
                  </a:cubicBezTo>
                  <a:cubicBezTo>
                    <a:pt x="16" y="32"/>
                    <a:pt x="16" y="32"/>
                    <a:pt x="16" y="32"/>
                  </a:cubicBezTo>
                  <a:cubicBezTo>
                    <a:pt x="59" y="0"/>
                    <a:pt x="59" y="0"/>
                    <a:pt x="59" y="0"/>
                  </a:cubicBezTo>
                  <a:cubicBezTo>
                    <a:pt x="60" y="0"/>
                    <a:pt x="61" y="0"/>
                    <a:pt x="62" y="1"/>
                  </a:cubicBezTo>
                  <a:cubicBezTo>
                    <a:pt x="62" y="2"/>
                    <a:pt x="62" y="3"/>
                    <a:pt x="61" y="4"/>
                  </a:cubicBezTo>
                  <a:cubicBezTo>
                    <a:pt x="17" y="37"/>
                    <a:pt x="17" y="37"/>
                    <a:pt x="17" y="37"/>
                  </a:cubicBezTo>
                  <a:cubicBezTo>
                    <a:pt x="17" y="37"/>
                    <a:pt x="16" y="37"/>
                    <a:pt x="16" y="37"/>
                  </a:cubicBezTo>
                  <a:cubicBezTo>
                    <a:pt x="15" y="37"/>
                    <a:pt x="15" y="37"/>
                    <a:pt x="14" y="36"/>
                  </a:cubicBezTo>
                  <a:cubicBezTo>
                    <a:pt x="14" y="35"/>
                    <a:pt x="14" y="35"/>
                    <a:pt x="14" y="35"/>
                  </a:cubicBezTo>
                  <a:cubicBezTo>
                    <a:pt x="5" y="55"/>
                    <a:pt x="5" y="55"/>
                    <a:pt x="5" y="55"/>
                  </a:cubicBezTo>
                  <a:cubicBezTo>
                    <a:pt x="27" y="52"/>
                    <a:pt x="27" y="52"/>
                    <a:pt x="27" y="52"/>
                  </a:cubicBezTo>
                  <a:cubicBezTo>
                    <a:pt x="26" y="51"/>
                    <a:pt x="26" y="51"/>
                    <a:pt x="26" y="51"/>
                  </a:cubicBezTo>
                  <a:cubicBezTo>
                    <a:pt x="26" y="51"/>
                    <a:pt x="25" y="50"/>
                    <a:pt x="25" y="50"/>
                  </a:cubicBezTo>
                  <a:cubicBezTo>
                    <a:pt x="25" y="49"/>
                    <a:pt x="25" y="49"/>
                    <a:pt x="70" y="15"/>
                  </a:cubicBezTo>
                  <a:cubicBezTo>
                    <a:pt x="71" y="15"/>
                    <a:pt x="72" y="15"/>
                    <a:pt x="73" y="16"/>
                  </a:cubicBezTo>
                  <a:cubicBezTo>
                    <a:pt x="74" y="17"/>
                    <a:pt x="73" y="18"/>
                    <a:pt x="73" y="19"/>
                  </a:cubicBezTo>
                  <a:cubicBezTo>
                    <a:pt x="59" y="28"/>
                    <a:pt x="36" y="46"/>
                    <a:pt x="30" y="50"/>
                  </a:cubicBezTo>
                  <a:cubicBezTo>
                    <a:pt x="32" y="53"/>
                    <a:pt x="32" y="53"/>
                    <a:pt x="32" y="53"/>
                  </a:cubicBezTo>
                  <a:cubicBezTo>
                    <a:pt x="32" y="53"/>
                    <a:pt x="32" y="54"/>
                    <a:pt x="32" y="55"/>
                  </a:cubicBezTo>
                  <a:cubicBezTo>
                    <a:pt x="32" y="55"/>
                    <a:pt x="31" y="56"/>
                    <a:pt x="31" y="56"/>
                  </a:cubicBezTo>
                  <a:cubicBezTo>
                    <a:pt x="2" y="59"/>
                    <a:pt x="2" y="59"/>
                    <a:pt x="2" y="59"/>
                  </a:cubicBezTo>
                  <a:cubicBezTo>
                    <a:pt x="2" y="59"/>
                    <a:pt x="2" y="59"/>
                    <a:pt x="2" y="59"/>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71" name="Freeform 851"/>
            <p:cNvSpPr>
              <a:spLocks/>
            </p:cNvSpPr>
            <p:nvPr/>
          </p:nvSpPr>
          <p:spPr bwMode="auto">
            <a:xfrm>
              <a:off x="6749001" y="5535553"/>
              <a:ext cx="103364" cy="426794"/>
            </a:xfrm>
            <a:custGeom>
              <a:avLst/>
              <a:gdLst>
                <a:gd name="T0" fmla="*/ 23 w 26"/>
                <a:gd name="T1" fmla="*/ 108 h 108"/>
                <a:gd name="T2" fmla="*/ 22 w 26"/>
                <a:gd name="T3" fmla="*/ 107 h 108"/>
                <a:gd name="T4" fmla="*/ 0 w 26"/>
                <a:gd name="T5" fmla="*/ 53 h 108"/>
                <a:gd name="T6" fmla="*/ 20 w 26"/>
                <a:gd name="T7" fmla="*/ 1 h 108"/>
                <a:gd name="T8" fmla="*/ 23 w 26"/>
                <a:gd name="T9" fmla="*/ 0 h 108"/>
                <a:gd name="T10" fmla="*/ 23 w 26"/>
                <a:gd name="T11" fmla="*/ 3 h 108"/>
                <a:gd name="T12" fmla="*/ 4 w 26"/>
                <a:gd name="T13" fmla="*/ 53 h 108"/>
                <a:gd name="T14" fmla="*/ 25 w 26"/>
                <a:gd name="T15" fmla="*/ 105 h 108"/>
                <a:gd name="T16" fmla="*/ 25 w 26"/>
                <a:gd name="T17" fmla="*/ 107 h 108"/>
                <a:gd name="T18" fmla="*/ 23 w 26"/>
                <a:gd name="T19" fmla="*/ 10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108">
                  <a:moveTo>
                    <a:pt x="23" y="108"/>
                  </a:moveTo>
                  <a:cubicBezTo>
                    <a:pt x="23" y="108"/>
                    <a:pt x="22" y="108"/>
                    <a:pt x="22" y="107"/>
                  </a:cubicBezTo>
                  <a:cubicBezTo>
                    <a:pt x="8" y="93"/>
                    <a:pt x="0" y="73"/>
                    <a:pt x="0" y="53"/>
                  </a:cubicBezTo>
                  <a:cubicBezTo>
                    <a:pt x="0" y="34"/>
                    <a:pt x="7" y="15"/>
                    <a:pt x="20" y="1"/>
                  </a:cubicBezTo>
                  <a:cubicBezTo>
                    <a:pt x="21" y="0"/>
                    <a:pt x="22" y="0"/>
                    <a:pt x="23" y="0"/>
                  </a:cubicBezTo>
                  <a:cubicBezTo>
                    <a:pt x="24" y="1"/>
                    <a:pt x="24" y="2"/>
                    <a:pt x="23" y="3"/>
                  </a:cubicBezTo>
                  <a:cubicBezTo>
                    <a:pt x="11" y="17"/>
                    <a:pt x="4" y="35"/>
                    <a:pt x="4" y="53"/>
                  </a:cubicBezTo>
                  <a:cubicBezTo>
                    <a:pt x="4" y="72"/>
                    <a:pt x="11" y="91"/>
                    <a:pt x="25" y="105"/>
                  </a:cubicBezTo>
                  <a:cubicBezTo>
                    <a:pt x="26" y="105"/>
                    <a:pt x="26" y="107"/>
                    <a:pt x="25" y="107"/>
                  </a:cubicBezTo>
                  <a:cubicBezTo>
                    <a:pt x="24" y="108"/>
                    <a:pt x="24" y="108"/>
                    <a:pt x="23" y="108"/>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72" name="Freeform 852"/>
            <p:cNvSpPr>
              <a:spLocks/>
            </p:cNvSpPr>
            <p:nvPr/>
          </p:nvSpPr>
          <p:spPr bwMode="auto">
            <a:xfrm>
              <a:off x="7269157" y="5385508"/>
              <a:ext cx="296755" cy="225068"/>
            </a:xfrm>
            <a:custGeom>
              <a:avLst/>
              <a:gdLst>
                <a:gd name="T0" fmla="*/ 13 w 75"/>
                <a:gd name="T1" fmla="*/ 57 h 57"/>
                <a:gd name="T2" fmla="*/ 12 w 75"/>
                <a:gd name="T3" fmla="*/ 56 h 57"/>
                <a:gd name="T4" fmla="*/ 12 w 75"/>
                <a:gd name="T5" fmla="*/ 54 h 57"/>
                <a:gd name="T6" fmla="*/ 18 w 75"/>
                <a:gd name="T7" fmla="*/ 49 h 57"/>
                <a:gd name="T8" fmla="*/ 59 w 75"/>
                <a:gd name="T9" fmla="*/ 22 h 57"/>
                <a:gd name="T10" fmla="*/ 60 w 75"/>
                <a:gd name="T11" fmla="*/ 23 h 57"/>
                <a:gd name="T12" fmla="*/ 61 w 75"/>
                <a:gd name="T13" fmla="*/ 24 h 57"/>
                <a:gd name="T14" fmla="*/ 70 w 75"/>
                <a:gd name="T15" fmla="*/ 4 h 57"/>
                <a:gd name="T16" fmla="*/ 48 w 75"/>
                <a:gd name="T17" fmla="*/ 6 h 57"/>
                <a:gd name="T18" fmla="*/ 49 w 75"/>
                <a:gd name="T19" fmla="*/ 7 h 57"/>
                <a:gd name="T20" fmla="*/ 49 w 75"/>
                <a:gd name="T21" fmla="*/ 10 h 57"/>
                <a:gd name="T22" fmla="*/ 4 w 75"/>
                <a:gd name="T23" fmla="*/ 42 h 57"/>
                <a:gd name="T24" fmla="*/ 1 w 75"/>
                <a:gd name="T25" fmla="*/ 41 h 57"/>
                <a:gd name="T26" fmla="*/ 1 w 75"/>
                <a:gd name="T27" fmla="*/ 38 h 57"/>
                <a:gd name="T28" fmla="*/ 45 w 75"/>
                <a:gd name="T29" fmla="*/ 8 h 57"/>
                <a:gd name="T30" fmla="*/ 43 w 75"/>
                <a:gd name="T31" fmla="*/ 6 h 57"/>
                <a:gd name="T32" fmla="*/ 43 w 75"/>
                <a:gd name="T33" fmla="*/ 4 h 57"/>
                <a:gd name="T34" fmla="*/ 45 w 75"/>
                <a:gd name="T35" fmla="*/ 2 h 57"/>
                <a:gd name="T36" fmla="*/ 73 w 75"/>
                <a:gd name="T37" fmla="*/ 0 h 57"/>
                <a:gd name="T38" fmla="*/ 75 w 75"/>
                <a:gd name="T39" fmla="*/ 1 h 57"/>
                <a:gd name="T40" fmla="*/ 75 w 75"/>
                <a:gd name="T41" fmla="*/ 3 h 57"/>
                <a:gd name="T42" fmla="*/ 63 w 75"/>
                <a:gd name="T43" fmla="*/ 29 h 57"/>
                <a:gd name="T44" fmla="*/ 61 w 75"/>
                <a:gd name="T45" fmla="*/ 30 h 57"/>
                <a:gd name="T46" fmla="*/ 59 w 75"/>
                <a:gd name="T47" fmla="*/ 29 h 57"/>
                <a:gd name="T48" fmla="*/ 58 w 75"/>
                <a:gd name="T49" fmla="*/ 27 h 57"/>
                <a:gd name="T50" fmla="*/ 21 w 75"/>
                <a:gd name="T51" fmla="*/ 53 h 57"/>
                <a:gd name="T52" fmla="*/ 14 w 75"/>
                <a:gd name="T53" fmla="*/ 57 h 57"/>
                <a:gd name="T54" fmla="*/ 13 w 75"/>
                <a:gd name="T55"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75" h="57">
                  <a:moveTo>
                    <a:pt x="13" y="57"/>
                  </a:moveTo>
                  <a:cubicBezTo>
                    <a:pt x="13" y="57"/>
                    <a:pt x="12" y="57"/>
                    <a:pt x="12" y="56"/>
                  </a:cubicBezTo>
                  <a:cubicBezTo>
                    <a:pt x="11" y="56"/>
                    <a:pt x="11" y="54"/>
                    <a:pt x="12" y="54"/>
                  </a:cubicBezTo>
                  <a:cubicBezTo>
                    <a:pt x="18" y="49"/>
                    <a:pt x="18" y="49"/>
                    <a:pt x="18" y="49"/>
                  </a:cubicBezTo>
                  <a:cubicBezTo>
                    <a:pt x="58" y="22"/>
                    <a:pt x="58" y="22"/>
                    <a:pt x="59" y="22"/>
                  </a:cubicBezTo>
                  <a:cubicBezTo>
                    <a:pt x="59" y="22"/>
                    <a:pt x="60" y="22"/>
                    <a:pt x="60" y="23"/>
                  </a:cubicBezTo>
                  <a:cubicBezTo>
                    <a:pt x="61" y="24"/>
                    <a:pt x="61" y="24"/>
                    <a:pt x="61" y="24"/>
                  </a:cubicBezTo>
                  <a:cubicBezTo>
                    <a:pt x="70" y="4"/>
                    <a:pt x="70" y="4"/>
                    <a:pt x="70" y="4"/>
                  </a:cubicBezTo>
                  <a:cubicBezTo>
                    <a:pt x="48" y="6"/>
                    <a:pt x="48" y="6"/>
                    <a:pt x="48" y="6"/>
                  </a:cubicBezTo>
                  <a:cubicBezTo>
                    <a:pt x="49" y="7"/>
                    <a:pt x="49" y="7"/>
                    <a:pt x="49" y="7"/>
                  </a:cubicBezTo>
                  <a:cubicBezTo>
                    <a:pt x="50" y="8"/>
                    <a:pt x="50" y="9"/>
                    <a:pt x="49" y="10"/>
                  </a:cubicBezTo>
                  <a:cubicBezTo>
                    <a:pt x="4" y="42"/>
                    <a:pt x="4" y="42"/>
                    <a:pt x="4" y="42"/>
                  </a:cubicBezTo>
                  <a:cubicBezTo>
                    <a:pt x="3" y="42"/>
                    <a:pt x="1" y="42"/>
                    <a:pt x="1" y="41"/>
                  </a:cubicBezTo>
                  <a:cubicBezTo>
                    <a:pt x="0" y="40"/>
                    <a:pt x="0" y="39"/>
                    <a:pt x="1" y="38"/>
                  </a:cubicBezTo>
                  <a:cubicBezTo>
                    <a:pt x="45" y="8"/>
                    <a:pt x="45" y="8"/>
                    <a:pt x="45" y="8"/>
                  </a:cubicBezTo>
                  <a:cubicBezTo>
                    <a:pt x="43" y="6"/>
                    <a:pt x="43" y="6"/>
                    <a:pt x="43" y="6"/>
                  </a:cubicBezTo>
                  <a:cubicBezTo>
                    <a:pt x="43" y="5"/>
                    <a:pt x="43" y="4"/>
                    <a:pt x="43" y="4"/>
                  </a:cubicBezTo>
                  <a:cubicBezTo>
                    <a:pt x="43" y="3"/>
                    <a:pt x="44" y="3"/>
                    <a:pt x="45" y="2"/>
                  </a:cubicBezTo>
                  <a:cubicBezTo>
                    <a:pt x="73" y="0"/>
                    <a:pt x="73" y="0"/>
                    <a:pt x="73" y="0"/>
                  </a:cubicBezTo>
                  <a:cubicBezTo>
                    <a:pt x="74" y="0"/>
                    <a:pt x="74" y="0"/>
                    <a:pt x="75" y="1"/>
                  </a:cubicBezTo>
                  <a:cubicBezTo>
                    <a:pt x="75" y="1"/>
                    <a:pt x="75" y="2"/>
                    <a:pt x="75" y="3"/>
                  </a:cubicBezTo>
                  <a:cubicBezTo>
                    <a:pt x="63" y="29"/>
                    <a:pt x="63" y="29"/>
                    <a:pt x="63" y="29"/>
                  </a:cubicBezTo>
                  <a:cubicBezTo>
                    <a:pt x="63" y="29"/>
                    <a:pt x="62" y="30"/>
                    <a:pt x="61" y="30"/>
                  </a:cubicBezTo>
                  <a:cubicBezTo>
                    <a:pt x="61" y="30"/>
                    <a:pt x="60" y="29"/>
                    <a:pt x="59" y="29"/>
                  </a:cubicBezTo>
                  <a:cubicBezTo>
                    <a:pt x="58" y="27"/>
                    <a:pt x="58" y="27"/>
                    <a:pt x="58" y="27"/>
                  </a:cubicBezTo>
                  <a:cubicBezTo>
                    <a:pt x="52" y="30"/>
                    <a:pt x="34" y="44"/>
                    <a:pt x="21" y="53"/>
                  </a:cubicBezTo>
                  <a:cubicBezTo>
                    <a:pt x="14" y="57"/>
                    <a:pt x="14" y="57"/>
                    <a:pt x="14" y="57"/>
                  </a:cubicBezTo>
                  <a:cubicBezTo>
                    <a:pt x="14" y="57"/>
                    <a:pt x="14" y="57"/>
                    <a:pt x="13" y="57"/>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73" name="Freeform 853"/>
            <p:cNvSpPr>
              <a:spLocks/>
            </p:cNvSpPr>
            <p:nvPr/>
          </p:nvSpPr>
          <p:spPr bwMode="auto">
            <a:xfrm>
              <a:off x="7344179" y="5690600"/>
              <a:ext cx="331766" cy="125038"/>
            </a:xfrm>
            <a:custGeom>
              <a:avLst/>
              <a:gdLst>
                <a:gd name="T0" fmla="*/ 57 w 84"/>
                <a:gd name="T1" fmla="*/ 32 h 32"/>
                <a:gd name="T2" fmla="*/ 56 w 84"/>
                <a:gd name="T3" fmla="*/ 32 h 32"/>
                <a:gd name="T4" fmla="*/ 55 w 84"/>
                <a:gd name="T5" fmla="*/ 30 h 32"/>
                <a:gd name="T6" fmla="*/ 55 w 84"/>
                <a:gd name="T7" fmla="*/ 28 h 32"/>
                <a:gd name="T8" fmla="*/ 2 w 84"/>
                <a:gd name="T9" fmla="*/ 27 h 32"/>
                <a:gd name="T10" fmla="*/ 0 w 84"/>
                <a:gd name="T11" fmla="*/ 25 h 32"/>
                <a:gd name="T12" fmla="*/ 2 w 84"/>
                <a:gd name="T13" fmla="*/ 23 h 32"/>
                <a:gd name="T14" fmla="*/ 37 w 84"/>
                <a:gd name="T15" fmla="*/ 23 h 32"/>
                <a:gd name="T16" fmla="*/ 59 w 84"/>
                <a:gd name="T17" fmla="*/ 26 h 32"/>
                <a:gd name="T18" fmla="*/ 59 w 84"/>
                <a:gd name="T19" fmla="*/ 27 h 32"/>
                <a:gd name="T20" fmla="*/ 78 w 84"/>
                <a:gd name="T21" fmla="*/ 17 h 32"/>
                <a:gd name="T22" fmla="*/ 60 w 84"/>
                <a:gd name="T23" fmla="*/ 6 h 32"/>
                <a:gd name="T24" fmla="*/ 60 w 84"/>
                <a:gd name="T25" fmla="*/ 7 h 32"/>
                <a:gd name="T26" fmla="*/ 58 w 84"/>
                <a:gd name="T27" fmla="*/ 9 h 32"/>
                <a:gd name="T28" fmla="*/ 3 w 84"/>
                <a:gd name="T29" fmla="*/ 8 h 32"/>
                <a:gd name="T30" fmla="*/ 1 w 84"/>
                <a:gd name="T31" fmla="*/ 6 h 32"/>
                <a:gd name="T32" fmla="*/ 3 w 84"/>
                <a:gd name="T33" fmla="*/ 4 h 32"/>
                <a:gd name="T34" fmla="*/ 56 w 84"/>
                <a:gd name="T35" fmla="*/ 5 h 32"/>
                <a:gd name="T36" fmla="*/ 56 w 84"/>
                <a:gd name="T37" fmla="*/ 2 h 32"/>
                <a:gd name="T38" fmla="*/ 57 w 84"/>
                <a:gd name="T39" fmla="*/ 0 h 32"/>
                <a:gd name="T40" fmla="*/ 59 w 84"/>
                <a:gd name="T41" fmla="*/ 0 h 32"/>
                <a:gd name="T42" fmla="*/ 83 w 84"/>
                <a:gd name="T43" fmla="*/ 15 h 32"/>
                <a:gd name="T44" fmla="*/ 84 w 84"/>
                <a:gd name="T45" fmla="*/ 17 h 32"/>
                <a:gd name="T46" fmla="*/ 83 w 84"/>
                <a:gd name="T47" fmla="*/ 18 h 32"/>
                <a:gd name="T48" fmla="*/ 58 w 84"/>
                <a:gd name="T49" fmla="*/ 32 h 32"/>
                <a:gd name="T50" fmla="*/ 57 w 84"/>
                <a:gd name="T51"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4" h="32">
                  <a:moveTo>
                    <a:pt x="57" y="32"/>
                  </a:moveTo>
                  <a:cubicBezTo>
                    <a:pt x="57" y="32"/>
                    <a:pt x="57" y="32"/>
                    <a:pt x="56" y="32"/>
                  </a:cubicBezTo>
                  <a:cubicBezTo>
                    <a:pt x="56" y="32"/>
                    <a:pt x="55" y="31"/>
                    <a:pt x="55" y="30"/>
                  </a:cubicBezTo>
                  <a:cubicBezTo>
                    <a:pt x="55" y="28"/>
                    <a:pt x="55" y="28"/>
                    <a:pt x="55" y="28"/>
                  </a:cubicBezTo>
                  <a:cubicBezTo>
                    <a:pt x="48" y="27"/>
                    <a:pt x="21" y="27"/>
                    <a:pt x="2" y="27"/>
                  </a:cubicBezTo>
                  <a:cubicBezTo>
                    <a:pt x="1" y="27"/>
                    <a:pt x="0" y="26"/>
                    <a:pt x="0" y="25"/>
                  </a:cubicBezTo>
                  <a:cubicBezTo>
                    <a:pt x="0" y="24"/>
                    <a:pt x="1" y="23"/>
                    <a:pt x="2" y="23"/>
                  </a:cubicBezTo>
                  <a:cubicBezTo>
                    <a:pt x="37" y="23"/>
                    <a:pt x="37" y="23"/>
                    <a:pt x="37" y="23"/>
                  </a:cubicBezTo>
                  <a:cubicBezTo>
                    <a:pt x="59" y="24"/>
                    <a:pt x="59" y="24"/>
                    <a:pt x="59" y="26"/>
                  </a:cubicBezTo>
                  <a:cubicBezTo>
                    <a:pt x="59" y="27"/>
                    <a:pt x="59" y="27"/>
                    <a:pt x="59" y="27"/>
                  </a:cubicBezTo>
                  <a:cubicBezTo>
                    <a:pt x="78" y="17"/>
                    <a:pt x="78" y="17"/>
                    <a:pt x="78" y="17"/>
                  </a:cubicBezTo>
                  <a:cubicBezTo>
                    <a:pt x="60" y="6"/>
                    <a:pt x="60" y="6"/>
                    <a:pt x="60" y="6"/>
                  </a:cubicBezTo>
                  <a:cubicBezTo>
                    <a:pt x="60" y="7"/>
                    <a:pt x="60" y="7"/>
                    <a:pt x="60" y="7"/>
                  </a:cubicBezTo>
                  <a:cubicBezTo>
                    <a:pt x="59" y="8"/>
                    <a:pt x="59" y="9"/>
                    <a:pt x="58" y="9"/>
                  </a:cubicBezTo>
                  <a:cubicBezTo>
                    <a:pt x="3" y="8"/>
                    <a:pt x="3" y="8"/>
                    <a:pt x="3" y="8"/>
                  </a:cubicBezTo>
                  <a:cubicBezTo>
                    <a:pt x="2" y="8"/>
                    <a:pt x="1" y="7"/>
                    <a:pt x="1" y="6"/>
                  </a:cubicBezTo>
                  <a:cubicBezTo>
                    <a:pt x="1" y="5"/>
                    <a:pt x="2" y="4"/>
                    <a:pt x="3" y="4"/>
                  </a:cubicBezTo>
                  <a:cubicBezTo>
                    <a:pt x="56" y="5"/>
                    <a:pt x="56" y="5"/>
                    <a:pt x="56" y="5"/>
                  </a:cubicBezTo>
                  <a:cubicBezTo>
                    <a:pt x="56" y="4"/>
                    <a:pt x="56" y="2"/>
                    <a:pt x="56" y="2"/>
                  </a:cubicBezTo>
                  <a:cubicBezTo>
                    <a:pt x="56" y="1"/>
                    <a:pt x="56" y="1"/>
                    <a:pt x="57" y="0"/>
                  </a:cubicBezTo>
                  <a:cubicBezTo>
                    <a:pt x="57" y="0"/>
                    <a:pt x="58" y="0"/>
                    <a:pt x="59" y="0"/>
                  </a:cubicBezTo>
                  <a:cubicBezTo>
                    <a:pt x="83" y="15"/>
                    <a:pt x="83" y="15"/>
                    <a:pt x="83" y="15"/>
                  </a:cubicBezTo>
                  <a:cubicBezTo>
                    <a:pt x="84" y="15"/>
                    <a:pt x="84" y="16"/>
                    <a:pt x="84" y="17"/>
                  </a:cubicBezTo>
                  <a:cubicBezTo>
                    <a:pt x="84" y="17"/>
                    <a:pt x="84" y="18"/>
                    <a:pt x="83" y="18"/>
                  </a:cubicBezTo>
                  <a:cubicBezTo>
                    <a:pt x="58" y="32"/>
                    <a:pt x="58" y="32"/>
                    <a:pt x="58" y="32"/>
                  </a:cubicBezTo>
                  <a:cubicBezTo>
                    <a:pt x="58" y="32"/>
                    <a:pt x="58" y="32"/>
                    <a:pt x="57" y="32"/>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74" name="Freeform 854"/>
            <p:cNvSpPr>
              <a:spLocks/>
            </p:cNvSpPr>
            <p:nvPr/>
          </p:nvSpPr>
          <p:spPr bwMode="auto">
            <a:xfrm>
              <a:off x="7262488" y="5887325"/>
              <a:ext cx="291754" cy="233403"/>
            </a:xfrm>
            <a:custGeom>
              <a:avLst/>
              <a:gdLst>
                <a:gd name="T0" fmla="*/ 72 w 74"/>
                <a:gd name="T1" fmla="*/ 59 h 59"/>
                <a:gd name="T2" fmla="*/ 72 w 74"/>
                <a:gd name="T3" fmla="*/ 59 h 59"/>
                <a:gd name="T4" fmla="*/ 43 w 74"/>
                <a:gd name="T5" fmla="*/ 56 h 59"/>
                <a:gd name="T6" fmla="*/ 42 w 74"/>
                <a:gd name="T7" fmla="*/ 55 h 59"/>
                <a:gd name="T8" fmla="*/ 42 w 74"/>
                <a:gd name="T9" fmla="*/ 53 h 59"/>
                <a:gd name="T10" fmla="*/ 44 w 74"/>
                <a:gd name="T11" fmla="*/ 50 h 59"/>
                <a:gd name="T12" fmla="*/ 1 w 74"/>
                <a:gd name="T13" fmla="*/ 19 h 59"/>
                <a:gd name="T14" fmla="*/ 1 w 74"/>
                <a:gd name="T15" fmla="*/ 16 h 59"/>
                <a:gd name="T16" fmla="*/ 4 w 74"/>
                <a:gd name="T17" fmla="*/ 15 h 59"/>
                <a:gd name="T18" fmla="*/ 49 w 74"/>
                <a:gd name="T19" fmla="*/ 50 h 59"/>
                <a:gd name="T20" fmla="*/ 48 w 74"/>
                <a:gd name="T21" fmla="*/ 51 h 59"/>
                <a:gd name="T22" fmla="*/ 47 w 74"/>
                <a:gd name="T23" fmla="*/ 52 h 59"/>
                <a:gd name="T24" fmla="*/ 69 w 74"/>
                <a:gd name="T25" fmla="*/ 55 h 59"/>
                <a:gd name="T26" fmla="*/ 60 w 74"/>
                <a:gd name="T27" fmla="*/ 35 h 59"/>
                <a:gd name="T28" fmla="*/ 60 w 74"/>
                <a:gd name="T29" fmla="*/ 36 h 59"/>
                <a:gd name="T30" fmla="*/ 58 w 74"/>
                <a:gd name="T31" fmla="*/ 37 h 59"/>
                <a:gd name="T32" fmla="*/ 57 w 74"/>
                <a:gd name="T33" fmla="*/ 37 h 59"/>
                <a:gd name="T34" fmla="*/ 13 w 74"/>
                <a:gd name="T35" fmla="*/ 4 h 59"/>
                <a:gd name="T36" fmla="*/ 12 w 74"/>
                <a:gd name="T37" fmla="*/ 1 h 59"/>
                <a:gd name="T38" fmla="*/ 15 w 74"/>
                <a:gd name="T39" fmla="*/ 0 h 59"/>
                <a:gd name="T40" fmla="*/ 58 w 74"/>
                <a:gd name="T41" fmla="*/ 32 h 59"/>
                <a:gd name="T42" fmla="*/ 59 w 74"/>
                <a:gd name="T43" fmla="*/ 30 h 59"/>
                <a:gd name="T44" fmla="*/ 61 w 74"/>
                <a:gd name="T45" fmla="*/ 29 h 59"/>
                <a:gd name="T46" fmla="*/ 63 w 74"/>
                <a:gd name="T47" fmla="*/ 30 h 59"/>
                <a:gd name="T48" fmla="*/ 74 w 74"/>
                <a:gd name="T49" fmla="*/ 57 h 59"/>
                <a:gd name="T50" fmla="*/ 73 w 74"/>
                <a:gd name="T51" fmla="*/ 59 h 59"/>
                <a:gd name="T52" fmla="*/ 72 w 74"/>
                <a:gd name="T53"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4" h="59">
                  <a:moveTo>
                    <a:pt x="72" y="59"/>
                  </a:moveTo>
                  <a:cubicBezTo>
                    <a:pt x="72" y="59"/>
                    <a:pt x="72" y="59"/>
                    <a:pt x="72" y="59"/>
                  </a:cubicBezTo>
                  <a:cubicBezTo>
                    <a:pt x="43" y="56"/>
                    <a:pt x="43" y="56"/>
                    <a:pt x="43" y="56"/>
                  </a:cubicBezTo>
                  <a:cubicBezTo>
                    <a:pt x="43" y="56"/>
                    <a:pt x="42" y="55"/>
                    <a:pt x="42" y="55"/>
                  </a:cubicBezTo>
                  <a:cubicBezTo>
                    <a:pt x="42" y="54"/>
                    <a:pt x="42" y="53"/>
                    <a:pt x="42" y="53"/>
                  </a:cubicBezTo>
                  <a:cubicBezTo>
                    <a:pt x="44" y="50"/>
                    <a:pt x="44" y="50"/>
                    <a:pt x="44" y="50"/>
                  </a:cubicBezTo>
                  <a:cubicBezTo>
                    <a:pt x="38" y="46"/>
                    <a:pt x="15" y="28"/>
                    <a:pt x="1" y="19"/>
                  </a:cubicBezTo>
                  <a:cubicBezTo>
                    <a:pt x="1" y="18"/>
                    <a:pt x="0" y="17"/>
                    <a:pt x="1" y="16"/>
                  </a:cubicBezTo>
                  <a:cubicBezTo>
                    <a:pt x="2" y="15"/>
                    <a:pt x="3" y="15"/>
                    <a:pt x="4" y="15"/>
                  </a:cubicBezTo>
                  <a:cubicBezTo>
                    <a:pt x="49" y="49"/>
                    <a:pt x="49" y="49"/>
                    <a:pt x="49" y="50"/>
                  </a:cubicBezTo>
                  <a:cubicBezTo>
                    <a:pt x="49" y="50"/>
                    <a:pt x="48" y="51"/>
                    <a:pt x="48" y="51"/>
                  </a:cubicBezTo>
                  <a:cubicBezTo>
                    <a:pt x="47" y="52"/>
                    <a:pt x="47" y="52"/>
                    <a:pt x="47" y="52"/>
                  </a:cubicBezTo>
                  <a:cubicBezTo>
                    <a:pt x="69" y="55"/>
                    <a:pt x="69" y="55"/>
                    <a:pt x="69" y="55"/>
                  </a:cubicBezTo>
                  <a:cubicBezTo>
                    <a:pt x="60" y="35"/>
                    <a:pt x="60" y="35"/>
                    <a:pt x="60" y="35"/>
                  </a:cubicBezTo>
                  <a:cubicBezTo>
                    <a:pt x="60" y="36"/>
                    <a:pt x="60" y="36"/>
                    <a:pt x="60" y="36"/>
                  </a:cubicBezTo>
                  <a:cubicBezTo>
                    <a:pt x="59" y="37"/>
                    <a:pt x="59" y="37"/>
                    <a:pt x="58" y="37"/>
                  </a:cubicBezTo>
                  <a:cubicBezTo>
                    <a:pt x="58" y="37"/>
                    <a:pt x="57" y="37"/>
                    <a:pt x="57" y="37"/>
                  </a:cubicBezTo>
                  <a:cubicBezTo>
                    <a:pt x="13" y="4"/>
                    <a:pt x="13" y="4"/>
                    <a:pt x="13" y="4"/>
                  </a:cubicBezTo>
                  <a:cubicBezTo>
                    <a:pt x="12" y="3"/>
                    <a:pt x="12" y="2"/>
                    <a:pt x="12" y="1"/>
                  </a:cubicBezTo>
                  <a:cubicBezTo>
                    <a:pt x="13" y="0"/>
                    <a:pt x="14" y="0"/>
                    <a:pt x="15" y="0"/>
                  </a:cubicBezTo>
                  <a:cubicBezTo>
                    <a:pt x="58" y="32"/>
                    <a:pt x="58" y="32"/>
                    <a:pt x="58" y="32"/>
                  </a:cubicBezTo>
                  <a:cubicBezTo>
                    <a:pt x="59" y="30"/>
                    <a:pt x="59" y="30"/>
                    <a:pt x="59" y="30"/>
                  </a:cubicBezTo>
                  <a:cubicBezTo>
                    <a:pt x="60" y="29"/>
                    <a:pt x="60" y="29"/>
                    <a:pt x="61" y="29"/>
                  </a:cubicBezTo>
                  <a:cubicBezTo>
                    <a:pt x="62" y="29"/>
                    <a:pt x="62" y="30"/>
                    <a:pt x="63" y="30"/>
                  </a:cubicBezTo>
                  <a:cubicBezTo>
                    <a:pt x="74" y="57"/>
                    <a:pt x="74" y="57"/>
                    <a:pt x="74" y="57"/>
                  </a:cubicBezTo>
                  <a:cubicBezTo>
                    <a:pt x="74" y="57"/>
                    <a:pt x="74" y="58"/>
                    <a:pt x="73" y="59"/>
                  </a:cubicBezTo>
                  <a:cubicBezTo>
                    <a:pt x="73" y="59"/>
                    <a:pt x="72" y="59"/>
                    <a:pt x="72" y="59"/>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75" name="Freeform 855"/>
            <p:cNvSpPr>
              <a:spLocks/>
            </p:cNvSpPr>
            <p:nvPr/>
          </p:nvSpPr>
          <p:spPr bwMode="auto">
            <a:xfrm>
              <a:off x="7262488" y="5535553"/>
              <a:ext cx="101698" cy="426794"/>
            </a:xfrm>
            <a:custGeom>
              <a:avLst/>
              <a:gdLst>
                <a:gd name="T0" fmla="*/ 3 w 26"/>
                <a:gd name="T1" fmla="*/ 108 h 108"/>
                <a:gd name="T2" fmla="*/ 1 w 26"/>
                <a:gd name="T3" fmla="*/ 107 h 108"/>
                <a:gd name="T4" fmla="*/ 1 w 26"/>
                <a:gd name="T5" fmla="*/ 105 h 108"/>
                <a:gd name="T6" fmla="*/ 22 w 26"/>
                <a:gd name="T7" fmla="*/ 53 h 108"/>
                <a:gd name="T8" fmla="*/ 3 w 26"/>
                <a:gd name="T9" fmla="*/ 3 h 108"/>
                <a:gd name="T10" fmla="*/ 3 w 26"/>
                <a:gd name="T11" fmla="*/ 0 h 108"/>
                <a:gd name="T12" fmla="*/ 6 w 26"/>
                <a:gd name="T13" fmla="*/ 1 h 108"/>
                <a:gd name="T14" fmla="*/ 26 w 26"/>
                <a:gd name="T15" fmla="*/ 53 h 108"/>
                <a:gd name="T16" fmla="*/ 4 w 26"/>
                <a:gd name="T17" fmla="*/ 107 h 108"/>
                <a:gd name="T18" fmla="*/ 3 w 26"/>
                <a:gd name="T19" fmla="*/ 10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108">
                  <a:moveTo>
                    <a:pt x="3" y="108"/>
                  </a:moveTo>
                  <a:cubicBezTo>
                    <a:pt x="2" y="108"/>
                    <a:pt x="2" y="108"/>
                    <a:pt x="1" y="107"/>
                  </a:cubicBezTo>
                  <a:cubicBezTo>
                    <a:pt x="0" y="107"/>
                    <a:pt x="0" y="105"/>
                    <a:pt x="1" y="105"/>
                  </a:cubicBezTo>
                  <a:cubicBezTo>
                    <a:pt x="15" y="91"/>
                    <a:pt x="22" y="72"/>
                    <a:pt x="22" y="53"/>
                  </a:cubicBezTo>
                  <a:cubicBezTo>
                    <a:pt x="22" y="35"/>
                    <a:pt x="15" y="17"/>
                    <a:pt x="3" y="3"/>
                  </a:cubicBezTo>
                  <a:cubicBezTo>
                    <a:pt x="2" y="2"/>
                    <a:pt x="2" y="1"/>
                    <a:pt x="3" y="0"/>
                  </a:cubicBezTo>
                  <a:cubicBezTo>
                    <a:pt x="4" y="0"/>
                    <a:pt x="5" y="0"/>
                    <a:pt x="6" y="1"/>
                  </a:cubicBezTo>
                  <a:cubicBezTo>
                    <a:pt x="19" y="15"/>
                    <a:pt x="26" y="34"/>
                    <a:pt x="26" y="53"/>
                  </a:cubicBezTo>
                  <a:cubicBezTo>
                    <a:pt x="26" y="73"/>
                    <a:pt x="18" y="93"/>
                    <a:pt x="4" y="107"/>
                  </a:cubicBezTo>
                  <a:cubicBezTo>
                    <a:pt x="4" y="108"/>
                    <a:pt x="3" y="108"/>
                    <a:pt x="3" y="108"/>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grpSp>
      <p:grpSp>
        <p:nvGrpSpPr>
          <p:cNvPr id="76" name="Group 431"/>
          <p:cNvGrpSpPr/>
          <p:nvPr/>
        </p:nvGrpSpPr>
        <p:grpSpPr>
          <a:xfrm>
            <a:off x="481589" y="4747932"/>
            <a:ext cx="808038" cy="811212"/>
            <a:chOff x="1225550" y="3954463"/>
            <a:chExt cx="808038" cy="811212"/>
          </a:xfrm>
        </p:grpSpPr>
        <p:sp>
          <p:nvSpPr>
            <p:cNvPr id="77" name="Freeform 155"/>
            <p:cNvSpPr>
              <a:spLocks/>
            </p:cNvSpPr>
            <p:nvPr/>
          </p:nvSpPr>
          <p:spPr bwMode="auto">
            <a:xfrm>
              <a:off x="1454150" y="4595813"/>
              <a:ext cx="187325" cy="84138"/>
            </a:xfrm>
            <a:custGeom>
              <a:avLst/>
              <a:gdLst>
                <a:gd name="T0" fmla="*/ 68 w 68"/>
                <a:gd name="T1" fmla="*/ 31 h 31"/>
                <a:gd name="T2" fmla="*/ 0 w 68"/>
                <a:gd name="T3" fmla="*/ 6 h 31"/>
                <a:gd name="T4" fmla="*/ 4 w 68"/>
                <a:gd name="T5" fmla="*/ 0 h 31"/>
                <a:gd name="T6" fmla="*/ 68 w 68"/>
                <a:gd name="T7" fmla="*/ 23 h 31"/>
                <a:gd name="T8" fmla="*/ 68 w 68"/>
                <a:gd name="T9" fmla="*/ 31 h 31"/>
              </a:gdLst>
              <a:ahLst/>
              <a:cxnLst>
                <a:cxn ang="0">
                  <a:pos x="T0" y="T1"/>
                </a:cxn>
                <a:cxn ang="0">
                  <a:pos x="T2" y="T3"/>
                </a:cxn>
                <a:cxn ang="0">
                  <a:pos x="T4" y="T5"/>
                </a:cxn>
                <a:cxn ang="0">
                  <a:pos x="T6" y="T7"/>
                </a:cxn>
                <a:cxn ang="0">
                  <a:pos x="T8" y="T9"/>
                </a:cxn>
              </a:cxnLst>
              <a:rect l="0" t="0" r="r" b="b"/>
              <a:pathLst>
                <a:path w="68" h="31">
                  <a:moveTo>
                    <a:pt x="68" y="31"/>
                  </a:moveTo>
                  <a:cubicBezTo>
                    <a:pt x="43" y="30"/>
                    <a:pt x="19" y="21"/>
                    <a:pt x="0" y="6"/>
                  </a:cubicBezTo>
                  <a:cubicBezTo>
                    <a:pt x="4" y="0"/>
                    <a:pt x="4" y="0"/>
                    <a:pt x="4" y="0"/>
                  </a:cubicBezTo>
                  <a:cubicBezTo>
                    <a:pt x="23" y="14"/>
                    <a:pt x="45" y="22"/>
                    <a:pt x="68" y="23"/>
                  </a:cubicBezTo>
                  <a:lnTo>
                    <a:pt x="68" y="31"/>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78" name="Freeform 156"/>
            <p:cNvSpPr>
              <a:spLocks/>
            </p:cNvSpPr>
            <p:nvPr/>
          </p:nvSpPr>
          <p:spPr bwMode="auto">
            <a:xfrm>
              <a:off x="1327150" y="4314825"/>
              <a:ext cx="61913" cy="207963"/>
            </a:xfrm>
            <a:custGeom>
              <a:avLst/>
              <a:gdLst>
                <a:gd name="T0" fmla="*/ 16 w 23"/>
                <a:gd name="T1" fmla="*/ 76 h 76"/>
                <a:gd name="T2" fmla="*/ 0 w 23"/>
                <a:gd name="T3" fmla="*/ 19 h 76"/>
                <a:gd name="T4" fmla="*/ 2 w 23"/>
                <a:gd name="T5" fmla="*/ 0 h 76"/>
                <a:gd name="T6" fmla="*/ 10 w 23"/>
                <a:gd name="T7" fmla="*/ 2 h 76"/>
                <a:gd name="T8" fmla="*/ 8 w 23"/>
                <a:gd name="T9" fmla="*/ 19 h 76"/>
                <a:gd name="T10" fmla="*/ 23 w 23"/>
                <a:gd name="T11" fmla="*/ 72 h 76"/>
                <a:gd name="T12" fmla="*/ 16 w 23"/>
                <a:gd name="T13" fmla="*/ 76 h 76"/>
              </a:gdLst>
              <a:ahLst/>
              <a:cxnLst>
                <a:cxn ang="0">
                  <a:pos x="T0" y="T1"/>
                </a:cxn>
                <a:cxn ang="0">
                  <a:pos x="T2" y="T3"/>
                </a:cxn>
                <a:cxn ang="0">
                  <a:pos x="T4" y="T5"/>
                </a:cxn>
                <a:cxn ang="0">
                  <a:pos x="T6" y="T7"/>
                </a:cxn>
                <a:cxn ang="0">
                  <a:pos x="T8" y="T9"/>
                </a:cxn>
                <a:cxn ang="0">
                  <a:pos x="T10" y="T11"/>
                </a:cxn>
                <a:cxn ang="0">
                  <a:pos x="T12" y="T13"/>
                </a:cxn>
              </a:cxnLst>
              <a:rect l="0" t="0" r="r" b="b"/>
              <a:pathLst>
                <a:path w="23" h="76">
                  <a:moveTo>
                    <a:pt x="16" y="76"/>
                  </a:moveTo>
                  <a:cubicBezTo>
                    <a:pt x="6" y="59"/>
                    <a:pt x="0" y="39"/>
                    <a:pt x="0" y="19"/>
                  </a:cubicBezTo>
                  <a:cubicBezTo>
                    <a:pt x="0" y="13"/>
                    <a:pt x="1" y="7"/>
                    <a:pt x="2" y="0"/>
                  </a:cubicBezTo>
                  <a:cubicBezTo>
                    <a:pt x="10" y="2"/>
                    <a:pt x="10" y="2"/>
                    <a:pt x="10" y="2"/>
                  </a:cubicBezTo>
                  <a:cubicBezTo>
                    <a:pt x="9" y="7"/>
                    <a:pt x="8" y="13"/>
                    <a:pt x="8" y="19"/>
                  </a:cubicBezTo>
                  <a:cubicBezTo>
                    <a:pt x="8" y="38"/>
                    <a:pt x="13" y="56"/>
                    <a:pt x="23" y="72"/>
                  </a:cubicBezTo>
                  <a:lnTo>
                    <a:pt x="16" y="76"/>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79" name="Freeform 157"/>
            <p:cNvSpPr>
              <a:spLocks/>
            </p:cNvSpPr>
            <p:nvPr/>
          </p:nvSpPr>
          <p:spPr bwMode="auto">
            <a:xfrm>
              <a:off x="1585913" y="4052888"/>
              <a:ext cx="412750" cy="439738"/>
            </a:xfrm>
            <a:custGeom>
              <a:avLst/>
              <a:gdLst>
                <a:gd name="T0" fmla="*/ 140 w 151"/>
                <a:gd name="T1" fmla="*/ 161 h 161"/>
                <a:gd name="T2" fmla="*/ 133 w 151"/>
                <a:gd name="T3" fmla="*/ 158 h 161"/>
                <a:gd name="T4" fmla="*/ 143 w 151"/>
                <a:gd name="T5" fmla="*/ 115 h 161"/>
                <a:gd name="T6" fmla="*/ 28 w 151"/>
                <a:gd name="T7" fmla="*/ 8 h 161"/>
                <a:gd name="T8" fmla="*/ 2 w 151"/>
                <a:gd name="T9" fmla="*/ 11 h 161"/>
                <a:gd name="T10" fmla="*/ 0 w 151"/>
                <a:gd name="T11" fmla="*/ 3 h 161"/>
                <a:gd name="T12" fmla="*/ 28 w 151"/>
                <a:gd name="T13" fmla="*/ 0 h 161"/>
                <a:gd name="T14" fmla="*/ 151 w 151"/>
                <a:gd name="T15" fmla="*/ 115 h 161"/>
                <a:gd name="T16" fmla="*/ 140 w 151"/>
                <a:gd name="T17" fmla="*/ 161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 h="161">
                  <a:moveTo>
                    <a:pt x="140" y="161"/>
                  </a:moveTo>
                  <a:cubicBezTo>
                    <a:pt x="133" y="158"/>
                    <a:pt x="133" y="158"/>
                    <a:pt x="133" y="158"/>
                  </a:cubicBezTo>
                  <a:cubicBezTo>
                    <a:pt x="139" y="144"/>
                    <a:pt x="143" y="130"/>
                    <a:pt x="143" y="115"/>
                  </a:cubicBezTo>
                  <a:cubicBezTo>
                    <a:pt x="143" y="56"/>
                    <a:pt x="91" y="8"/>
                    <a:pt x="28" y="8"/>
                  </a:cubicBezTo>
                  <a:cubicBezTo>
                    <a:pt x="19" y="8"/>
                    <a:pt x="10" y="9"/>
                    <a:pt x="2" y="11"/>
                  </a:cubicBezTo>
                  <a:cubicBezTo>
                    <a:pt x="0" y="3"/>
                    <a:pt x="0" y="3"/>
                    <a:pt x="0" y="3"/>
                  </a:cubicBezTo>
                  <a:cubicBezTo>
                    <a:pt x="9" y="1"/>
                    <a:pt x="18" y="0"/>
                    <a:pt x="28" y="0"/>
                  </a:cubicBezTo>
                  <a:cubicBezTo>
                    <a:pt x="95" y="0"/>
                    <a:pt x="151" y="52"/>
                    <a:pt x="151" y="115"/>
                  </a:cubicBezTo>
                  <a:cubicBezTo>
                    <a:pt x="151" y="131"/>
                    <a:pt x="147" y="147"/>
                    <a:pt x="140" y="161"/>
                  </a:cubicBez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80" name="Freeform 158"/>
            <p:cNvSpPr>
              <a:spLocks/>
            </p:cNvSpPr>
            <p:nvPr/>
          </p:nvSpPr>
          <p:spPr bwMode="auto">
            <a:xfrm>
              <a:off x="1550988" y="4475163"/>
              <a:ext cx="114300" cy="55563"/>
            </a:xfrm>
            <a:custGeom>
              <a:avLst/>
              <a:gdLst>
                <a:gd name="T0" fmla="*/ 42 w 42"/>
                <a:gd name="T1" fmla="*/ 20 h 20"/>
                <a:gd name="T2" fmla="*/ 0 w 42"/>
                <a:gd name="T3" fmla="*/ 6 h 20"/>
                <a:gd name="T4" fmla="*/ 5 w 42"/>
                <a:gd name="T5" fmla="*/ 0 h 20"/>
                <a:gd name="T6" fmla="*/ 42 w 42"/>
                <a:gd name="T7" fmla="*/ 12 h 20"/>
                <a:gd name="T8" fmla="*/ 42 w 42"/>
                <a:gd name="T9" fmla="*/ 20 h 20"/>
              </a:gdLst>
              <a:ahLst/>
              <a:cxnLst>
                <a:cxn ang="0">
                  <a:pos x="T0" y="T1"/>
                </a:cxn>
                <a:cxn ang="0">
                  <a:pos x="T2" y="T3"/>
                </a:cxn>
                <a:cxn ang="0">
                  <a:pos x="T4" y="T5"/>
                </a:cxn>
                <a:cxn ang="0">
                  <a:pos x="T6" y="T7"/>
                </a:cxn>
                <a:cxn ang="0">
                  <a:pos x="T8" y="T9"/>
                </a:cxn>
              </a:cxnLst>
              <a:rect l="0" t="0" r="r" b="b"/>
              <a:pathLst>
                <a:path w="42" h="20">
                  <a:moveTo>
                    <a:pt x="42" y="20"/>
                  </a:moveTo>
                  <a:cubicBezTo>
                    <a:pt x="27" y="20"/>
                    <a:pt x="12" y="15"/>
                    <a:pt x="0" y="6"/>
                  </a:cubicBezTo>
                  <a:cubicBezTo>
                    <a:pt x="5" y="0"/>
                    <a:pt x="5" y="0"/>
                    <a:pt x="5" y="0"/>
                  </a:cubicBezTo>
                  <a:cubicBezTo>
                    <a:pt x="16" y="8"/>
                    <a:pt x="29" y="12"/>
                    <a:pt x="42" y="12"/>
                  </a:cubicBezTo>
                  <a:lnTo>
                    <a:pt x="42" y="20"/>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81" name="Freeform 159"/>
            <p:cNvSpPr>
              <a:spLocks/>
            </p:cNvSpPr>
            <p:nvPr/>
          </p:nvSpPr>
          <p:spPr bwMode="auto">
            <a:xfrm>
              <a:off x="1487488" y="4325938"/>
              <a:ext cx="41275" cy="119063"/>
            </a:xfrm>
            <a:custGeom>
              <a:avLst/>
              <a:gdLst>
                <a:gd name="T0" fmla="*/ 9 w 15"/>
                <a:gd name="T1" fmla="*/ 44 h 44"/>
                <a:gd name="T2" fmla="*/ 0 w 15"/>
                <a:gd name="T3" fmla="*/ 14 h 44"/>
                <a:gd name="T4" fmla="*/ 2 w 15"/>
                <a:gd name="T5" fmla="*/ 0 h 44"/>
                <a:gd name="T6" fmla="*/ 10 w 15"/>
                <a:gd name="T7" fmla="*/ 2 h 44"/>
                <a:gd name="T8" fmla="*/ 8 w 15"/>
                <a:gd name="T9" fmla="*/ 14 h 44"/>
                <a:gd name="T10" fmla="*/ 15 w 15"/>
                <a:gd name="T11" fmla="*/ 40 h 44"/>
                <a:gd name="T12" fmla="*/ 9 w 15"/>
                <a:gd name="T13" fmla="*/ 44 h 44"/>
              </a:gdLst>
              <a:ahLst/>
              <a:cxnLst>
                <a:cxn ang="0">
                  <a:pos x="T0" y="T1"/>
                </a:cxn>
                <a:cxn ang="0">
                  <a:pos x="T2" y="T3"/>
                </a:cxn>
                <a:cxn ang="0">
                  <a:pos x="T4" y="T5"/>
                </a:cxn>
                <a:cxn ang="0">
                  <a:pos x="T6" y="T7"/>
                </a:cxn>
                <a:cxn ang="0">
                  <a:pos x="T8" y="T9"/>
                </a:cxn>
                <a:cxn ang="0">
                  <a:pos x="T10" y="T11"/>
                </a:cxn>
                <a:cxn ang="0">
                  <a:pos x="T12" y="T13"/>
                </a:cxn>
              </a:cxnLst>
              <a:rect l="0" t="0" r="r" b="b"/>
              <a:pathLst>
                <a:path w="15" h="44">
                  <a:moveTo>
                    <a:pt x="9" y="44"/>
                  </a:moveTo>
                  <a:cubicBezTo>
                    <a:pt x="3" y="35"/>
                    <a:pt x="0" y="25"/>
                    <a:pt x="0" y="14"/>
                  </a:cubicBezTo>
                  <a:cubicBezTo>
                    <a:pt x="0" y="9"/>
                    <a:pt x="1" y="4"/>
                    <a:pt x="2" y="0"/>
                  </a:cubicBezTo>
                  <a:cubicBezTo>
                    <a:pt x="10" y="2"/>
                    <a:pt x="10" y="2"/>
                    <a:pt x="10" y="2"/>
                  </a:cubicBezTo>
                  <a:cubicBezTo>
                    <a:pt x="9" y="6"/>
                    <a:pt x="8" y="10"/>
                    <a:pt x="8" y="14"/>
                  </a:cubicBezTo>
                  <a:cubicBezTo>
                    <a:pt x="8" y="23"/>
                    <a:pt x="11" y="32"/>
                    <a:pt x="15" y="40"/>
                  </a:cubicBezTo>
                  <a:lnTo>
                    <a:pt x="9" y="44"/>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82" name="Freeform 160"/>
            <p:cNvSpPr>
              <a:spLocks/>
            </p:cNvSpPr>
            <p:nvPr/>
          </p:nvSpPr>
          <p:spPr bwMode="auto">
            <a:xfrm>
              <a:off x="1601788" y="4197350"/>
              <a:ext cx="241300" cy="247650"/>
            </a:xfrm>
            <a:custGeom>
              <a:avLst/>
              <a:gdLst>
                <a:gd name="T0" fmla="*/ 79 w 88"/>
                <a:gd name="T1" fmla="*/ 91 h 91"/>
                <a:gd name="T2" fmla="*/ 73 w 88"/>
                <a:gd name="T3" fmla="*/ 87 h 91"/>
                <a:gd name="T4" fmla="*/ 80 w 88"/>
                <a:gd name="T5" fmla="*/ 61 h 91"/>
                <a:gd name="T6" fmla="*/ 23 w 88"/>
                <a:gd name="T7" fmla="*/ 8 h 91"/>
                <a:gd name="T8" fmla="*/ 3 w 88"/>
                <a:gd name="T9" fmla="*/ 12 h 91"/>
                <a:gd name="T10" fmla="*/ 0 w 88"/>
                <a:gd name="T11" fmla="*/ 4 h 91"/>
                <a:gd name="T12" fmla="*/ 23 w 88"/>
                <a:gd name="T13" fmla="*/ 0 h 91"/>
                <a:gd name="T14" fmla="*/ 88 w 88"/>
                <a:gd name="T15" fmla="*/ 61 h 91"/>
                <a:gd name="T16" fmla="*/ 79 w 88"/>
                <a:gd name="T17"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 h="91">
                  <a:moveTo>
                    <a:pt x="79" y="91"/>
                  </a:moveTo>
                  <a:cubicBezTo>
                    <a:pt x="73" y="87"/>
                    <a:pt x="73" y="87"/>
                    <a:pt x="73" y="87"/>
                  </a:cubicBezTo>
                  <a:cubicBezTo>
                    <a:pt x="77" y="79"/>
                    <a:pt x="80" y="70"/>
                    <a:pt x="80" y="61"/>
                  </a:cubicBezTo>
                  <a:cubicBezTo>
                    <a:pt x="80" y="32"/>
                    <a:pt x="54" y="8"/>
                    <a:pt x="23" y="8"/>
                  </a:cubicBezTo>
                  <a:cubicBezTo>
                    <a:pt x="16" y="8"/>
                    <a:pt x="9" y="9"/>
                    <a:pt x="3" y="12"/>
                  </a:cubicBezTo>
                  <a:cubicBezTo>
                    <a:pt x="0" y="4"/>
                    <a:pt x="0" y="4"/>
                    <a:pt x="0" y="4"/>
                  </a:cubicBezTo>
                  <a:cubicBezTo>
                    <a:pt x="7" y="1"/>
                    <a:pt x="15" y="0"/>
                    <a:pt x="23" y="0"/>
                  </a:cubicBezTo>
                  <a:cubicBezTo>
                    <a:pt x="59" y="0"/>
                    <a:pt x="88" y="27"/>
                    <a:pt x="88" y="61"/>
                  </a:cubicBezTo>
                  <a:cubicBezTo>
                    <a:pt x="88" y="72"/>
                    <a:pt x="85" y="82"/>
                    <a:pt x="79" y="91"/>
                  </a:cubicBez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83" name="Freeform 161"/>
            <p:cNvSpPr>
              <a:spLocks/>
            </p:cNvSpPr>
            <p:nvPr/>
          </p:nvSpPr>
          <p:spPr bwMode="auto">
            <a:xfrm>
              <a:off x="1651000" y="4391025"/>
              <a:ext cx="382588" cy="374650"/>
            </a:xfrm>
            <a:custGeom>
              <a:avLst/>
              <a:gdLst>
                <a:gd name="T0" fmla="*/ 4 w 140"/>
                <a:gd name="T1" fmla="*/ 137 h 137"/>
                <a:gd name="T2" fmla="*/ 1 w 140"/>
                <a:gd name="T3" fmla="*/ 136 h 137"/>
                <a:gd name="T4" fmla="*/ 0 w 140"/>
                <a:gd name="T5" fmla="*/ 133 h 137"/>
                <a:gd name="T6" fmla="*/ 0 w 140"/>
                <a:gd name="T7" fmla="*/ 20 h 137"/>
                <a:gd name="T8" fmla="*/ 8 w 140"/>
                <a:gd name="T9" fmla="*/ 20 h 137"/>
                <a:gd name="T10" fmla="*/ 8 w 140"/>
                <a:gd name="T11" fmla="*/ 129 h 137"/>
                <a:gd name="T12" fmla="*/ 130 w 140"/>
                <a:gd name="T13" fmla="*/ 62 h 137"/>
                <a:gd name="T14" fmla="*/ 29 w 140"/>
                <a:gd name="T15" fmla="*/ 7 h 137"/>
                <a:gd name="T16" fmla="*/ 33 w 140"/>
                <a:gd name="T17" fmla="*/ 0 h 137"/>
                <a:gd name="T18" fmla="*/ 138 w 140"/>
                <a:gd name="T19" fmla="*/ 57 h 137"/>
                <a:gd name="T20" fmla="*/ 140 w 140"/>
                <a:gd name="T21" fmla="*/ 59 h 137"/>
                <a:gd name="T22" fmla="*/ 139 w 140"/>
                <a:gd name="T23" fmla="*/ 62 h 137"/>
                <a:gd name="T24" fmla="*/ 4 w 140"/>
                <a:gd name="T25" fmla="*/ 137 h 137"/>
                <a:gd name="T26" fmla="*/ 4 w 140"/>
                <a:gd name="T27" fmla="*/ 137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0" h="137">
                  <a:moveTo>
                    <a:pt x="4" y="137"/>
                  </a:moveTo>
                  <a:cubicBezTo>
                    <a:pt x="3" y="137"/>
                    <a:pt x="2" y="136"/>
                    <a:pt x="1" y="136"/>
                  </a:cubicBezTo>
                  <a:cubicBezTo>
                    <a:pt x="1" y="135"/>
                    <a:pt x="0" y="134"/>
                    <a:pt x="0" y="133"/>
                  </a:cubicBezTo>
                  <a:cubicBezTo>
                    <a:pt x="0" y="20"/>
                    <a:pt x="0" y="20"/>
                    <a:pt x="0" y="20"/>
                  </a:cubicBezTo>
                  <a:cubicBezTo>
                    <a:pt x="8" y="20"/>
                    <a:pt x="8" y="20"/>
                    <a:pt x="8" y="20"/>
                  </a:cubicBezTo>
                  <a:cubicBezTo>
                    <a:pt x="8" y="129"/>
                    <a:pt x="8" y="129"/>
                    <a:pt x="8" y="129"/>
                  </a:cubicBezTo>
                  <a:cubicBezTo>
                    <a:pt x="58" y="126"/>
                    <a:pt x="104" y="102"/>
                    <a:pt x="130" y="62"/>
                  </a:cubicBezTo>
                  <a:cubicBezTo>
                    <a:pt x="29" y="7"/>
                    <a:pt x="29" y="7"/>
                    <a:pt x="29" y="7"/>
                  </a:cubicBezTo>
                  <a:cubicBezTo>
                    <a:pt x="33" y="0"/>
                    <a:pt x="33" y="0"/>
                    <a:pt x="33" y="0"/>
                  </a:cubicBezTo>
                  <a:cubicBezTo>
                    <a:pt x="138" y="57"/>
                    <a:pt x="138" y="57"/>
                    <a:pt x="138" y="57"/>
                  </a:cubicBezTo>
                  <a:cubicBezTo>
                    <a:pt x="139" y="57"/>
                    <a:pt x="140" y="58"/>
                    <a:pt x="140" y="59"/>
                  </a:cubicBezTo>
                  <a:cubicBezTo>
                    <a:pt x="140" y="60"/>
                    <a:pt x="140" y="62"/>
                    <a:pt x="139" y="62"/>
                  </a:cubicBezTo>
                  <a:cubicBezTo>
                    <a:pt x="111" y="108"/>
                    <a:pt x="60" y="136"/>
                    <a:pt x="4" y="137"/>
                  </a:cubicBezTo>
                  <a:cubicBezTo>
                    <a:pt x="4" y="137"/>
                    <a:pt x="4" y="137"/>
                    <a:pt x="4" y="137"/>
                  </a:cubicBez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84" name="Freeform 162"/>
            <p:cNvSpPr>
              <a:spLocks/>
            </p:cNvSpPr>
            <p:nvPr/>
          </p:nvSpPr>
          <p:spPr bwMode="auto">
            <a:xfrm>
              <a:off x="1225550" y="3954463"/>
              <a:ext cx="415925" cy="403225"/>
            </a:xfrm>
            <a:custGeom>
              <a:avLst/>
              <a:gdLst>
                <a:gd name="T0" fmla="*/ 130 w 152"/>
                <a:gd name="T1" fmla="*/ 148 h 148"/>
                <a:gd name="T2" fmla="*/ 3 w 152"/>
                <a:gd name="T3" fmla="*/ 114 h 148"/>
                <a:gd name="T4" fmla="*/ 0 w 152"/>
                <a:gd name="T5" fmla="*/ 109 h 148"/>
                <a:gd name="T6" fmla="*/ 105 w 152"/>
                <a:gd name="T7" fmla="*/ 1 h 148"/>
                <a:gd name="T8" fmla="*/ 110 w 152"/>
                <a:gd name="T9" fmla="*/ 4 h 148"/>
                <a:gd name="T10" fmla="*/ 152 w 152"/>
                <a:gd name="T11" fmla="*/ 122 h 148"/>
                <a:gd name="T12" fmla="*/ 144 w 152"/>
                <a:gd name="T13" fmla="*/ 125 h 148"/>
                <a:gd name="T14" fmla="*/ 104 w 152"/>
                <a:gd name="T15" fmla="*/ 10 h 148"/>
                <a:gd name="T16" fmla="*/ 9 w 152"/>
                <a:gd name="T17" fmla="*/ 107 h 148"/>
                <a:gd name="T18" fmla="*/ 132 w 152"/>
                <a:gd name="T19" fmla="*/ 140 h 148"/>
                <a:gd name="T20" fmla="*/ 130 w 152"/>
                <a:gd name="T21" fmla="*/ 14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2" h="148">
                  <a:moveTo>
                    <a:pt x="130" y="148"/>
                  </a:moveTo>
                  <a:cubicBezTo>
                    <a:pt x="3" y="114"/>
                    <a:pt x="3" y="114"/>
                    <a:pt x="3" y="114"/>
                  </a:cubicBezTo>
                  <a:cubicBezTo>
                    <a:pt x="1" y="113"/>
                    <a:pt x="0" y="111"/>
                    <a:pt x="0" y="109"/>
                  </a:cubicBezTo>
                  <a:cubicBezTo>
                    <a:pt x="13" y="59"/>
                    <a:pt x="53" y="18"/>
                    <a:pt x="105" y="1"/>
                  </a:cubicBezTo>
                  <a:cubicBezTo>
                    <a:pt x="107" y="0"/>
                    <a:pt x="109" y="2"/>
                    <a:pt x="110" y="4"/>
                  </a:cubicBezTo>
                  <a:cubicBezTo>
                    <a:pt x="152" y="122"/>
                    <a:pt x="152" y="122"/>
                    <a:pt x="152" y="122"/>
                  </a:cubicBezTo>
                  <a:cubicBezTo>
                    <a:pt x="144" y="125"/>
                    <a:pt x="144" y="125"/>
                    <a:pt x="144" y="125"/>
                  </a:cubicBezTo>
                  <a:cubicBezTo>
                    <a:pt x="104" y="10"/>
                    <a:pt x="104" y="10"/>
                    <a:pt x="104" y="10"/>
                  </a:cubicBezTo>
                  <a:cubicBezTo>
                    <a:pt x="58" y="26"/>
                    <a:pt x="22" y="63"/>
                    <a:pt x="9" y="107"/>
                  </a:cubicBezTo>
                  <a:cubicBezTo>
                    <a:pt x="132" y="140"/>
                    <a:pt x="132" y="140"/>
                    <a:pt x="132" y="140"/>
                  </a:cubicBezTo>
                  <a:lnTo>
                    <a:pt x="130" y="148"/>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85" name="Freeform 163"/>
            <p:cNvSpPr>
              <a:spLocks noEditPoints="1"/>
            </p:cNvSpPr>
            <p:nvPr/>
          </p:nvSpPr>
          <p:spPr bwMode="auto">
            <a:xfrm>
              <a:off x="1279525" y="4360863"/>
              <a:ext cx="374650" cy="328613"/>
            </a:xfrm>
            <a:custGeom>
              <a:avLst/>
              <a:gdLst>
                <a:gd name="T0" fmla="*/ 45 w 137"/>
                <a:gd name="T1" fmla="*/ 120 h 120"/>
                <a:gd name="T2" fmla="*/ 43 w 137"/>
                <a:gd name="T3" fmla="*/ 119 h 120"/>
                <a:gd name="T4" fmla="*/ 1 w 137"/>
                <a:gd name="T5" fmla="*/ 77 h 120"/>
                <a:gd name="T6" fmla="*/ 0 w 137"/>
                <a:gd name="T7" fmla="*/ 74 h 120"/>
                <a:gd name="T8" fmla="*/ 2 w 137"/>
                <a:gd name="T9" fmla="*/ 71 h 120"/>
                <a:gd name="T10" fmla="*/ 131 w 137"/>
                <a:gd name="T11" fmla="*/ 1 h 120"/>
                <a:gd name="T12" fmla="*/ 136 w 137"/>
                <a:gd name="T13" fmla="*/ 2 h 120"/>
                <a:gd name="T14" fmla="*/ 136 w 137"/>
                <a:gd name="T15" fmla="*/ 7 h 120"/>
                <a:gd name="T16" fmla="*/ 48 w 137"/>
                <a:gd name="T17" fmla="*/ 118 h 120"/>
                <a:gd name="T18" fmla="*/ 45 w 137"/>
                <a:gd name="T19" fmla="*/ 120 h 120"/>
                <a:gd name="T20" fmla="*/ 10 w 137"/>
                <a:gd name="T21" fmla="*/ 76 h 120"/>
                <a:gd name="T22" fmla="*/ 44 w 137"/>
                <a:gd name="T23" fmla="*/ 110 h 120"/>
                <a:gd name="T24" fmla="*/ 118 w 137"/>
                <a:gd name="T25" fmla="*/ 18 h 120"/>
                <a:gd name="T26" fmla="*/ 10 w 137"/>
                <a:gd name="T27" fmla="*/ 7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7" h="120">
                  <a:moveTo>
                    <a:pt x="45" y="120"/>
                  </a:moveTo>
                  <a:cubicBezTo>
                    <a:pt x="44" y="120"/>
                    <a:pt x="43" y="119"/>
                    <a:pt x="43" y="119"/>
                  </a:cubicBezTo>
                  <a:cubicBezTo>
                    <a:pt x="26" y="107"/>
                    <a:pt x="12" y="93"/>
                    <a:pt x="1" y="77"/>
                  </a:cubicBezTo>
                  <a:cubicBezTo>
                    <a:pt x="0" y="76"/>
                    <a:pt x="0" y="75"/>
                    <a:pt x="0" y="74"/>
                  </a:cubicBezTo>
                  <a:cubicBezTo>
                    <a:pt x="0" y="72"/>
                    <a:pt x="1" y="71"/>
                    <a:pt x="2" y="71"/>
                  </a:cubicBezTo>
                  <a:cubicBezTo>
                    <a:pt x="131" y="1"/>
                    <a:pt x="131" y="1"/>
                    <a:pt x="131" y="1"/>
                  </a:cubicBezTo>
                  <a:cubicBezTo>
                    <a:pt x="133" y="0"/>
                    <a:pt x="135" y="1"/>
                    <a:pt x="136" y="2"/>
                  </a:cubicBezTo>
                  <a:cubicBezTo>
                    <a:pt x="137" y="4"/>
                    <a:pt x="137" y="6"/>
                    <a:pt x="136" y="7"/>
                  </a:cubicBezTo>
                  <a:cubicBezTo>
                    <a:pt x="48" y="118"/>
                    <a:pt x="48" y="118"/>
                    <a:pt x="48" y="118"/>
                  </a:cubicBezTo>
                  <a:cubicBezTo>
                    <a:pt x="47" y="119"/>
                    <a:pt x="46" y="120"/>
                    <a:pt x="45" y="120"/>
                  </a:cubicBezTo>
                  <a:close/>
                  <a:moveTo>
                    <a:pt x="10" y="76"/>
                  </a:moveTo>
                  <a:cubicBezTo>
                    <a:pt x="19" y="89"/>
                    <a:pt x="31" y="101"/>
                    <a:pt x="44" y="110"/>
                  </a:cubicBezTo>
                  <a:cubicBezTo>
                    <a:pt x="118" y="18"/>
                    <a:pt x="118" y="18"/>
                    <a:pt x="118" y="18"/>
                  </a:cubicBezTo>
                  <a:lnTo>
                    <a:pt x="10" y="76"/>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86" name="Freeform 164"/>
            <p:cNvSpPr>
              <a:spLocks noEditPoints="1"/>
            </p:cNvSpPr>
            <p:nvPr/>
          </p:nvSpPr>
          <p:spPr bwMode="auto">
            <a:xfrm>
              <a:off x="1601788" y="4303713"/>
              <a:ext cx="127000" cy="120650"/>
            </a:xfrm>
            <a:custGeom>
              <a:avLst/>
              <a:gdLst>
                <a:gd name="T0" fmla="*/ 23 w 46"/>
                <a:gd name="T1" fmla="*/ 44 h 44"/>
                <a:gd name="T2" fmla="*/ 0 w 46"/>
                <a:gd name="T3" fmla="*/ 22 h 44"/>
                <a:gd name="T4" fmla="*/ 23 w 46"/>
                <a:gd name="T5" fmla="*/ 0 h 44"/>
                <a:gd name="T6" fmla="*/ 46 w 46"/>
                <a:gd name="T7" fmla="*/ 22 h 44"/>
                <a:gd name="T8" fmla="*/ 23 w 46"/>
                <a:gd name="T9" fmla="*/ 44 h 44"/>
                <a:gd name="T10" fmla="*/ 23 w 46"/>
                <a:gd name="T11" fmla="*/ 8 h 44"/>
                <a:gd name="T12" fmla="*/ 8 w 46"/>
                <a:gd name="T13" fmla="*/ 22 h 44"/>
                <a:gd name="T14" fmla="*/ 23 w 46"/>
                <a:gd name="T15" fmla="*/ 36 h 44"/>
                <a:gd name="T16" fmla="*/ 38 w 46"/>
                <a:gd name="T17" fmla="*/ 22 h 44"/>
                <a:gd name="T18" fmla="*/ 23 w 46"/>
                <a:gd name="T19" fmla="*/ 8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44">
                  <a:moveTo>
                    <a:pt x="23" y="44"/>
                  </a:moveTo>
                  <a:cubicBezTo>
                    <a:pt x="10" y="44"/>
                    <a:pt x="0" y="34"/>
                    <a:pt x="0" y="22"/>
                  </a:cubicBezTo>
                  <a:cubicBezTo>
                    <a:pt x="0" y="10"/>
                    <a:pt x="10" y="0"/>
                    <a:pt x="23" y="0"/>
                  </a:cubicBezTo>
                  <a:cubicBezTo>
                    <a:pt x="36" y="0"/>
                    <a:pt x="46" y="10"/>
                    <a:pt x="46" y="22"/>
                  </a:cubicBezTo>
                  <a:cubicBezTo>
                    <a:pt x="46" y="34"/>
                    <a:pt x="36" y="44"/>
                    <a:pt x="23" y="44"/>
                  </a:cubicBezTo>
                  <a:close/>
                  <a:moveTo>
                    <a:pt x="23" y="8"/>
                  </a:moveTo>
                  <a:cubicBezTo>
                    <a:pt x="15" y="8"/>
                    <a:pt x="8" y="15"/>
                    <a:pt x="8" y="22"/>
                  </a:cubicBezTo>
                  <a:cubicBezTo>
                    <a:pt x="8" y="29"/>
                    <a:pt x="15" y="36"/>
                    <a:pt x="23" y="36"/>
                  </a:cubicBezTo>
                  <a:cubicBezTo>
                    <a:pt x="31" y="36"/>
                    <a:pt x="38" y="29"/>
                    <a:pt x="38" y="22"/>
                  </a:cubicBezTo>
                  <a:cubicBezTo>
                    <a:pt x="38" y="15"/>
                    <a:pt x="31" y="8"/>
                    <a:pt x="23" y="8"/>
                  </a:cubicBez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grpSp>
      <p:grpSp>
        <p:nvGrpSpPr>
          <p:cNvPr id="87" name="Group 575"/>
          <p:cNvGrpSpPr/>
          <p:nvPr/>
        </p:nvGrpSpPr>
        <p:grpSpPr>
          <a:xfrm>
            <a:off x="513694" y="5670948"/>
            <a:ext cx="803275" cy="857251"/>
            <a:chOff x="6537325" y="2379663"/>
            <a:chExt cx="803275" cy="857251"/>
          </a:xfrm>
        </p:grpSpPr>
        <p:sp>
          <p:nvSpPr>
            <p:cNvPr id="88" name="Freeform 157"/>
            <p:cNvSpPr>
              <a:spLocks/>
            </p:cNvSpPr>
            <p:nvPr/>
          </p:nvSpPr>
          <p:spPr bwMode="auto">
            <a:xfrm>
              <a:off x="6831013" y="2379663"/>
              <a:ext cx="509587" cy="425450"/>
            </a:xfrm>
            <a:custGeom>
              <a:avLst/>
              <a:gdLst>
                <a:gd name="T0" fmla="*/ 59 w 152"/>
                <a:gd name="T1" fmla="*/ 127 h 127"/>
                <a:gd name="T2" fmla="*/ 53 w 152"/>
                <a:gd name="T3" fmla="*/ 121 h 127"/>
                <a:gd name="T4" fmla="*/ 78 w 152"/>
                <a:gd name="T5" fmla="*/ 96 h 127"/>
                <a:gd name="T6" fmla="*/ 140 w 152"/>
                <a:gd name="T7" fmla="*/ 96 h 127"/>
                <a:gd name="T8" fmla="*/ 144 w 152"/>
                <a:gd name="T9" fmla="*/ 92 h 127"/>
                <a:gd name="T10" fmla="*/ 144 w 152"/>
                <a:gd name="T11" fmla="*/ 12 h 127"/>
                <a:gd name="T12" fmla="*/ 140 w 152"/>
                <a:gd name="T13" fmla="*/ 8 h 127"/>
                <a:gd name="T14" fmla="*/ 12 w 152"/>
                <a:gd name="T15" fmla="*/ 8 h 127"/>
                <a:gd name="T16" fmla="*/ 8 w 152"/>
                <a:gd name="T17" fmla="*/ 12 h 127"/>
                <a:gd name="T18" fmla="*/ 8 w 152"/>
                <a:gd name="T19" fmla="*/ 48 h 127"/>
                <a:gd name="T20" fmla="*/ 0 w 152"/>
                <a:gd name="T21" fmla="*/ 48 h 127"/>
                <a:gd name="T22" fmla="*/ 0 w 152"/>
                <a:gd name="T23" fmla="*/ 12 h 127"/>
                <a:gd name="T24" fmla="*/ 12 w 152"/>
                <a:gd name="T25" fmla="*/ 0 h 127"/>
                <a:gd name="T26" fmla="*/ 140 w 152"/>
                <a:gd name="T27" fmla="*/ 0 h 127"/>
                <a:gd name="T28" fmla="*/ 152 w 152"/>
                <a:gd name="T29" fmla="*/ 12 h 127"/>
                <a:gd name="T30" fmla="*/ 152 w 152"/>
                <a:gd name="T31" fmla="*/ 92 h 127"/>
                <a:gd name="T32" fmla="*/ 140 w 152"/>
                <a:gd name="T33" fmla="*/ 104 h 127"/>
                <a:gd name="T34" fmla="*/ 82 w 152"/>
                <a:gd name="T35" fmla="*/ 104 h 127"/>
                <a:gd name="T36" fmla="*/ 59 w 152"/>
                <a:gd name="T37" fmla="*/ 12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2" h="127">
                  <a:moveTo>
                    <a:pt x="59" y="127"/>
                  </a:moveTo>
                  <a:cubicBezTo>
                    <a:pt x="53" y="121"/>
                    <a:pt x="53" y="121"/>
                    <a:pt x="53" y="121"/>
                  </a:cubicBezTo>
                  <a:cubicBezTo>
                    <a:pt x="78" y="96"/>
                    <a:pt x="78" y="96"/>
                    <a:pt x="78" y="96"/>
                  </a:cubicBezTo>
                  <a:cubicBezTo>
                    <a:pt x="140" y="96"/>
                    <a:pt x="140" y="96"/>
                    <a:pt x="140" y="96"/>
                  </a:cubicBezTo>
                  <a:cubicBezTo>
                    <a:pt x="142" y="96"/>
                    <a:pt x="144" y="94"/>
                    <a:pt x="144" y="92"/>
                  </a:cubicBezTo>
                  <a:cubicBezTo>
                    <a:pt x="144" y="12"/>
                    <a:pt x="144" y="12"/>
                    <a:pt x="144" y="12"/>
                  </a:cubicBezTo>
                  <a:cubicBezTo>
                    <a:pt x="144" y="10"/>
                    <a:pt x="142" y="8"/>
                    <a:pt x="140" y="8"/>
                  </a:cubicBezTo>
                  <a:cubicBezTo>
                    <a:pt x="12" y="8"/>
                    <a:pt x="12" y="8"/>
                    <a:pt x="12" y="8"/>
                  </a:cubicBezTo>
                  <a:cubicBezTo>
                    <a:pt x="10" y="8"/>
                    <a:pt x="8" y="10"/>
                    <a:pt x="8" y="12"/>
                  </a:cubicBezTo>
                  <a:cubicBezTo>
                    <a:pt x="8" y="48"/>
                    <a:pt x="8" y="48"/>
                    <a:pt x="8" y="48"/>
                  </a:cubicBezTo>
                  <a:cubicBezTo>
                    <a:pt x="0" y="48"/>
                    <a:pt x="0" y="48"/>
                    <a:pt x="0" y="48"/>
                  </a:cubicBezTo>
                  <a:cubicBezTo>
                    <a:pt x="0" y="12"/>
                    <a:pt x="0" y="12"/>
                    <a:pt x="0" y="12"/>
                  </a:cubicBezTo>
                  <a:cubicBezTo>
                    <a:pt x="0" y="5"/>
                    <a:pt x="5" y="0"/>
                    <a:pt x="12" y="0"/>
                  </a:cubicBezTo>
                  <a:cubicBezTo>
                    <a:pt x="140" y="0"/>
                    <a:pt x="140" y="0"/>
                    <a:pt x="140" y="0"/>
                  </a:cubicBezTo>
                  <a:cubicBezTo>
                    <a:pt x="147" y="0"/>
                    <a:pt x="152" y="5"/>
                    <a:pt x="152" y="12"/>
                  </a:cubicBezTo>
                  <a:cubicBezTo>
                    <a:pt x="152" y="92"/>
                    <a:pt x="152" y="92"/>
                    <a:pt x="152" y="92"/>
                  </a:cubicBezTo>
                  <a:cubicBezTo>
                    <a:pt x="152" y="99"/>
                    <a:pt x="147" y="104"/>
                    <a:pt x="140" y="104"/>
                  </a:cubicBezTo>
                  <a:cubicBezTo>
                    <a:pt x="82" y="104"/>
                    <a:pt x="82" y="104"/>
                    <a:pt x="82" y="104"/>
                  </a:cubicBezTo>
                  <a:lnTo>
                    <a:pt x="59" y="127"/>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89" name="Rectangle 158"/>
            <p:cNvSpPr>
              <a:spLocks noChangeArrowheads="1"/>
            </p:cNvSpPr>
            <p:nvPr/>
          </p:nvSpPr>
          <p:spPr bwMode="auto">
            <a:xfrm>
              <a:off x="7018338" y="2540001"/>
              <a:ext cx="26987"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90" name="Rectangle 159"/>
            <p:cNvSpPr>
              <a:spLocks noChangeArrowheads="1"/>
            </p:cNvSpPr>
            <p:nvPr/>
          </p:nvSpPr>
          <p:spPr bwMode="auto">
            <a:xfrm>
              <a:off x="7072313" y="2540001"/>
              <a:ext cx="26987"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91" name="Rectangle 160"/>
            <p:cNvSpPr>
              <a:spLocks noChangeArrowheads="1"/>
            </p:cNvSpPr>
            <p:nvPr/>
          </p:nvSpPr>
          <p:spPr bwMode="auto">
            <a:xfrm>
              <a:off x="7126288" y="2540001"/>
              <a:ext cx="26987"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92" name="Line 161"/>
            <p:cNvSpPr>
              <a:spLocks noChangeShapeType="1"/>
            </p:cNvSpPr>
            <p:nvPr/>
          </p:nvSpPr>
          <p:spPr bwMode="auto">
            <a:xfrm>
              <a:off x="6938963" y="2968626"/>
              <a:ext cx="0" cy="0"/>
            </a:xfrm>
            <a:prstGeom prst="line">
              <a:avLst/>
            </a:prstGeom>
            <a:ln>
              <a:headEnd/>
              <a:tailEn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93" name="Freeform 162"/>
            <p:cNvSpPr>
              <a:spLocks/>
            </p:cNvSpPr>
            <p:nvPr/>
          </p:nvSpPr>
          <p:spPr bwMode="auto">
            <a:xfrm>
              <a:off x="6537325" y="2959101"/>
              <a:ext cx="206375" cy="277813"/>
            </a:xfrm>
            <a:custGeom>
              <a:avLst/>
              <a:gdLst>
                <a:gd name="T0" fmla="*/ 8 w 62"/>
                <a:gd name="T1" fmla="*/ 83 h 83"/>
                <a:gd name="T2" fmla="*/ 0 w 62"/>
                <a:gd name="T3" fmla="*/ 83 h 83"/>
                <a:gd name="T4" fmla="*/ 0 w 62"/>
                <a:gd name="T5" fmla="*/ 55 h 83"/>
                <a:gd name="T6" fmla="*/ 37 w 62"/>
                <a:gd name="T7" fmla="*/ 9 h 83"/>
                <a:gd name="T8" fmla="*/ 58 w 62"/>
                <a:gd name="T9" fmla="*/ 0 h 83"/>
                <a:gd name="T10" fmla="*/ 62 w 62"/>
                <a:gd name="T11" fmla="*/ 6 h 83"/>
                <a:gd name="T12" fmla="*/ 39 w 62"/>
                <a:gd name="T13" fmla="*/ 17 h 83"/>
                <a:gd name="T14" fmla="*/ 8 w 62"/>
                <a:gd name="T15" fmla="*/ 55 h 83"/>
                <a:gd name="T16" fmla="*/ 8 w 62"/>
                <a:gd name="T17" fmla="*/ 8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83">
                  <a:moveTo>
                    <a:pt x="8" y="83"/>
                  </a:moveTo>
                  <a:cubicBezTo>
                    <a:pt x="0" y="83"/>
                    <a:pt x="0" y="83"/>
                    <a:pt x="0" y="83"/>
                  </a:cubicBezTo>
                  <a:cubicBezTo>
                    <a:pt x="0" y="55"/>
                    <a:pt x="0" y="55"/>
                    <a:pt x="0" y="55"/>
                  </a:cubicBezTo>
                  <a:cubicBezTo>
                    <a:pt x="0" y="23"/>
                    <a:pt x="18" y="16"/>
                    <a:pt x="37" y="9"/>
                  </a:cubicBezTo>
                  <a:cubicBezTo>
                    <a:pt x="44" y="6"/>
                    <a:pt x="51" y="4"/>
                    <a:pt x="58" y="0"/>
                  </a:cubicBezTo>
                  <a:cubicBezTo>
                    <a:pt x="62" y="6"/>
                    <a:pt x="62" y="6"/>
                    <a:pt x="62" y="6"/>
                  </a:cubicBezTo>
                  <a:cubicBezTo>
                    <a:pt x="54" y="11"/>
                    <a:pt x="46" y="14"/>
                    <a:pt x="39" y="17"/>
                  </a:cubicBezTo>
                  <a:cubicBezTo>
                    <a:pt x="21" y="24"/>
                    <a:pt x="8" y="28"/>
                    <a:pt x="8" y="55"/>
                  </a:cubicBezTo>
                  <a:lnTo>
                    <a:pt x="8" y="83"/>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94" name="Freeform 163"/>
            <p:cNvSpPr>
              <a:spLocks/>
            </p:cNvSpPr>
            <p:nvPr/>
          </p:nvSpPr>
          <p:spPr bwMode="auto">
            <a:xfrm>
              <a:off x="6945313" y="2959101"/>
              <a:ext cx="207962" cy="277813"/>
            </a:xfrm>
            <a:custGeom>
              <a:avLst/>
              <a:gdLst>
                <a:gd name="T0" fmla="*/ 62 w 62"/>
                <a:gd name="T1" fmla="*/ 83 h 83"/>
                <a:gd name="T2" fmla="*/ 54 w 62"/>
                <a:gd name="T3" fmla="*/ 83 h 83"/>
                <a:gd name="T4" fmla="*/ 54 w 62"/>
                <a:gd name="T5" fmla="*/ 55 h 83"/>
                <a:gd name="T6" fmla="*/ 23 w 62"/>
                <a:gd name="T7" fmla="*/ 17 h 83"/>
                <a:gd name="T8" fmla="*/ 0 w 62"/>
                <a:gd name="T9" fmla="*/ 6 h 83"/>
                <a:gd name="T10" fmla="*/ 4 w 62"/>
                <a:gd name="T11" fmla="*/ 0 h 83"/>
                <a:gd name="T12" fmla="*/ 25 w 62"/>
                <a:gd name="T13" fmla="*/ 9 h 83"/>
                <a:gd name="T14" fmla="*/ 62 w 62"/>
                <a:gd name="T15" fmla="*/ 55 h 83"/>
                <a:gd name="T16" fmla="*/ 62 w 62"/>
                <a:gd name="T17" fmla="*/ 8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83">
                  <a:moveTo>
                    <a:pt x="62" y="83"/>
                  </a:moveTo>
                  <a:cubicBezTo>
                    <a:pt x="54" y="83"/>
                    <a:pt x="54" y="83"/>
                    <a:pt x="54" y="83"/>
                  </a:cubicBezTo>
                  <a:cubicBezTo>
                    <a:pt x="54" y="55"/>
                    <a:pt x="54" y="55"/>
                    <a:pt x="54" y="55"/>
                  </a:cubicBezTo>
                  <a:cubicBezTo>
                    <a:pt x="54" y="28"/>
                    <a:pt x="41" y="24"/>
                    <a:pt x="23" y="17"/>
                  </a:cubicBezTo>
                  <a:cubicBezTo>
                    <a:pt x="16" y="14"/>
                    <a:pt x="8" y="11"/>
                    <a:pt x="0" y="6"/>
                  </a:cubicBezTo>
                  <a:cubicBezTo>
                    <a:pt x="4" y="0"/>
                    <a:pt x="4" y="0"/>
                    <a:pt x="4" y="0"/>
                  </a:cubicBezTo>
                  <a:cubicBezTo>
                    <a:pt x="11" y="4"/>
                    <a:pt x="18" y="6"/>
                    <a:pt x="25" y="9"/>
                  </a:cubicBezTo>
                  <a:cubicBezTo>
                    <a:pt x="44" y="16"/>
                    <a:pt x="62" y="23"/>
                    <a:pt x="62" y="55"/>
                  </a:cubicBezTo>
                  <a:lnTo>
                    <a:pt x="62" y="83"/>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95" name="Freeform 164"/>
            <p:cNvSpPr>
              <a:spLocks noEditPoints="1"/>
            </p:cNvSpPr>
            <p:nvPr/>
          </p:nvSpPr>
          <p:spPr bwMode="auto">
            <a:xfrm>
              <a:off x="6721475" y="2914651"/>
              <a:ext cx="247650" cy="123825"/>
            </a:xfrm>
            <a:custGeom>
              <a:avLst/>
              <a:gdLst>
                <a:gd name="T0" fmla="*/ 113 w 156"/>
                <a:gd name="T1" fmla="*/ 78 h 78"/>
                <a:gd name="T2" fmla="*/ 78 w 156"/>
                <a:gd name="T3" fmla="*/ 59 h 78"/>
                <a:gd name="T4" fmla="*/ 42 w 156"/>
                <a:gd name="T5" fmla="*/ 78 h 78"/>
                <a:gd name="T6" fmla="*/ 0 w 156"/>
                <a:gd name="T7" fmla="*/ 36 h 78"/>
                <a:gd name="T8" fmla="*/ 23 w 156"/>
                <a:gd name="T9" fmla="*/ 0 h 78"/>
                <a:gd name="T10" fmla="*/ 78 w 156"/>
                <a:gd name="T11" fmla="*/ 9 h 78"/>
                <a:gd name="T12" fmla="*/ 132 w 156"/>
                <a:gd name="T13" fmla="*/ 0 h 78"/>
                <a:gd name="T14" fmla="*/ 156 w 156"/>
                <a:gd name="T15" fmla="*/ 36 h 78"/>
                <a:gd name="T16" fmla="*/ 113 w 156"/>
                <a:gd name="T17" fmla="*/ 78 h 78"/>
                <a:gd name="T18" fmla="*/ 78 w 156"/>
                <a:gd name="T19" fmla="*/ 42 h 78"/>
                <a:gd name="T20" fmla="*/ 109 w 156"/>
                <a:gd name="T21" fmla="*/ 57 h 78"/>
                <a:gd name="T22" fmla="*/ 135 w 156"/>
                <a:gd name="T23" fmla="*/ 32 h 78"/>
                <a:gd name="T24" fmla="*/ 124 w 156"/>
                <a:gd name="T25" fmla="*/ 17 h 78"/>
                <a:gd name="T26" fmla="*/ 78 w 156"/>
                <a:gd name="T27" fmla="*/ 25 h 78"/>
                <a:gd name="T28" fmla="*/ 31 w 156"/>
                <a:gd name="T29" fmla="*/ 17 h 78"/>
                <a:gd name="T30" fmla="*/ 21 w 156"/>
                <a:gd name="T31" fmla="*/ 32 h 78"/>
                <a:gd name="T32" fmla="*/ 46 w 156"/>
                <a:gd name="T33" fmla="*/ 57 h 78"/>
                <a:gd name="T34" fmla="*/ 78 w 156"/>
                <a:gd name="T35" fmla="*/ 42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6" h="78">
                  <a:moveTo>
                    <a:pt x="113" y="78"/>
                  </a:moveTo>
                  <a:lnTo>
                    <a:pt x="78" y="59"/>
                  </a:lnTo>
                  <a:lnTo>
                    <a:pt x="42" y="78"/>
                  </a:lnTo>
                  <a:lnTo>
                    <a:pt x="0" y="36"/>
                  </a:lnTo>
                  <a:lnTo>
                    <a:pt x="23" y="0"/>
                  </a:lnTo>
                  <a:lnTo>
                    <a:pt x="78" y="9"/>
                  </a:lnTo>
                  <a:lnTo>
                    <a:pt x="132" y="0"/>
                  </a:lnTo>
                  <a:lnTo>
                    <a:pt x="156" y="36"/>
                  </a:lnTo>
                  <a:lnTo>
                    <a:pt x="113" y="78"/>
                  </a:lnTo>
                  <a:close/>
                  <a:moveTo>
                    <a:pt x="78" y="42"/>
                  </a:moveTo>
                  <a:lnTo>
                    <a:pt x="109" y="57"/>
                  </a:lnTo>
                  <a:lnTo>
                    <a:pt x="135" y="32"/>
                  </a:lnTo>
                  <a:lnTo>
                    <a:pt x="124" y="17"/>
                  </a:lnTo>
                  <a:lnTo>
                    <a:pt x="78" y="25"/>
                  </a:lnTo>
                  <a:lnTo>
                    <a:pt x="31" y="17"/>
                  </a:lnTo>
                  <a:lnTo>
                    <a:pt x="21" y="32"/>
                  </a:lnTo>
                  <a:lnTo>
                    <a:pt x="46" y="57"/>
                  </a:lnTo>
                  <a:lnTo>
                    <a:pt x="78" y="42"/>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96" name="Rectangle 165"/>
            <p:cNvSpPr>
              <a:spLocks noChangeArrowheads="1"/>
            </p:cNvSpPr>
            <p:nvPr/>
          </p:nvSpPr>
          <p:spPr bwMode="auto">
            <a:xfrm>
              <a:off x="6897688" y="2874963"/>
              <a:ext cx="26987" cy="53975"/>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97" name="Rectangle 166"/>
            <p:cNvSpPr>
              <a:spLocks noChangeArrowheads="1"/>
            </p:cNvSpPr>
            <p:nvPr/>
          </p:nvSpPr>
          <p:spPr bwMode="auto">
            <a:xfrm>
              <a:off x="6764338" y="2874963"/>
              <a:ext cx="26987" cy="53975"/>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98" name="Rectangle 167"/>
            <p:cNvSpPr>
              <a:spLocks noChangeArrowheads="1"/>
            </p:cNvSpPr>
            <p:nvPr/>
          </p:nvSpPr>
          <p:spPr bwMode="auto">
            <a:xfrm>
              <a:off x="6831013" y="3101976"/>
              <a:ext cx="26987"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99" name="Rectangle 168"/>
            <p:cNvSpPr>
              <a:spLocks noChangeArrowheads="1"/>
            </p:cNvSpPr>
            <p:nvPr/>
          </p:nvSpPr>
          <p:spPr bwMode="auto">
            <a:xfrm>
              <a:off x="6831013" y="3048001"/>
              <a:ext cx="26987"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100" name="Freeform 169"/>
            <p:cNvSpPr>
              <a:spLocks/>
            </p:cNvSpPr>
            <p:nvPr/>
          </p:nvSpPr>
          <p:spPr bwMode="auto">
            <a:xfrm>
              <a:off x="6710363" y="2700338"/>
              <a:ext cx="268287" cy="201613"/>
            </a:xfrm>
            <a:custGeom>
              <a:avLst/>
              <a:gdLst>
                <a:gd name="T0" fmla="*/ 40 w 80"/>
                <a:gd name="T1" fmla="*/ 60 h 60"/>
                <a:gd name="T2" fmla="*/ 18 w 80"/>
                <a:gd name="T3" fmla="*/ 56 h 60"/>
                <a:gd name="T4" fmla="*/ 18 w 80"/>
                <a:gd name="T5" fmla="*/ 55 h 60"/>
                <a:gd name="T6" fmla="*/ 0 w 80"/>
                <a:gd name="T7" fmla="*/ 17 h 60"/>
                <a:gd name="T8" fmla="*/ 0 w 80"/>
                <a:gd name="T9" fmla="*/ 16 h 60"/>
                <a:gd name="T10" fmla="*/ 0 w 80"/>
                <a:gd name="T11" fmla="*/ 0 h 60"/>
                <a:gd name="T12" fmla="*/ 8 w 80"/>
                <a:gd name="T13" fmla="*/ 0 h 60"/>
                <a:gd name="T14" fmla="*/ 8 w 80"/>
                <a:gd name="T15" fmla="*/ 16 h 60"/>
                <a:gd name="T16" fmla="*/ 22 w 80"/>
                <a:gd name="T17" fmla="*/ 49 h 60"/>
                <a:gd name="T18" fmla="*/ 40 w 80"/>
                <a:gd name="T19" fmla="*/ 52 h 60"/>
                <a:gd name="T20" fmla="*/ 58 w 80"/>
                <a:gd name="T21" fmla="*/ 49 h 60"/>
                <a:gd name="T22" fmla="*/ 72 w 80"/>
                <a:gd name="T23" fmla="*/ 16 h 60"/>
                <a:gd name="T24" fmla="*/ 72 w 80"/>
                <a:gd name="T25" fmla="*/ 0 h 60"/>
                <a:gd name="T26" fmla="*/ 80 w 80"/>
                <a:gd name="T27" fmla="*/ 0 h 60"/>
                <a:gd name="T28" fmla="*/ 80 w 80"/>
                <a:gd name="T29" fmla="*/ 17 h 60"/>
                <a:gd name="T30" fmla="*/ 62 w 80"/>
                <a:gd name="T31" fmla="*/ 55 h 60"/>
                <a:gd name="T32" fmla="*/ 62 w 80"/>
                <a:gd name="T33" fmla="*/ 56 h 60"/>
                <a:gd name="T34" fmla="*/ 40 w 80"/>
                <a:gd name="T35" fmla="*/ 6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60">
                  <a:moveTo>
                    <a:pt x="40" y="60"/>
                  </a:moveTo>
                  <a:cubicBezTo>
                    <a:pt x="39" y="60"/>
                    <a:pt x="27" y="60"/>
                    <a:pt x="18" y="56"/>
                  </a:cubicBezTo>
                  <a:cubicBezTo>
                    <a:pt x="18" y="55"/>
                    <a:pt x="18" y="55"/>
                    <a:pt x="18" y="55"/>
                  </a:cubicBezTo>
                  <a:cubicBezTo>
                    <a:pt x="17" y="55"/>
                    <a:pt x="4" y="46"/>
                    <a:pt x="0" y="17"/>
                  </a:cubicBezTo>
                  <a:cubicBezTo>
                    <a:pt x="0" y="16"/>
                    <a:pt x="0" y="16"/>
                    <a:pt x="0" y="16"/>
                  </a:cubicBezTo>
                  <a:cubicBezTo>
                    <a:pt x="0" y="0"/>
                    <a:pt x="0" y="0"/>
                    <a:pt x="0" y="0"/>
                  </a:cubicBezTo>
                  <a:cubicBezTo>
                    <a:pt x="8" y="0"/>
                    <a:pt x="8" y="0"/>
                    <a:pt x="8" y="0"/>
                  </a:cubicBezTo>
                  <a:cubicBezTo>
                    <a:pt x="8" y="16"/>
                    <a:pt x="8" y="16"/>
                    <a:pt x="8" y="16"/>
                  </a:cubicBezTo>
                  <a:cubicBezTo>
                    <a:pt x="11" y="39"/>
                    <a:pt x="21" y="48"/>
                    <a:pt x="22" y="49"/>
                  </a:cubicBezTo>
                  <a:cubicBezTo>
                    <a:pt x="29" y="52"/>
                    <a:pt x="40" y="52"/>
                    <a:pt x="40" y="52"/>
                  </a:cubicBezTo>
                  <a:cubicBezTo>
                    <a:pt x="40" y="52"/>
                    <a:pt x="51" y="52"/>
                    <a:pt x="58" y="49"/>
                  </a:cubicBezTo>
                  <a:cubicBezTo>
                    <a:pt x="59" y="48"/>
                    <a:pt x="69" y="39"/>
                    <a:pt x="72" y="16"/>
                  </a:cubicBezTo>
                  <a:cubicBezTo>
                    <a:pt x="72" y="0"/>
                    <a:pt x="72" y="0"/>
                    <a:pt x="72" y="0"/>
                  </a:cubicBezTo>
                  <a:cubicBezTo>
                    <a:pt x="80" y="0"/>
                    <a:pt x="80" y="0"/>
                    <a:pt x="80" y="0"/>
                  </a:cubicBezTo>
                  <a:cubicBezTo>
                    <a:pt x="80" y="17"/>
                    <a:pt x="80" y="17"/>
                    <a:pt x="80" y="17"/>
                  </a:cubicBezTo>
                  <a:cubicBezTo>
                    <a:pt x="76" y="46"/>
                    <a:pt x="63" y="55"/>
                    <a:pt x="62" y="55"/>
                  </a:cubicBezTo>
                  <a:cubicBezTo>
                    <a:pt x="62" y="56"/>
                    <a:pt x="62" y="56"/>
                    <a:pt x="62" y="56"/>
                  </a:cubicBezTo>
                  <a:cubicBezTo>
                    <a:pt x="53" y="60"/>
                    <a:pt x="41" y="60"/>
                    <a:pt x="40" y="60"/>
                  </a:cubicBez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101" name="Freeform 170"/>
            <p:cNvSpPr>
              <a:spLocks/>
            </p:cNvSpPr>
            <p:nvPr/>
          </p:nvSpPr>
          <p:spPr bwMode="auto">
            <a:xfrm>
              <a:off x="6710363" y="2566988"/>
              <a:ext cx="268287" cy="133350"/>
            </a:xfrm>
            <a:custGeom>
              <a:avLst/>
              <a:gdLst>
                <a:gd name="T0" fmla="*/ 80 w 80"/>
                <a:gd name="T1" fmla="*/ 40 h 40"/>
                <a:gd name="T2" fmla="*/ 72 w 80"/>
                <a:gd name="T3" fmla="*/ 40 h 40"/>
                <a:gd name="T4" fmla="*/ 40 w 80"/>
                <a:gd name="T5" fmla="*/ 8 h 40"/>
                <a:gd name="T6" fmla="*/ 8 w 80"/>
                <a:gd name="T7" fmla="*/ 40 h 40"/>
                <a:gd name="T8" fmla="*/ 0 w 80"/>
                <a:gd name="T9" fmla="*/ 40 h 40"/>
                <a:gd name="T10" fmla="*/ 40 w 80"/>
                <a:gd name="T11" fmla="*/ 0 h 40"/>
                <a:gd name="T12" fmla="*/ 80 w 80"/>
                <a:gd name="T13" fmla="*/ 40 h 40"/>
              </a:gdLst>
              <a:ahLst/>
              <a:cxnLst>
                <a:cxn ang="0">
                  <a:pos x="T0" y="T1"/>
                </a:cxn>
                <a:cxn ang="0">
                  <a:pos x="T2" y="T3"/>
                </a:cxn>
                <a:cxn ang="0">
                  <a:pos x="T4" y="T5"/>
                </a:cxn>
                <a:cxn ang="0">
                  <a:pos x="T6" y="T7"/>
                </a:cxn>
                <a:cxn ang="0">
                  <a:pos x="T8" y="T9"/>
                </a:cxn>
                <a:cxn ang="0">
                  <a:pos x="T10" y="T11"/>
                </a:cxn>
                <a:cxn ang="0">
                  <a:pos x="T12" y="T13"/>
                </a:cxn>
              </a:cxnLst>
              <a:rect l="0" t="0" r="r" b="b"/>
              <a:pathLst>
                <a:path w="80" h="40">
                  <a:moveTo>
                    <a:pt x="80" y="40"/>
                  </a:moveTo>
                  <a:cubicBezTo>
                    <a:pt x="72" y="40"/>
                    <a:pt x="72" y="40"/>
                    <a:pt x="72" y="40"/>
                  </a:cubicBezTo>
                  <a:cubicBezTo>
                    <a:pt x="72" y="18"/>
                    <a:pt x="62" y="8"/>
                    <a:pt x="40" y="8"/>
                  </a:cubicBezTo>
                  <a:cubicBezTo>
                    <a:pt x="18" y="8"/>
                    <a:pt x="8" y="18"/>
                    <a:pt x="8" y="40"/>
                  </a:cubicBezTo>
                  <a:cubicBezTo>
                    <a:pt x="0" y="40"/>
                    <a:pt x="0" y="40"/>
                    <a:pt x="0" y="40"/>
                  </a:cubicBezTo>
                  <a:cubicBezTo>
                    <a:pt x="0" y="13"/>
                    <a:pt x="13" y="0"/>
                    <a:pt x="40" y="0"/>
                  </a:cubicBezTo>
                  <a:cubicBezTo>
                    <a:pt x="67" y="0"/>
                    <a:pt x="80" y="13"/>
                    <a:pt x="80" y="40"/>
                  </a:cubicBez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102" name="Freeform 171"/>
            <p:cNvSpPr>
              <a:spLocks/>
            </p:cNvSpPr>
            <p:nvPr/>
          </p:nvSpPr>
          <p:spPr bwMode="auto">
            <a:xfrm>
              <a:off x="6716713" y="2660651"/>
              <a:ext cx="255587" cy="80963"/>
            </a:xfrm>
            <a:custGeom>
              <a:avLst/>
              <a:gdLst>
                <a:gd name="T0" fmla="*/ 123 w 161"/>
                <a:gd name="T1" fmla="*/ 51 h 51"/>
                <a:gd name="T2" fmla="*/ 38 w 161"/>
                <a:gd name="T3" fmla="*/ 17 h 51"/>
                <a:gd name="T4" fmla="*/ 9 w 161"/>
                <a:gd name="T5" fmla="*/ 34 h 51"/>
                <a:gd name="T6" fmla="*/ 0 w 161"/>
                <a:gd name="T7" fmla="*/ 17 h 51"/>
                <a:gd name="T8" fmla="*/ 38 w 161"/>
                <a:gd name="T9" fmla="*/ 0 h 51"/>
                <a:gd name="T10" fmla="*/ 123 w 161"/>
                <a:gd name="T11" fmla="*/ 34 h 51"/>
                <a:gd name="T12" fmla="*/ 152 w 161"/>
                <a:gd name="T13" fmla="*/ 17 h 51"/>
                <a:gd name="T14" fmla="*/ 161 w 161"/>
                <a:gd name="T15" fmla="*/ 34 h 51"/>
                <a:gd name="T16" fmla="*/ 123 w 161"/>
                <a:gd name="T17"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1" h="51">
                  <a:moveTo>
                    <a:pt x="123" y="51"/>
                  </a:moveTo>
                  <a:lnTo>
                    <a:pt x="38" y="17"/>
                  </a:lnTo>
                  <a:lnTo>
                    <a:pt x="9" y="34"/>
                  </a:lnTo>
                  <a:lnTo>
                    <a:pt x="0" y="17"/>
                  </a:lnTo>
                  <a:lnTo>
                    <a:pt x="38" y="0"/>
                  </a:lnTo>
                  <a:lnTo>
                    <a:pt x="123" y="34"/>
                  </a:lnTo>
                  <a:lnTo>
                    <a:pt x="152" y="17"/>
                  </a:lnTo>
                  <a:lnTo>
                    <a:pt x="161" y="34"/>
                  </a:lnTo>
                  <a:lnTo>
                    <a:pt x="123" y="51"/>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103" name="Rectangle 172"/>
            <p:cNvSpPr>
              <a:spLocks noChangeArrowheads="1"/>
            </p:cNvSpPr>
            <p:nvPr/>
          </p:nvSpPr>
          <p:spPr bwMode="auto">
            <a:xfrm>
              <a:off x="6643688" y="3155951"/>
              <a:ext cx="26987" cy="80963"/>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104" name="Rectangle 173"/>
            <p:cNvSpPr>
              <a:spLocks noChangeArrowheads="1"/>
            </p:cNvSpPr>
            <p:nvPr/>
          </p:nvSpPr>
          <p:spPr bwMode="auto">
            <a:xfrm>
              <a:off x="7018338" y="3155951"/>
              <a:ext cx="26987" cy="80963"/>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grpSp>
      <p:sp>
        <p:nvSpPr>
          <p:cNvPr id="105" name="TextBox 104"/>
          <p:cNvSpPr txBox="1"/>
          <p:nvPr/>
        </p:nvSpPr>
        <p:spPr>
          <a:xfrm>
            <a:off x="1473699" y="2643266"/>
            <a:ext cx="10031353" cy="400110"/>
          </a:xfrm>
          <a:prstGeom prst="rect">
            <a:avLst/>
          </a:prstGeom>
          <a:noFill/>
        </p:spPr>
        <p:txBody>
          <a:bodyPr wrap="square" rtlCol="0">
            <a:spAutoFit/>
          </a:bodyPr>
          <a:lstStyle/>
          <a:p>
            <a:pPr marL="342900" indent="-342900">
              <a:spcBef>
                <a:spcPts val="600"/>
              </a:spcBef>
              <a:spcAft>
                <a:spcPts val="1200"/>
              </a:spcAft>
              <a:buFont typeface="Arial" panose="020B0604020202020204" pitchFamily="34" charset="0"/>
              <a:buChar char="•"/>
            </a:pPr>
            <a:r>
              <a:rPr lang="ru-RU" sz="2000" dirty="0"/>
              <a:t>п. 6.7.</a:t>
            </a:r>
          </a:p>
        </p:txBody>
      </p:sp>
      <p:sp>
        <p:nvSpPr>
          <p:cNvPr id="106" name="TextBox 105"/>
          <p:cNvSpPr txBox="1"/>
          <p:nvPr/>
        </p:nvSpPr>
        <p:spPr>
          <a:xfrm>
            <a:off x="1470602" y="4778263"/>
            <a:ext cx="10031353" cy="1015663"/>
          </a:xfrm>
          <a:prstGeom prst="rect">
            <a:avLst/>
          </a:prstGeom>
          <a:noFill/>
        </p:spPr>
        <p:txBody>
          <a:bodyPr wrap="square" rtlCol="0">
            <a:spAutoFit/>
          </a:bodyPr>
          <a:lstStyle/>
          <a:p>
            <a:pPr marL="342900" indent="-342900">
              <a:spcBef>
                <a:spcPts val="600"/>
              </a:spcBef>
              <a:spcAft>
                <a:spcPts val="1200"/>
              </a:spcAft>
              <a:buFont typeface="Arial" panose="020B0604020202020204" pitchFamily="34" charset="0"/>
              <a:buChar char="•"/>
            </a:pPr>
            <a:r>
              <a:rPr lang="ru-RU" sz="2000" dirty="0"/>
              <a:t>В течение одного учебного года после выхода преподавателя из отпуска по беременности и родам или из отпуска по уходу за ребенком написать Е.А. Артюховой письмо по электронной почте</a:t>
            </a:r>
          </a:p>
        </p:txBody>
      </p:sp>
      <p:sp>
        <p:nvSpPr>
          <p:cNvPr id="107" name="TextBox 106"/>
          <p:cNvSpPr txBox="1"/>
          <p:nvPr/>
        </p:nvSpPr>
        <p:spPr>
          <a:xfrm>
            <a:off x="1498724" y="3464473"/>
            <a:ext cx="10031353" cy="1015663"/>
          </a:xfrm>
          <a:prstGeom prst="rect">
            <a:avLst/>
          </a:prstGeom>
          <a:noFill/>
        </p:spPr>
        <p:txBody>
          <a:bodyPr wrap="square" rtlCol="0">
            <a:spAutoFit/>
          </a:bodyPr>
          <a:lstStyle/>
          <a:p>
            <a:pPr marL="342900" indent="-342900">
              <a:spcBef>
                <a:spcPts val="600"/>
              </a:spcBef>
              <a:spcAft>
                <a:spcPts val="1200"/>
              </a:spcAft>
              <a:buFont typeface="Arial" panose="020B0604020202020204" pitchFamily="34" charset="0"/>
              <a:buChar char="•"/>
            </a:pPr>
            <a:r>
              <a:rPr lang="ru-RU" sz="2000" dirty="0"/>
              <a:t>Если в период выплаты надбавки преподаватель находился в отпуске по беременности и родам или в отпуске по уходу за ребенком, невыплаченную надбавку можно восстановить</a:t>
            </a:r>
          </a:p>
        </p:txBody>
      </p:sp>
      <p:sp>
        <p:nvSpPr>
          <p:cNvPr id="108" name="TextBox 107"/>
          <p:cNvSpPr txBox="1"/>
          <p:nvPr/>
        </p:nvSpPr>
        <p:spPr>
          <a:xfrm>
            <a:off x="1518582" y="5989182"/>
            <a:ext cx="10031353" cy="400110"/>
          </a:xfrm>
          <a:prstGeom prst="rect">
            <a:avLst/>
          </a:prstGeom>
          <a:noFill/>
        </p:spPr>
        <p:txBody>
          <a:bodyPr wrap="square" rtlCol="0">
            <a:spAutoFit/>
          </a:bodyPr>
          <a:lstStyle/>
          <a:p>
            <a:pPr marL="342900" indent="-342900">
              <a:spcBef>
                <a:spcPts val="600"/>
              </a:spcBef>
              <a:spcAft>
                <a:spcPts val="1200"/>
              </a:spcAft>
              <a:buFont typeface="Arial" panose="020B0604020202020204" pitchFamily="34" charset="0"/>
              <a:buChar char="•"/>
            </a:pPr>
            <a:r>
              <a:rPr lang="ru-RU" sz="2000" dirty="0"/>
              <a:t>Заместитель первого проректора Елена Алексеевна Артюхова </a:t>
            </a:r>
            <a:r>
              <a:rPr lang="en-US" sz="2000" dirty="0" smtClean="0">
                <a:hlinkClick r:id="rId3"/>
              </a:rPr>
              <a:t>eartuhova@hse.ru</a:t>
            </a:r>
            <a:r>
              <a:rPr lang="ru-RU" sz="2000" dirty="0" smtClean="0"/>
              <a:t> </a:t>
            </a:r>
            <a:endParaRPr lang="ru-RU" sz="2000" dirty="0"/>
          </a:p>
        </p:txBody>
      </p:sp>
    </p:spTree>
    <p:extLst>
      <p:ext uri="{BB962C8B-B14F-4D97-AF65-F5344CB8AC3E}">
        <p14:creationId xmlns:p14="http://schemas.microsoft.com/office/powerpoint/2010/main" val="2126731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a:extLst>
              <a:ext uri="{FF2B5EF4-FFF2-40B4-BE49-F238E27FC236}">
                <a16:creationId xmlns:a16="http://schemas.microsoft.com/office/drawing/2014/main" id="{0648CF85-8F56-2C4F-8090-85FF4624B587}"/>
              </a:ext>
            </a:extLst>
          </p:cNvPr>
          <p:cNvSpPr>
            <a:spLocks noGrp="1"/>
          </p:cNvSpPr>
          <p:nvPr>
            <p:ph type="body" sz="quarter" idx="13"/>
          </p:nvPr>
        </p:nvSpPr>
        <p:spPr>
          <a:xfrm>
            <a:off x="1393833" y="415207"/>
            <a:ext cx="9886975" cy="551987"/>
          </a:xfrm>
        </p:spPr>
        <p:txBody>
          <a:bodyPr vert="horz" lIns="0" tIns="0" rIns="0" bIns="0" rtlCol="0">
            <a:noAutofit/>
          </a:bodyPr>
          <a:lstStyle/>
          <a:p>
            <a:r>
              <a:rPr lang="ru-RU" sz="2800" b="1" dirty="0"/>
              <a:t>Участие в кампании по академическим надбавкам, возобновление выплат</a:t>
            </a:r>
          </a:p>
        </p:txBody>
      </p:sp>
      <p:sp>
        <p:nvSpPr>
          <p:cNvPr id="4" name="TextBox 3"/>
          <p:cNvSpPr txBox="1"/>
          <p:nvPr/>
        </p:nvSpPr>
        <p:spPr>
          <a:xfrm>
            <a:off x="1393833" y="1320502"/>
            <a:ext cx="10146858" cy="1200329"/>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pPr>
            <a:r>
              <a:rPr lang="ru-RU" dirty="0"/>
              <a:t>Положение об академических надбавках федерального государственного автономного образовательного учреждения высшего образования «Национальный исследовательский университет «Высшая школа экономики», п. 5.7. </a:t>
            </a:r>
            <a:r>
              <a:rPr lang="en-US" u="sng" dirty="0">
                <a:hlinkClick r:id="rId2"/>
              </a:rPr>
              <a:t>https://www.hse.ru/science/scifund/an/regulation#pagetop</a:t>
            </a:r>
            <a:endParaRPr lang="ru-RU" dirty="0"/>
          </a:p>
        </p:txBody>
      </p:sp>
      <p:grpSp>
        <p:nvGrpSpPr>
          <p:cNvPr id="10" name="Group 573"/>
          <p:cNvGrpSpPr/>
          <p:nvPr/>
        </p:nvGrpSpPr>
        <p:grpSpPr>
          <a:xfrm>
            <a:off x="503435" y="1345454"/>
            <a:ext cx="604763" cy="666620"/>
            <a:chOff x="6523038" y="5218113"/>
            <a:chExt cx="776287" cy="857250"/>
          </a:xfrm>
        </p:grpSpPr>
        <p:sp>
          <p:nvSpPr>
            <p:cNvPr id="13" name="Freeform 97"/>
            <p:cNvSpPr>
              <a:spLocks/>
            </p:cNvSpPr>
            <p:nvPr/>
          </p:nvSpPr>
          <p:spPr bwMode="auto">
            <a:xfrm>
              <a:off x="6523038" y="5218113"/>
              <a:ext cx="455612" cy="615950"/>
            </a:xfrm>
            <a:custGeom>
              <a:avLst/>
              <a:gdLst>
                <a:gd name="T0" fmla="*/ 186 w 287"/>
                <a:gd name="T1" fmla="*/ 388 h 388"/>
                <a:gd name="T2" fmla="*/ 0 w 287"/>
                <a:gd name="T3" fmla="*/ 388 h 388"/>
                <a:gd name="T4" fmla="*/ 0 w 287"/>
                <a:gd name="T5" fmla="*/ 0 h 388"/>
                <a:gd name="T6" fmla="*/ 215 w 287"/>
                <a:gd name="T7" fmla="*/ 0 h 388"/>
                <a:gd name="T8" fmla="*/ 287 w 287"/>
                <a:gd name="T9" fmla="*/ 71 h 388"/>
                <a:gd name="T10" fmla="*/ 287 w 287"/>
                <a:gd name="T11" fmla="*/ 135 h 388"/>
                <a:gd name="T12" fmla="*/ 270 w 287"/>
                <a:gd name="T13" fmla="*/ 135 h 388"/>
                <a:gd name="T14" fmla="*/ 270 w 287"/>
                <a:gd name="T15" fmla="*/ 80 h 388"/>
                <a:gd name="T16" fmla="*/ 207 w 287"/>
                <a:gd name="T17" fmla="*/ 17 h 388"/>
                <a:gd name="T18" fmla="*/ 17 w 287"/>
                <a:gd name="T19" fmla="*/ 17 h 388"/>
                <a:gd name="T20" fmla="*/ 17 w 287"/>
                <a:gd name="T21" fmla="*/ 371 h 388"/>
                <a:gd name="T22" fmla="*/ 186 w 287"/>
                <a:gd name="T23" fmla="*/ 371 h 388"/>
                <a:gd name="T24" fmla="*/ 186 w 287"/>
                <a:gd name="T25" fmla="*/ 388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7" h="388">
                  <a:moveTo>
                    <a:pt x="186" y="388"/>
                  </a:moveTo>
                  <a:lnTo>
                    <a:pt x="0" y="388"/>
                  </a:lnTo>
                  <a:lnTo>
                    <a:pt x="0" y="0"/>
                  </a:lnTo>
                  <a:lnTo>
                    <a:pt x="215" y="0"/>
                  </a:lnTo>
                  <a:lnTo>
                    <a:pt x="287" y="71"/>
                  </a:lnTo>
                  <a:lnTo>
                    <a:pt x="287" y="135"/>
                  </a:lnTo>
                  <a:lnTo>
                    <a:pt x="270" y="135"/>
                  </a:lnTo>
                  <a:lnTo>
                    <a:pt x="270" y="80"/>
                  </a:lnTo>
                  <a:lnTo>
                    <a:pt x="207" y="17"/>
                  </a:lnTo>
                  <a:lnTo>
                    <a:pt x="17" y="17"/>
                  </a:lnTo>
                  <a:lnTo>
                    <a:pt x="17" y="371"/>
                  </a:lnTo>
                  <a:lnTo>
                    <a:pt x="186" y="371"/>
                  </a:lnTo>
                  <a:lnTo>
                    <a:pt x="186" y="388"/>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14" name="Rectangle 98"/>
            <p:cNvSpPr>
              <a:spLocks noChangeArrowheads="1"/>
            </p:cNvSpPr>
            <p:nvPr/>
          </p:nvSpPr>
          <p:spPr bwMode="auto">
            <a:xfrm>
              <a:off x="6897688" y="5378451"/>
              <a:ext cx="26987" cy="53975"/>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15" name="Freeform 99"/>
            <p:cNvSpPr>
              <a:spLocks/>
            </p:cNvSpPr>
            <p:nvPr/>
          </p:nvSpPr>
          <p:spPr bwMode="auto">
            <a:xfrm>
              <a:off x="6577013" y="5272088"/>
              <a:ext cx="241300" cy="508000"/>
            </a:xfrm>
            <a:custGeom>
              <a:avLst/>
              <a:gdLst>
                <a:gd name="T0" fmla="*/ 152 w 152"/>
                <a:gd name="T1" fmla="*/ 320 h 320"/>
                <a:gd name="T2" fmla="*/ 0 w 152"/>
                <a:gd name="T3" fmla="*/ 320 h 320"/>
                <a:gd name="T4" fmla="*/ 0 w 152"/>
                <a:gd name="T5" fmla="*/ 0 h 320"/>
                <a:gd name="T6" fmla="*/ 152 w 152"/>
                <a:gd name="T7" fmla="*/ 0 h 320"/>
                <a:gd name="T8" fmla="*/ 152 w 152"/>
                <a:gd name="T9" fmla="*/ 16 h 320"/>
                <a:gd name="T10" fmla="*/ 17 w 152"/>
                <a:gd name="T11" fmla="*/ 16 h 320"/>
                <a:gd name="T12" fmla="*/ 17 w 152"/>
                <a:gd name="T13" fmla="*/ 303 h 320"/>
                <a:gd name="T14" fmla="*/ 152 w 152"/>
                <a:gd name="T15" fmla="*/ 303 h 320"/>
                <a:gd name="T16" fmla="*/ 152 w 152"/>
                <a:gd name="T17"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 h="320">
                  <a:moveTo>
                    <a:pt x="152" y="320"/>
                  </a:moveTo>
                  <a:lnTo>
                    <a:pt x="0" y="320"/>
                  </a:lnTo>
                  <a:lnTo>
                    <a:pt x="0" y="0"/>
                  </a:lnTo>
                  <a:lnTo>
                    <a:pt x="152" y="0"/>
                  </a:lnTo>
                  <a:lnTo>
                    <a:pt x="152" y="16"/>
                  </a:lnTo>
                  <a:lnTo>
                    <a:pt x="17" y="16"/>
                  </a:lnTo>
                  <a:lnTo>
                    <a:pt x="17" y="303"/>
                  </a:lnTo>
                  <a:lnTo>
                    <a:pt x="152" y="303"/>
                  </a:lnTo>
                  <a:lnTo>
                    <a:pt x="152" y="320"/>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16" name="Freeform 100"/>
            <p:cNvSpPr>
              <a:spLocks noEditPoints="1"/>
            </p:cNvSpPr>
            <p:nvPr/>
          </p:nvSpPr>
          <p:spPr bwMode="auto">
            <a:xfrm>
              <a:off x="6845300" y="5459413"/>
              <a:ext cx="454025" cy="615950"/>
            </a:xfrm>
            <a:custGeom>
              <a:avLst/>
              <a:gdLst>
                <a:gd name="T0" fmla="*/ 286 w 286"/>
                <a:gd name="T1" fmla="*/ 388 h 388"/>
                <a:gd name="T2" fmla="*/ 0 w 286"/>
                <a:gd name="T3" fmla="*/ 388 h 388"/>
                <a:gd name="T4" fmla="*/ 0 w 286"/>
                <a:gd name="T5" fmla="*/ 0 h 388"/>
                <a:gd name="T6" fmla="*/ 215 w 286"/>
                <a:gd name="T7" fmla="*/ 0 h 388"/>
                <a:gd name="T8" fmla="*/ 286 w 286"/>
                <a:gd name="T9" fmla="*/ 71 h 388"/>
                <a:gd name="T10" fmla="*/ 286 w 286"/>
                <a:gd name="T11" fmla="*/ 388 h 388"/>
                <a:gd name="T12" fmla="*/ 16 w 286"/>
                <a:gd name="T13" fmla="*/ 371 h 388"/>
                <a:gd name="T14" fmla="*/ 269 w 286"/>
                <a:gd name="T15" fmla="*/ 371 h 388"/>
                <a:gd name="T16" fmla="*/ 269 w 286"/>
                <a:gd name="T17" fmla="*/ 80 h 388"/>
                <a:gd name="T18" fmla="*/ 206 w 286"/>
                <a:gd name="T19" fmla="*/ 16 h 388"/>
                <a:gd name="T20" fmla="*/ 16 w 286"/>
                <a:gd name="T21" fmla="*/ 16 h 388"/>
                <a:gd name="T22" fmla="*/ 16 w 286"/>
                <a:gd name="T23" fmla="*/ 371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6" h="388">
                  <a:moveTo>
                    <a:pt x="286" y="388"/>
                  </a:moveTo>
                  <a:lnTo>
                    <a:pt x="0" y="388"/>
                  </a:lnTo>
                  <a:lnTo>
                    <a:pt x="0" y="0"/>
                  </a:lnTo>
                  <a:lnTo>
                    <a:pt x="215" y="0"/>
                  </a:lnTo>
                  <a:lnTo>
                    <a:pt x="286" y="71"/>
                  </a:lnTo>
                  <a:lnTo>
                    <a:pt x="286" y="388"/>
                  </a:lnTo>
                  <a:close/>
                  <a:moveTo>
                    <a:pt x="16" y="371"/>
                  </a:moveTo>
                  <a:lnTo>
                    <a:pt x="269" y="371"/>
                  </a:lnTo>
                  <a:lnTo>
                    <a:pt x="269" y="80"/>
                  </a:lnTo>
                  <a:lnTo>
                    <a:pt x="206" y="16"/>
                  </a:lnTo>
                  <a:lnTo>
                    <a:pt x="16" y="16"/>
                  </a:lnTo>
                  <a:lnTo>
                    <a:pt x="16" y="371"/>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17" name="Freeform 101"/>
            <p:cNvSpPr>
              <a:spLocks/>
            </p:cNvSpPr>
            <p:nvPr/>
          </p:nvSpPr>
          <p:spPr bwMode="auto">
            <a:xfrm>
              <a:off x="7005638" y="5272088"/>
              <a:ext cx="160337" cy="160338"/>
            </a:xfrm>
            <a:custGeom>
              <a:avLst/>
              <a:gdLst>
                <a:gd name="T0" fmla="*/ 48 w 48"/>
                <a:gd name="T1" fmla="*/ 48 h 48"/>
                <a:gd name="T2" fmla="*/ 40 w 48"/>
                <a:gd name="T3" fmla="*/ 48 h 48"/>
                <a:gd name="T4" fmla="*/ 40 w 48"/>
                <a:gd name="T5" fmla="*/ 12 h 48"/>
                <a:gd name="T6" fmla="*/ 36 w 48"/>
                <a:gd name="T7" fmla="*/ 8 h 48"/>
                <a:gd name="T8" fmla="*/ 0 w 48"/>
                <a:gd name="T9" fmla="*/ 8 h 48"/>
                <a:gd name="T10" fmla="*/ 0 w 48"/>
                <a:gd name="T11" fmla="*/ 0 h 48"/>
                <a:gd name="T12" fmla="*/ 36 w 48"/>
                <a:gd name="T13" fmla="*/ 0 h 48"/>
                <a:gd name="T14" fmla="*/ 48 w 48"/>
                <a:gd name="T15" fmla="*/ 12 h 48"/>
                <a:gd name="T16" fmla="*/ 48 w 48"/>
                <a:gd name="T17"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48">
                  <a:moveTo>
                    <a:pt x="48" y="48"/>
                  </a:moveTo>
                  <a:cubicBezTo>
                    <a:pt x="40" y="48"/>
                    <a:pt x="40" y="48"/>
                    <a:pt x="40" y="48"/>
                  </a:cubicBezTo>
                  <a:cubicBezTo>
                    <a:pt x="40" y="12"/>
                    <a:pt x="40" y="12"/>
                    <a:pt x="40" y="12"/>
                  </a:cubicBezTo>
                  <a:cubicBezTo>
                    <a:pt x="40" y="10"/>
                    <a:pt x="38" y="8"/>
                    <a:pt x="36" y="8"/>
                  </a:cubicBezTo>
                  <a:cubicBezTo>
                    <a:pt x="0" y="8"/>
                    <a:pt x="0" y="8"/>
                    <a:pt x="0" y="8"/>
                  </a:cubicBezTo>
                  <a:cubicBezTo>
                    <a:pt x="0" y="0"/>
                    <a:pt x="0" y="0"/>
                    <a:pt x="0" y="0"/>
                  </a:cubicBezTo>
                  <a:cubicBezTo>
                    <a:pt x="36" y="0"/>
                    <a:pt x="36" y="0"/>
                    <a:pt x="36" y="0"/>
                  </a:cubicBezTo>
                  <a:cubicBezTo>
                    <a:pt x="43" y="0"/>
                    <a:pt x="48" y="5"/>
                    <a:pt x="48" y="12"/>
                  </a:cubicBezTo>
                  <a:lnTo>
                    <a:pt x="48" y="48"/>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18" name="Freeform 102"/>
            <p:cNvSpPr>
              <a:spLocks/>
            </p:cNvSpPr>
            <p:nvPr/>
          </p:nvSpPr>
          <p:spPr bwMode="auto">
            <a:xfrm>
              <a:off x="6657975" y="5861051"/>
              <a:ext cx="160337" cy="160338"/>
            </a:xfrm>
            <a:custGeom>
              <a:avLst/>
              <a:gdLst>
                <a:gd name="T0" fmla="*/ 48 w 48"/>
                <a:gd name="T1" fmla="*/ 48 h 48"/>
                <a:gd name="T2" fmla="*/ 12 w 48"/>
                <a:gd name="T3" fmla="*/ 48 h 48"/>
                <a:gd name="T4" fmla="*/ 0 w 48"/>
                <a:gd name="T5" fmla="*/ 36 h 48"/>
                <a:gd name="T6" fmla="*/ 0 w 48"/>
                <a:gd name="T7" fmla="*/ 0 h 48"/>
                <a:gd name="T8" fmla="*/ 8 w 48"/>
                <a:gd name="T9" fmla="*/ 0 h 48"/>
                <a:gd name="T10" fmla="*/ 8 w 48"/>
                <a:gd name="T11" fmla="*/ 36 h 48"/>
                <a:gd name="T12" fmla="*/ 12 w 48"/>
                <a:gd name="T13" fmla="*/ 40 h 48"/>
                <a:gd name="T14" fmla="*/ 48 w 48"/>
                <a:gd name="T15" fmla="*/ 40 h 48"/>
                <a:gd name="T16" fmla="*/ 48 w 48"/>
                <a:gd name="T17"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48">
                  <a:moveTo>
                    <a:pt x="48" y="48"/>
                  </a:moveTo>
                  <a:cubicBezTo>
                    <a:pt x="12" y="48"/>
                    <a:pt x="12" y="48"/>
                    <a:pt x="12" y="48"/>
                  </a:cubicBezTo>
                  <a:cubicBezTo>
                    <a:pt x="5" y="48"/>
                    <a:pt x="0" y="43"/>
                    <a:pt x="0" y="36"/>
                  </a:cubicBezTo>
                  <a:cubicBezTo>
                    <a:pt x="0" y="0"/>
                    <a:pt x="0" y="0"/>
                    <a:pt x="0" y="0"/>
                  </a:cubicBezTo>
                  <a:cubicBezTo>
                    <a:pt x="8" y="0"/>
                    <a:pt x="8" y="0"/>
                    <a:pt x="8" y="0"/>
                  </a:cubicBezTo>
                  <a:cubicBezTo>
                    <a:pt x="8" y="36"/>
                    <a:pt x="8" y="36"/>
                    <a:pt x="8" y="36"/>
                  </a:cubicBezTo>
                  <a:cubicBezTo>
                    <a:pt x="8" y="38"/>
                    <a:pt x="10" y="40"/>
                    <a:pt x="12" y="40"/>
                  </a:cubicBezTo>
                  <a:cubicBezTo>
                    <a:pt x="48" y="40"/>
                    <a:pt x="48" y="40"/>
                    <a:pt x="48" y="40"/>
                  </a:cubicBezTo>
                  <a:lnTo>
                    <a:pt x="48" y="48"/>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19" name="Rectangle 103"/>
            <p:cNvSpPr>
              <a:spLocks noChangeArrowheads="1"/>
            </p:cNvSpPr>
            <p:nvPr/>
          </p:nvSpPr>
          <p:spPr bwMode="auto">
            <a:xfrm>
              <a:off x="6924675" y="5538788"/>
              <a:ext cx="187325"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20" name="Rectangle 104"/>
            <p:cNvSpPr>
              <a:spLocks noChangeArrowheads="1"/>
            </p:cNvSpPr>
            <p:nvPr/>
          </p:nvSpPr>
          <p:spPr bwMode="auto">
            <a:xfrm>
              <a:off x="6924675" y="5592763"/>
              <a:ext cx="187325"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21" name="Rectangle 105"/>
            <p:cNvSpPr>
              <a:spLocks noChangeArrowheads="1"/>
            </p:cNvSpPr>
            <p:nvPr/>
          </p:nvSpPr>
          <p:spPr bwMode="auto">
            <a:xfrm>
              <a:off x="6924675" y="5646738"/>
              <a:ext cx="295275"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22" name="Rectangle 106"/>
            <p:cNvSpPr>
              <a:spLocks noChangeArrowheads="1"/>
            </p:cNvSpPr>
            <p:nvPr/>
          </p:nvSpPr>
          <p:spPr bwMode="auto">
            <a:xfrm>
              <a:off x="6924675" y="5699126"/>
              <a:ext cx="295275"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23" name="Rectangle 107"/>
            <p:cNvSpPr>
              <a:spLocks noChangeArrowheads="1"/>
            </p:cNvSpPr>
            <p:nvPr/>
          </p:nvSpPr>
          <p:spPr bwMode="auto">
            <a:xfrm>
              <a:off x="6924675" y="5753101"/>
              <a:ext cx="295275"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24" name="Rectangle 108"/>
            <p:cNvSpPr>
              <a:spLocks noChangeArrowheads="1"/>
            </p:cNvSpPr>
            <p:nvPr/>
          </p:nvSpPr>
          <p:spPr bwMode="auto">
            <a:xfrm>
              <a:off x="6924675" y="5807076"/>
              <a:ext cx="295275"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25" name="Rectangle 109"/>
            <p:cNvSpPr>
              <a:spLocks noChangeArrowheads="1"/>
            </p:cNvSpPr>
            <p:nvPr/>
          </p:nvSpPr>
          <p:spPr bwMode="auto">
            <a:xfrm>
              <a:off x="6924675" y="5861051"/>
              <a:ext cx="295275" cy="25400"/>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26" name="Rectangle 110"/>
            <p:cNvSpPr>
              <a:spLocks noChangeArrowheads="1"/>
            </p:cNvSpPr>
            <p:nvPr/>
          </p:nvSpPr>
          <p:spPr bwMode="auto">
            <a:xfrm>
              <a:off x="6924675" y="5913438"/>
              <a:ext cx="295275"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27" name="Rectangle 111"/>
            <p:cNvSpPr>
              <a:spLocks noChangeArrowheads="1"/>
            </p:cNvSpPr>
            <p:nvPr/>
          </p:nvSpPr>
          <p:spPr bwMode="auto">
            <a:xfrm>
              <a:off x="6924675" y="5967413"/>
              <a:ext cx="295275"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28" name="Freeform 112"/>
            <p:cNvSpPr>
              <a:spLocks/>
            </p:cNvSpPr>
            <p:nvPr/>
          </p:nvSpPr>
          <p:spPr bwMode="auto">
            <a:xfrm>
              <a:off x="6845300" y="5230813"/>
              <a:ext cx="119062" cy="120650"/>
            </a:xfrm>
            <a:custGeom>
              <a:avLst/>
              <a:gdLst>
                <a:gd name="T0" fmla="*/ 75 w 75"/>
                <a:gd name="T1" fmla="*/ 76 h 76"/>
                <a:gd name="T2" fmla="*/ 0 w 75"/>
                <a:gd name="T3" fmla="*/ 76 h 76"/>
                <a:gd name="T4" fmla="*/ 0 w 75"/>
                <a:gd name="T5" fmla="*/ 0 h 76"/>
                <a:gd name="T6" fmla="*/ 16 w 75"/>
                <a:gd name="T7" fmla="*/ 0 h 76"/>
                <a:gd name="T8" fmla="*/ 16 w 75"/>
                <a:gd name="T9" fmla="*/ 59 h 76"/>
                <a:gd name="T10" fmla="*/ 75 w 75"/>
                <a:gd name="T11" fmla="*/ 59 h 76"/>
                <a:gd name="T12" fmla="*/ 75 w 75"/>
                <a:gd name="T13" fmla="*/ 76 h 76"/>
              </a:gdLst>
              <a:ahLst/>
              <a:cxnLst>
                <a:cxn ang="0">
                  <a:pos x="T0" y="T1"/>
                </a:cxn>
                <a:cxn ang="0">
                  <a:pos x="T2" y="T3"/>
                </a:cxn>
                <a:cxn ang="0">
                  <a:pos x="T4" y="T5"/>
                </a:cxn>
                <a:cxn ang="0">
                  <a:pos x="T6" y="T7"/>
                </a:cxn>
                <a:cxn ang="0">
                  <a:pos x="T8" y="T9"/>
                </a:cxn>
                <a:cxn ang="0">
                  <a:pos x="T10" y="T11"/>
                </a:cxn>
                <a:cxn ang="0">
                  <a:pos x="T12" y="T13"/>
                </a:cxn>
              </a:cxnLst>
              <a:rect l="0" t="0" r="r" b="b"/>
              <a:pathLst>
                <a:path w="75" h="76">
                  <a:moveTo>
                    <a:pt x="75" y="76"/>
                  </a:moveTo>
                  <a:lnTo>
                    <a:pt x="0" y="76"/>
                  </a:lnTo>
                  <a:lnTo>
                    <a:pt x="0" y="0"/>
                  </a:lnTo>
                  <a:lnTo>
                    <a:pt x="16" y="0"/>
                  </a:lnTo>
                  <a:lnTo>
                    <a:pt x="16" y="59"/>
                  </a:lnTo>
                  <a:lnTo>
                    <a:pt x="75" y="59"/>
                  </a:lnTo>
                  <a:lnTo>
                    <a:pt x="75" y="76"/>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29" name="Freeform 113"/>
            <p:cNvSpPr>
              <a:spLocks/>
            </p:cNvSpPr>
            <p:nvPr/>
          </p:nvSpPr>
          <p:spPr bwMode="auto">
            <a:xfrm>
              <a:off x="7165975" y="5472113"/>
              <a:ext cx="120650" cy="120650"/>
            </a:xfrm>
            <a:custGeom>
              <a:avLst/>
              <a:gdLst>
                <a:gd name="T0" fmla="*/ 76 w 76"/>
                <a:gd name="T1" fmla="*/ 76 h 76"/>
                <a:gd name="T2" fmla="*/ 0 w 76"/>
                <a:gd name="T3" fmla="*/ 76 h 76"/>
                <a:gd name="T4" fmla="*/ 0 w 76"/>
                <a:gd name="T5" fmla="*/ 0 h 76"/>
                <a:gd name="T6" fmla="*/ 17 w 76"/>
                <a:gd name="T7" fmla="*/ 0 h 76"/>
                <a:gd name="T8" fmla="*/ 17 w 76"/>
                <a:gd name="T9" fmla="*/ 59 h 76"/>
                <a:gd name="T10" fmla="*/ 76 w 76"/>
                <a:gd name="T11" fmla="*/ 59 h 76"/>
                <a:gd name="T12" fmla="*/ 76 w 76"/>
                <a:gd name="T13" fmla="*/ 76 h 76"/>
              </a:gdLst>
              <a:ahLst/>
              <a:cxnLst>
                <a:cxn ang="0">
                  <a:pos x="T0" y="T1"/>
                </a:cxn>
                <a:cxn ang="0">
                  <a:pos x="T2" y="T3"/>
                </a:cxn>
                <a:cxn ang="0">
                  <a:pos x="T4" y="T5"/>
                </a:cxn>
                <a:cxn ang="0">
                  <a:pos x="T6" y="T7"/>
                </a:cxn>
                <a:cxn ang="0">
                  <a:pos x="T8" y="T9"/>
                </a:cxn>
                <a:cxn ang="0">
                  <a:pos x="T10" y="T11"/>
                </a:cxn>
                <a:cxn ang="0">
                  <a:pos x="T12" y="T13"/>
                </a:cxn>
              </a:cxnLst>
              <a:rect l="0" t="0" r="r" b="b"/>
              <a:pathLst>
                <a:path w="76" h="76">
                  <a:moveTo>
                    <a:pt x="76" y="76"/>
                  </a:moveTo>
                  <a:lnTo>
                    <a:pt x="0" y="76"/>
                  </a:lnTo>
                  <a:lnTo>
                    <a:pt x="0" y="0"/>
                  </a:lnTo>
                  <a:lnTo>
                    <a:pt x="17" y="0"/>
                  </a:lnTo>
                  <a:lnTo>
                    <a:pt x="17" y="59"/>
                  </a:lnTo>
                  <a:lnTo>
                    <a:pt x="76" y="59"/>
                  </a:lnTo>
                  <a:lnTo>
                    <a:pt x="76" y="76"/>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grpSp>
      <p:grpSp>
        <p:nvGrpSpPr>
          <p:cNvPr id="30" name="Group 15"/>
          <p:cNvGrpSpPr/>
          <p:nvPr/>
        </p:nvGrpSpPr>
        <p:grpSpPr>
          <a:xfrm>
            <a:off x="536136" y="2081305"/>
            <a:ext cx="558272" cy="498484"/>
            <a:chOff x="5997707" y="910283"/>
            <a:chExt cx="879956" cy="872499"/>
          </a:xfrm>
        </p:grpSpPr>
        <p:sp>
          <p:nvSpPr>
            <p:cNvPr id="31" name="Freeform 169"/>
            <p:cNvSpPr>
              <a:spLocks noEditPoints="1"/>
            </p:cNvSpPr>
            <p:nvPr/>
          </p:nvSpPr>
          <p:spPr bwMode="auto">
            <a:xfrm>
              <a:off x="6088686" y="1305517"/>
              <a:ext cx="572717" cy="436995"/>
            </a:xfrm>
            <a:custGeom>
              <a:avLst/>
              <a:gdLst>
                <a:gd name="T0" fmla="*/ 0 w 384"/>
                <a:gd name="T1" fmla="*/ 230 h 293"/>
                <a:gd name="T2" fmla="*/ 341 w 384"/>
                <a:gd name="T3" fmla="*/ 0 h 293"/>
                <a:gd name="T4" fmla="*/ 384 w 384"/>
                <a:gd name="T5" fmla="*/ 65 h 293"/>
                <a:gd name="T6" fmla="*/ 49 w 384"/>
                <a:gd name="T7" fmla="*/ 289 h 293"/>
                <a:gd name="T8" fmla="*/ 42 w 384"/>
                <a:gd name="T9" fmla="*/ 293 h 293"/>
                <a:gd name="T10" fmla="*/ 0 w 384"/>
                <a:gd name="T11" fmla="*/ 230 h 293"/>
                <a:gd name="T12" fmla="*/ 0 w 384"/>
                <a:gd name="T13" fmla="*/ 230 h 293"/>
                <a:gd name="T14" fmla="*/ 45 w 384"/>
                <a:gd name="T15" fmla="*/ 282 h 293"/>
                <a:gd name="T16" fmla="*/ 51 w 384"/>
                <a:gd name="T17" fmla="*/ 278 h 293"/>
                <a:gd name="T18" fmla="*/ 45 w 384"/>
                <a:gd name="T19" fmla="*/ 282 h 293"/>
                <a:gd name="T20" fmla="*/ 45 w 384"/>
                <a:gd name="T21" fmla="*/ 282 h 293"/>
                <a:gd name="T22" fmla="*/ 21 w 384"/>
                <a:gd name="T23" fmla="*/ 233 h 293"/>
                <a:gd name="T24" fmla="*/ 47 w 384"/>
                <a:gd name="T25" fmla="*/ 272 h 293"/>
                <a:gd name="T26" fmla="*/ 363 w 384"/>
                <a:gd name="T27" fmla="*/ 60 h 293"/>
                <a:gd name="T28" fmla="*/ 337 w 384"/>
                <a:gd name="T29" fmla="*/ 22 h 293"/>
                <a:gd name="T30" fmla="*/ 21 w 384"/>
                <a:gd name="T31" fmla="*/ 233 h 293"/>
                <a:gd name="T32" fmla="*/ 21 w 384"/>
                <a:gd name="T33" fmla="*/ 233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4" h="293">
                  <a:moveTo>
                    <a:pt x="0" y="230"/>
                  </a:moveTo>
                  <a:lnTo>
                    <a:pt x="341" y="0"/>
                  </a:lnTo>
                  <a:lnTo>
                    <a:pt x="384" y="65"/>
                  </a:lnTo>
                  <a:lnTo>
                    <a:pt x="49" y="289"/>
                  </a:lnTo>
                  <a:lnTo>
                    <a:pt x="42" y="293"/>
                  </a:lnTo>
                  <a:lnTo>
                    <a:pt x="0" y="230"/>
                  </a:lnTo>
                  <a:lnTo>
                    <a:pt x="0" y="230"/>
                  </a:lnTo>
                  <a:close/>
                  <a:moveTo>
                    <a:pt x="45" y="282"/>
                  </a:moveTo>
                  <a:lnTo>
                    <a:pt x="51" y="278"/>
                  </a:lnTo>
                  <a:lnTo>
                    <a:pt x="45" y="282"/>
                  </a:lnTo>
                  <a:lnTo>
                    <a:pt x="45" y="282"/>
                  </a:lnTo>
                  <a:close/>
                  <a:moveTo>
                    <a:pt x="21" y="233"/>
                  </a:moveTo>
                  <a:lnTo>
                    <a:pt x="47" y="272"/>
                  </a:lnTo>
                  <a:lnTo>
                    <a:pt x="363" y="60"/>
                  </a:lnTo>
                  <a:lnTo>
                    <a:pt x="337" y="22"/>
                  </a:lnTo>
                  <a:lnTo>
                    <a:pt x="21" y="233"/>
                  </a:lnTo>
                  <a:lnTo>
                    <a:pt x="21" y="233"/>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32" name="Freeform 170"/>
            <p:cNvSpPr>
              <a:spLocks noEditPoints="1"/>
            </p:cNvSpPr>
            <p:nvPr/>
          </p:nvSpPr>
          <p:spPr bwMode="auto">
            <a:xfrm>
              <a:off x="6030519" y="1635128"/>
              <a:ext cx="141688" cy="120808"/>
            </a:xfrm>
            <a:custGeom>
              <a:avLst/>
              <a:gdLst>
                <a:gd name="T0" fmla="*/ 0 w 95"/>
                <a:gd name="T1" fmla="*/ 80 h 81"/>
                <a:gd name="T2" fmla="*/ 26 w 95"/>
                <a:gd name="T3" fmla="*/ 17 h 81"/>
                <a:gd name="T4" fmla="*/ 52 w 95"/>
                <a:gd name="T5" fmla="*/ 0 h 81"/>
                <a:gd name="T6" fmla="*/ 95 w 95"/>
                <a:gd name="T7" fmla="*/ 64 h 81"/>
                <a:gd name="T8" fmla="*/ 70 w 95"/>
                <a:gd name="T9" fmla="*/ 80 h 81"/>
                <a:gd name="T10" fmla="*/ 68 w 95"/>
                <a:gd name="T11" fmla="*/ 81 h 81"/>
                <a:gd name="T12" fmla="*/ 0 w 95"/>
                <a:gd name="T13" fmla="*/ 80 h 81"/>
                <a:gd name="T14" fmla="*/ 0 w 95"/>
                <a:gd name="T15" fmla="*/ 80 h 81"/>
                <a:gd name="T16" fmla="*/ 66 w 95"/>
                <a:gd name="T17" fmla="*/ 74 h 81"/>
                <a:gd name="T18" fmla="*/ 66 w 95"/>
                <a:gd name="T19" fmla="*/ 66 h 81"/>
                <a:gd name="T20" fmla="*/ 66 w 95"/>
                <a:gd name="T21" fmla="*/ 74 h 81"/>
                <a:gd name="T22" fmla="*/ 66 w 95"/>
                <a:gd name="T23" fmla="*/ 74 h 81"/>
                <a:gd name="T24" fmla="*/ 39 w 95"/>
                <a:gd name="T25" fmla="*/ 28 h 81"/>
                <a:gd name="T26" fmla="*/ 23 w 95"/>
                <a:gd name="T27" fmla="*/ 65 h 81"/>
                <a:gd name="T28" fmla="*/ 64 w 95"/>
                <a:gd name="T29" fmla="*/ 66 h 81"/>
                <a:gd name="T30" fmla="*/ 73 w 95"/>
                <a:gd name="T31" fmla="*/ 59 h 81"/>
                <a:gd name="T32" fmla="*/ 47 w 95"/>
                <a:gd name="T33" fmla="*/ 21 h 81"/>
                <a:gd name="T34" fmla="*/ 39 w 95"/>
                <a:gd name="T35" fmla="*/ 28 h 81"/>
                <a:gd name="T36" fmla="*/ 39 w 95"/>
                <a:gd name="T37" fmla="*/ 28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5" h="81">
                  <a:moveTo>
                    <a:pt x="0" y="80"/>
                  </a:moveTo>
                  <a:lnTo>
                    <a:pt x="26" y="17"/>
                  </a:lnTo>
                  <a:lnTo>
                    <a:pt x="52" y="0"/>
                  </a:lnTo>
                  <a:lnTo>
                    <a:pt x="95" y="64"/>
                  </a:lnTo>
                  <a:lnTo>
                    <a:pt x="70" y="80"/>
                  </a:lnTo>
                  <a:lnTo>
                    <a:pt x="68" y="81"/>
                  </a:lnTo>
                  <a:lnTo>
                    <a:pt x="0" y="80"/>
                  </a:lnTo>
                  <a:lnTo>
                    <a:pt x="0" y="80"/>
                  </a:lnTo>
                  <a:close/>
                  <a:moveTo>
                    <a:pt x="66" y="74"/>
                  </a:moveTo>
                  <a:lnTo>
                    <a:pt x="66" y="66"/>
                  </a:lnTo>
                  <a:lnTo>
                    <a:pt x="66" y="74"/>
                  </a:lnTo>
                  <a:lnTo>
                    <a:pt x="66" y="74"/>
                  </a:lnTo>
                  <a:close/>
                  <a:moveTo>
                    <a:pt x="39" y="28"/>
                  </a:moveTo>
                  <a:lnTo>
                    <a:pt x="23" y="65"/>
                  </a:lnTo>
                  <a:lnTo>
                    <a:pt x="64" y="66"/>
                  </a:lnTo>
                  <a:lnTo>
                    <a:pt x="73" y="59"/>
                  </a:lnTo>
                  <a:lnTo>
                    <a:pt x="47" y="21"/>
                  </a:lnTo>
                  <a:lnTo>
                    <a:pt x="39" y="28"/>
                  </a:lnTo>
                  <a:lnTo>
                    <a:pt x="39" y="28"/>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33" name="Freeform 171"/>
            <p:cNvSpPr>
              <a:spLocks noEditPoints="1"/>
            </p:cNvSpPr>
            <p:nvPr/>
          </p:nvSpPr>
          <p:spPr bwMode="auto">
            <a:xfrm>
              <a:off x="6592796" y="1286129"/>
              <a:ext cx="104402" cy="111859"/>
            </a:xfrm>
            <a:custGeom>
              <a:avLst/>
              <a:gdLst>
                <a:gd name="T0" fmla="*/ 28 w 70"/>
                <a:gd name="T1" fmla="*/ 63 h 75"/>
                <a:gd name="T2" fmla="*/ 49 w 70"/>
                <a:gd name="T3" fmla="*/ 49 h 75"/>
                <a:gd name="T4" fmla="*/ 31 w 70"/>
                <a:gd name="T5" fmla="*/ 22 h 75"/>
                <a:gd name="T6" fmla="*/ 9 w 70"/>
                <a:gd name="T7" fmla="*/ 36 h 75"/>
                <a:gd name="T8" fmla="*/ 0 w 70"/>
                <a:gd name="T9" fmla="*/ 23 h 75"/>
                <a:gd name="T10" fmla="*/ 35 w 70"/>
                <a:gd name="T11" fmla="*/ 0 h 75"/>
                <a:gd name="T12" fmla="*/ 70 w 70"/>
                <a:gd name="T13" fmla="*/ 52 h 75"/>
                <a:gd name="T14" fmla="*/ 36 w 70"/>
                <a:gd name="T15" fmla="*/ 75 h 75"/>
                <a:gd name="T16" fmla="*/ 28 w 70"/>
                <a:gd name="T17" fmla="*/ 63 h 75"/>
                <a:gd name="T18" fmla="*/ 28 w 70"/>
                <a:gd name="T19" fmla="*/ 63 h 75"/>
                <a:gd name="T20" fmla="*/ 9 w 70"/>
                <a:gd name="T21" fmla="*/ 36 h 75"/>
                <a:gd name="T22" fmla="*/ 9 w 70"/>
                <a:gd name="T23" fmla="*/ 36 h 75"/>
                <a:gd name="T24" fmla="*/ 9 w 70"/>
                <a:gd name="T25" fmla="*/ 36 h 75"/>
                <a:gd name="T26" fmla="*/ 9 w 70"/>
                <a:gd name="T27" fmla="*/ 36 h 75"/>
                <a:gd name="T28" fmla="*/ 9 w 70"/>
                <a:gd name="T29" fmla="*/ 36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0" h="75">
                  <a:moveTo>
                    <a:pt x="28" y="63"/>
                  </a:moveTo>
                  <a:lnTo>
                    <a:pt x="49" y="49"/>
                  </a:lnTo>
                  <a:lnTo>
                    <a:pt x="31" y="22"/>
                  </a:lnTo>
                  <a:lnTo>
                    <a:pt x="9" y="36"/>
                  </a:lnTo>
                  <a:lnTo>
                    <a:pt x="0" y="23"/>
                  </a:lnTo>
                  <a:lnTo>
                    <a:pt x="35" y="0"/>
                  </a:lnTo>
                  <a:lnTo>
                    <a:pt x="70" y="52"/>
                  </a:lnTo>
                  <a:lnTo>
                    <a:pt x="36" y="75"/>
                  </a:lnTo>
                  <a:lnTo>
                    <a:pt x="28" y="63"/>
                  </a:lnTo>
                  <a:lnTo>
                    <a:pt x="28" y="63"/>
                  </a:lnTo>
                  <a:close/>
                  <a:moveTo>
                    <a:pt x="9" y="36"/>
                  </a:moveTo>
                  <a:lnTo>
                    <a:pt x="9" y="36"/>
                  </a:lnTo>
                  <a:lnTo>
                    <a:pt x="9" y="36"/>
                  </a:lnTo>
                  <a:lnTo>
                    <a:pt x="9" y="36"/>
                  </a:lnTo>
                  <a:lnTo>
                    <a:pt x="9" y="36"/>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34" name="Freeform 172"/>
            <p:cNvSpPr>
              <a:spLocks/>
            </p:cNvSpPr>
            <p:nvPr/>
          </p:nvSpPr>
          <p:spPr bwMode="auto">
            <a:xfrm>
              <a:off x="6410839" y="1336838"/>
              <a:ext cx="247581" cy="284868"/>
            </a:xfrm>
            <a:custGeom>
              <a:avLst/>
              <a:gdLst>
                <a:gd name="T0" fmla="*/ 0 w 166"/>
                <a:gd name="T1" fmla="*/ 178 h 191"/>
                <a:gd name="T2" fmla="*/ 144 w 166"/>
                <a:gd name="T3" fmla="*/ 82 h 191"/>
                <a:gd name="T4" fmla="*/ 95 w 166"/>
                <a:gd name="T5" fmla="*/ 8 h 191"/>
                <a:gd name="T6" fmla="*/ 108 w 166"/>
                <a:gd name="T7" fmla="*/ 0 h 191"/>
                <a:gd name="T8" fmla="*/ 166 w 166"/>
                <a:gd name="T9" fmla="*/ 86 h 191"/>
                <a:gd name="T10" fmla="*/ 8 w 166"/>
                <a:gd name="T11" fmla="*/ 191 h 191"/>
                <a:gd name="T12" fmla="*/ 0 w 166"/>
                <a:gd name="T13" fmla="*/ 178 h 191"/>
                <a:gd name="T14" fmla="*/ 0 w 166"/>
                <a:gd name="T15" fmla="*/ 178 h 19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6" h="191">
                  <a:moveTo>
                    <a:pt x="0" y="178"/>
                  </a:moveTo>
                  <a:lnTo>
                    <a:pt x="144" y="82"/>
                  </a:lnTo>
                  <a:lnTo>
                    <a:pt x="95" y="8"/>
                  </a:lnTo>
                  <a:lnTo>
                    <a:pt x="108" y="0"/>
                  </a:lnTo>
                  <a:lnTo>
                    <a:pt x="166" y="86"/>
                  </a:lnTo>
                  <a:lnTo>
                    <a:pt x="8" y="191"/>
                  </a:lnTo>
                  <a:lnTo>
                    <a:pt x="0" y="178"/>
                  </a:lnTo>
                  <a:lnTo>
                    <a:pt x="0" y="178"/>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35" name="Freeform 173"/>
            <p:cNvSpPr>
              <a:spLocks/>
            </p:cNvSpPr>
            <p:nvPr/>
          </p:nvSpPr>
          <p:spPr bwMode="auto">
            <a:xfrm>
              <a:off x="6379518" y="1454662"/>
              <a:ext cx="70099" cy="87996"/>
            </a:xfrm>
            <a:custGeom>
              <a:avLst/>
              <a:gdLst>
                <a:gd name="T0" fmla="*/ 0 w 47"/>
                <a:gd name="T1" fmla="*/ 8 h 59"/>
                <a:gd name="T2" fmla="*/ 12 w 47"/>
                <a:gd name="T3" fmla="*/ 0 h 59"/>
                <a:gd name="T4" fmla="*/ 47 w 47"/>
                <a:gd name="T5" fmla="*/ 51 h 59"/>
                <a:gd name="T6" fmla="*/ 34 w 47"/>
                <a:gd name="T7" fmla="*/ 59 h 59"/>
                <a:gd name="T8" fmla="*/ 0 w 47"/>
                <a:gd name="T9" fmla="*/ 8 h 59"/>
                <a:gd name="T10" fmla="*/ 0 w 47"/>
                <a:gd name="T11" fmla="*/ 8 h 59"/>
              </a:gdLst>
              <a:ahLst/>
              <a:cxnLst>
                <a:cxn ang="0">
                  <a:pos x="T0" y="T1"/>
                </a:cxn>
                <a:cxn ang="0">
                  <a:pos x="T2" y="T3"/>
                </a:cxn>
                <a:cxn ang="0">
                  <a:pos x="T4" y="T5"/>
                </a:cxn>
                <a:cxn ang="0">
                  <a:pos x="T6" y="T7"/>
                </a:cxn>
                <a:cxn ang="0">
                  <a:pos x="T8" y="T9"/>
                </a:cxn>
                <a:cxn ang="0">
                  <a:pos x="T10" y="T11"/>
                </a:cxn>
              </a:cxnLst>
              <a:rect l="0" t="0" r="r" b="b"/>
              <a:pathLst>
                <a:path w="47" h="59">
                  <a:moveTo>
                    <a:pt x="0" y="8"/>
                  </a:moveTo>
                  <a:lnTo>
                    <a:pt x="12" y="0"/>
                  </a:lnTo>
                  <a:lnTo>
                    <a:pt x="47" y="51"/>
                  </a:lnTo>
                  <a:lnTo>
                    <a:pt x="34" y="59"/>
                  </a:lnTo>
                  <a:lnTo>
                    <a:pt x="0" y="8"/>
                  </a:lnTo>
                  <a:lnTo>
                    <a:pt x="0" y="8"/>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36" name="Freeform 174"/>
            <p:cNvSpPr>
              <a:spLocks/>
            </p:cNvSpPr>
            <p:nvPr/>
          </p:nvSpPr>
          <p:spPr bwMode="auto">
            <a:xfrm>
              <a:off x="6343724" y="1477034"/>
              <a:ext cx="70099" cy="89487"/>
            </a:xfrm>
            <a:custGeom>
              <a:avLst/>
              <a:gdLst>
                <a:gd name="T0" fmla="*/ 0 w 47"/>
                <a:gd name="T1" fmla="*/ 9 h 60"/>
                <a:gd name="T2" fmla="*/ 13 w 47"/>
                <a:gd name="T3" fmla="*/ 0 h 60"/>
                <a:gd name="T4" fmla="*/ 47 w 47"/>
                <a:gd name="T5" fmla="*/ 51 h 60"/>
                <a:gd name="T6" fmla="*/ 35 w 47"/>
                <a:gd name="T7" fmla="*/ 60 h 60"/>
                <a:gd name="T8" fmla="*/ 0 w 47"/>
                <a:gd name="T9" fmla="*/ 9 h 60"/>
                <a:gd name="T10" fmla="*/ 0 w 47"/>
                <a:gd name="T11" fmla="*/ 9 h 60"/>
              </a:gdLst>
              <a:ahLst/>
              <a:cxnLst>
                <a:cxn ang="0">
                  <a:pos x="T0" y="T1"/>
                </a:cxn>
                <a:cxn ang="0">
                  <a:pos x="T2" y="T3"/>
                </a:cxn>
                <a:cxn ang="0">
                  <a:pos x="T4" y="T5"/>
                </a:cxn>
                <a:cxn ang="0">
                  <a:pos x="T6" y="T7"/>
                </a:cxn>
                <a:cxn ang="0">
                  <a:pos x="T8" y="T9"/>
                </a:cxn>
                <a:cxn ang="0">
                  <a:pos x="T10" y="T11"/>
                </a:cxn>
              </a:cxnLst>
              <a:rect l="0" t="0" r="r" b="b"/>
              <a:pathLst>
                <a:path w="47" h="60">
                  <a:moveTo>
                    <a:pt x="0" y="9"/>
                  </a:moveTo>
                  <a:lnTo>
                    <a:pt x="13" y="0"/>
                  </a:lnTo>
                  <a:lnTo>
                    <a:pt x="47" y="51"/>
                  </a:lnTo>
                  <a:lnTo>
                    <a:pt x="35" y="60"/>
                  </a:lnTo>
                  <a:lnTo>
                    <a:pt x="0" y="9"/>
                  </a:lnTo>
                  <a:lnTo>
                    <a:pt x="0" y="9"/>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37" name="Freeform 175"/>
            <p:cNvSpPr>
              <a:spLocks/>
            </p:cNvSpPr>
            <p:nvPr/>
          </p:nvSpPr>
          <p:spPr bwMode="auto">
            <a:xfrm>
              <a:off x="5997707" y="1733564"/>
              <a:ext cx="56675" cy="49218"/>
            </a:xfrm>
            <a:custGeom>
              <a:avLst/>
              <a:gdLst>
                <a:gd name="T0" fmla="*/ 0 w 38"/>
                <a:gd name="T1" fmla="*/ 21 h 33"/>
                <a:gd name="T2" fmla="*/ 30 w 38"/>
                <a:gd name="T3" fmla="*/ 0 h 33"/>
                <a:gd name="T4" fmla="*/ 38 w 38"/>
                <a:gd name="T5" fmla="*/ 13 h 33"/>
                <a:gd name="T6" fmla="*/ 8 w 38"/>
                <a:gd name="T7" fmla="*/ 33 h 33"/>
                <a:gd name="T8" fmla="*/ 0 w 38"/>
                <a:gd name="T9" fmla="*/ 21 h 33"/>
                <a:gd name="T10" fmla="*/ 0 w 38"/>
                <a:gd name="T11" fmla="*/ 21 h 33"/>
              </a:gdLst>
              <a:ahLst/>
              <a:cxnLst>
                <a:cxn ang="0">
                  <a:pos x="T0" y="T1"/>
                </a:cxn>
                <a:cxn ang="0">
                  <a:pos x="T2" y="T3"/>
                </a:cxn>
                <a:cxn ang="0">
                  <a:pos x="T4" y="T5"/>
                </a:cxn>
                <a:cxn ang="0">
                  <a:pos x="T6" y="T7"/>
                </a:cxn>
                <a:cxn ang="0">
                  <a:pos x="T8" y="T9"/>
                </a:cxn>
                <a:cxn ang="0">
                  <a:pos x="T10" y="T11"/>
                </a:cxn>
              </a:cxnLst>
              <a:rect l="0" t="0" r="r" b="b"/>
              <a:pathLst>
                <a:path w="38" h="33">
                  <a:moveTo>
                    <a:pt x="0" y="21"/>
                  </a:moveTo>
                  <a:lnTo>
                    <a:pt x="30" y="0"/>
                  </a:lnTo>
                  <a:lnTo>
                    <a:pt x="38" y="13"/>
                  </a:lnTo>
                  <a:lnTo>
                    <a:pt x="8" y="33"/>
                  </a:lnTo>
                  <a:lnTo>
                    <a:pt x="0" y="21"/>
                  </a:lnTo>
                  <a:lnTo>
                    <a:pt x="0" y="21"/>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38" name="Freeform 176"/>
            <p:cNvSpPr>
              <a:spLocks/>
            </p:cNvSpPr>
            <p:nvPr/>
          </p:nvSpPr>
          <p:spPr bwMode="auto">
            <a:xfrm>
              <a:off x="6167732" y="910283"/>
              <a:ext cx="709931" cy="806875"/>
            </a:xfrm>
            <a:custGeom>
              <a:avLst/>
              <a:gdLst>
                <a:gd name="T0" fmla="*/ 62 w 476"/>
                <a:gd name="T1" fmla="*/ 541 h 541"/>
                <a:gd name="T2" fmla="*/ 62 w 476"/>
                <a:gd name="T3" fmla="*/ 526 h 541"/>
                <a:gd name="T4" fmla="*/ 460 w 476"/>
                <a:gd name="T5" fmla="*/ 526 h 541"/>
                <a:gd name="T6" fmla="*/ 460 w 476"/>
                <a:gd name="T7" fmla="*/ 15 h 541"/>
                <a:gd name="T8" fmla="*/ 119 w 476"/>
                <a:gd name="T9" fmla="*/ 15 h 541"/>
                <a:gd name="T10" fmla="*/ 16 w 476"/>
                <a:gd name="T11" fmla="*/ 119 h 541"/>
                <a:gd name="T12" fmla="*/ 16 w 476"/>
                <a:gd name="T13" fmla="*/ 424 h 541"/>
                <a:gd name="T14" fmla="*/ 16 w 476"/>
                <a:gd name="T15" fmla="*/ 424 h 541"/>
                <a:gd name="T16" fmla="*/ 0 w 476"/>
                <a:gd name="T17" fmla="*/ 424 h 541"/>
                <a:gd name="T18" fmla="*/ 0 w 476"/>
                <a:gd name="T19" fmla="*/ 113 h 541"/>
                <a:gd name="T20" fmla="*/ 112 w 476"/>
                <a:gd name="T21" fmla="*/ 0 h 541"/>
                <a:gd name="T22" fmla="*/ 476 w 476"/>
                <a:gd name="T23" fmla="*/ 0 h 541"/>
                <a:gd name="T24" fmla="*/ 476 w 476"/>
                <a:gd name="T25" fmla="*/ 541 h 541"/>
                <a:gd name="T26" fmla="*/ 62 w 476"/>
                <a:gd name="T27" fmla="*/ 541 h 541"/>
                <a:gd name="T28" fmla="*/ 62 w 476"/>
                <a:gd name="T29" fmla="*/ 541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6" h="541">
                  <a:moveTo>
                    <a:pt x="62" y="541"/>
                  </a:moveTo>
                  <a:lnTo>
                    <a:pt x="62" y="526"/>
                  </a:lnTo>
                  <a:lnTo>
                    <a:pt x="460" y="526"/>
                  </a:lnTo>
                  <a:lnTo>
                    <a:pt x="460" y="15"/>
                  </a:lnTo>
                  <a:lnTo>
                    <a:pt x="119" y="15"/>
                  </a:lnTo>
                  <a:lnTo>
                    <a:pt x="16" y="119"/>
                  </a:lnTo>
                  <a:lnTo>
                    <a:pt x="16" y="424"/>
                  </a:lnTo>
                  <a:lnTo>
                    <a:pt x="16" y="424"/>
                  </a:lnTo>
                  <a:lnTo>
                    <a:pt x="0" y="424"/>
                  </a:lnTo>
                  <a:lnTo>
                    <a:pt x="0" y="113"/>
                  </a:lnTo>
                  <a:lnTo>
                    <a:pt x="112" y="0"/>
                  </a:lnTo>
                  <a:lnTo>
                    <a:pt x="476" y="0"/>
                  </a:lnTo>
                  <a:lnTo>
                    <a:pt x="476" y="541"/>
                  </a:lnTo>
                  <a:lnTo>
                    <a:pt x="62" y="541"/>
                  </a:lnTo>
                  <a:lnTo>
                    <a:pt x="62" y="541"/>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39" name="Freeform 177"/>
            <p:cNvSpPr>
              <a:spLocks/>
            </p:cNvSpPr>
            <p:nvPr/>
          </p:nvSpPr>
          <p:spPr bwMode="auto">
            <a:xfrm>
              <a:off x="6179664" y="920723"/>
              <a:ext cx="171517" cy="174500"/>
            </a:xfrm>
            <a:custGeom>
              <a:avLst/>
              <a:gdLst>
                <a:gd name="T0" fmla="*/ 0 w 115"/>
                <a:gd name="T1" fmla="*/ 117 h 117"/>
                <a:gd name="T2" fmla="*/ 0 w 115"/>
                <a:gd name="T3" fmla="*/ 101 h 117"/>
                <a:gd name="T4" fmla="*/ 100 w 115"/>
                <a:gd name="T5" fmla="*/ 101 h 117"/>
                <a:gd name="T6" fmla="*/ 100 w 115"/>
                <a:gd name="T7" fmla="*/ 0 h 117"/>
                <a:gd name="T8" fmla="*/ 100 w 115"/>
                <a:gd name="T9" fmla="*/ 0 h 117"/>
                <a:gd name="T10" fmla="*/ 115 w 115"/>
                <a:gd name="T11" fmla="*/ 0 h 117"/>
                <a:gd name="T12" fmla="*/ 115 w 115"/>
                <a:gd name="T13" fmla="*/ 117 h 117"/>
                <a:gd name="T14" fmla="*/ 0 w 115"/>
                <a:gd name="T15" fmla="*/ 117 h 117"/>
                <a:gd name="T16" fmla="*/ 0 w 115"/>
                <a:gd name="T17" fmla="*/ 11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5" h="117">
                  <a:moveTo>
                    <a:pt x="0" y="117"/>
                  </a:moveTo>
                  <a:lnTo>
                    <a:pt x="0" y="101"/>
                  </a:lnTo>
                  <a:lnTo>
                    <a:pt x="100" y="101"/>
                  </a:lnTo>
                  <a:lnTo>
                    <a:pt x="100" y="0"/>
                  </a:lnTo>
                  <a:lnTo>
                    <a:pt x="100" y="0"/>
                  </a:lnTo>
                  <a:lnTo>
                    <a:pt x="115" y="0"/>
                  </a:lnTo>
                  <a:lnTo>
                    <a:pt x="115" y="117"/>
                  </a:lnTo>
                  <a:lnTo>
                    <a:pt x="0" y="117"/>
                  </a:lnTo>
                  <a:lnTo>
                    <a:pt x="0" y="117"/>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40" name="Freeform 178"/>
            <p:cNvSpPr>
              <a:spLocks/>
            </p:cNvSpPr>
            <p:nvPr/>
          </p:nvSpPr>
          <p:spPr bwMode="auto">
            <a:xfrm>
              <a:off x="6339250" y="966958"/>
              <a:ext cx="483230" cy="738268"/>
            </a:xfrm>
            <a:custGeom>
              <a:avLst/>
              <a:gdLst>
                <a:gd name="T0" fmla="*/ 308 w 324"/>
                <a:gd name="T1" fmla="*/ 495 h 495"/>
                <a:gd name="T2" fmla="*/ 308 w 324"/>
                <a:gd name="T3" fmla="*/ 15 h 495"/>
                <a:gd name="T4" fmla="*/ 0 w 324"/>
                <a:gd name="T5" fmla="*/ 15 h 495"/>
                <a:gd name="T6" fmla="*/ 0 w 324"/>
                <a:gd name="T7" fmla="*/ 0 h 495"/>
                <a:gd name="T8" fmla="*/ 324 w 324"/>
                <a:gd name="T9" fmla="*/ 0 h 495"/>
                <a:gd name="T10" fmla="*/ 324 w 324"/>
                <a:gd name="T11" fmla="*/ 495 h 495"/>
                <a:gd name="T12" fmla="*/ 308 w 324"/>
                <a:gd name="T13" fmla="*/ 495 h 495"/>
                <a:gd name="T14" fmla="*/ 308 w 324"/>
                <a:gd name="T15" fmla="*/ 495 h 4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4" h="495">
                  <a:moveTo>
                    <a:pt x="308" y="495"/>
                  </a:moveTo>
                  <a:lnTo>
                    <a:pt x="308" y="15"/>
                  </a:lnTo>
                  <a:lnTo>
                    <a:pt x="0" y="15"/>
                  </a:lnTo>
                  <a:lnTo>
                    <a:pt x="0" y="0"/>
                  </a:lnTo>
                  <a:lnTo>
                    <a:pt x="324" y="0"/>
                  </a:lnTo>
                  <a:lnTo>
                    <a:pt x="324" y="495"/>
                  </a:lnTo>
                  <a:lnTo>
                    <a:pt x="308" y="495"/>
                  </a:lnTo>
                  <a:lnTo>
                    <a:pt x="308" y="495"/>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41" name="Freeform 179"/>
            <p:cNvSpPr>
              <a:spLocks noEditPoints="1"/>
            </p:cNvSpPr>
            <p:nvPr/>
          </p:nvSpPr>
          <p:spPr bwMode="auto">
            <a:xfrm>
              <a:off x="6403382" y="1043022"/>
              <a:ext cx="359440" cy="123791"/>
            </a:xfrm>
            <a:custGeom>
              <a:avLst/>
              <a:gdLst>
                <a:gd name="T0" fmla="*/ 0 w 241"/>
                <a:gd name="T1" fmla="*/ 83 h 83"/>
                <a:gd name="T2" fmla="*/ 0 w 241"/>
                <a:gd name="T3" fmla="*/ 0 h 83"/>
                <a:gd name="T4" fmla="*/ 241 w 241"/>
                <a:gd name="T5" fmla="*/ 0 h 83"/>
                <a:gd name="T6" fmla="*/ 241 w 241"/>
                <a:gd name="T7" fmla="*/ 75 h 83"/>
                <a:gd name="T8" fmla="*/ 241 w 241"/>
                <a:gd name="T9" fmla="*/ 83 h 83"/>
                <a:gd name="T10" fmla="*/ 0 w 241"/>
                <a:gd name="T11" fmla="*/ 83 h 83"/>
                <a:gd name="T12" fmla="*/ 0 w 241"/>
                <a:gd name="T13" fmla="*/ 83 h 83"/>
                <a:gd name="T14" fmla="*/ 233 w 241"/>
                <a:gd name="T15" fmla="*/ 75 h 83"/>
                <a:gd name="T16" fmla="*/ 233 w 241"/>
                <a:gd name="T17" fmla="*/ 67 h 83"/>
                <a:gd name="T18" fmla="*/ 233 w 241"/>
                <a:gd name="T19" fmla="*/ 75 h 83"/>
                <a:gd name="T20" fmla="*/ 233 w 241"/>
                <a:gd name="T21" fmla="*/ 75 h 83"/>
                <a:gd name="T22" fmla="*/ 15 w 241"/>
                <a:gd name="T23" fmla="*/ 67 h 83"/>
                <a:gd name="T24" fmla="*/ 226 w 241"/>
                <a:gd name="T25" fmla="*/ 67 h 83"/>
                <a:gd name="T26" fmla="*/ 226 w 241"/>
                <a:gd name="T27" fmla="*/ 15 h 83"/>
                <a:gd name="T28" fmla="*/ 15 w 241"/>
                <a:gd name="T29" fmla="*/ 15 h 83"/>
                <a:gd name="T30" fmla="*/ 15 w 241"/>
                <a:gd name="T31" fmla="*/ 67 h 83"/>
                <a:gd name="T32" fmla="*/ 15 w 241"/>
                <a:gd name="T33" fmla="*/ 67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1" h="83">
                  <a:moveTo>
                    <a:pt x="0" y="83"/>
                  </a:moveTo>
                  <a:lnTo>
                    <a:pt x="0" y="0"/>
                  </a:lnTo>
                  <a:lnTo>
                    <a:pt x="241" y="0"/>
                  </a:lnTo>
                  <a:lnTo>
                    <a:pt x="241" y="75"/>
                  </a:lnTo>
                  <a:lnTo>
                    <a:pt x="241" y="83"/>
                  </a:lnTo>
                  <a:lnTo>
                    <a:pt x="0" y="83"/>
                  </a:lnTo>
                  <a:lnTo>
                    <a:pt x="0" y="83"/>
                  </a:lnTo>
                  <a:close/>
                  <a:moveTo>
                    <a:pt x="233" y="75"/>
                  </a:moveTo>
                  <a:lnTo>
                    <a:pt x="233" y="67"/>
                  </a:lnTo>
                  <a:lnTo>
                    <a:pt x="233" y="75"/>
                  </a:lnTo>
                  <a:lnTo>
                    <a:pt x="233" y="75"/>
                  </a:lnTo>
                  <a:close/>
                  <a:moveTo>
                    <a:pt x="15" y="67"/>
                  </a:moveTo>
                  <a:lnTo>
                    <a:pt x="226" y="67"/>
                  </a:lnTo>
                  <a:lnTo>
                    <a:pt x="226" y="15"/>
                  </a:lnTo>
                  <a:lnTo>
                    <a:pt x="15" y="15"/>
                  </a:lnTo>
                  <a:lnTo>
                    <a:pt x="15" y="67"/>
                  </a:lnTo>
                  <a:lnTo>
                    <a:pt x="15" y="67"/>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42" name="Freeform 180"/>
            <p:cNvSpPr>
              <a:spLocks noEditPoints="1"/>
            </p:cNvSpPr>
            <p:nvPr/>
          </p:nvSpPr>
          <p:spPr bwMode="auto">
            <a:xfrm>
              <a:off x="6528664" y="1093731"/>
              <a:ext cx="131248" cy="22372"/>
            </a:xfrm>
            <a:custGeom>
              <a:avLst/>
              <a:gdLst>
                <a:gd name="T0" fmla="*/ 71 w 88"/>
                <a:gd name="T1" fmla="*/ 15 h 15"/>
                <a:gd name="T2" fmla="*/ 71 w 88"/>
                <a:gd name="T3" fmla="*/ 0 h 15"/>
                <a:gd name="T4" fmla="*/ 88 w 88"/>
                <a:gd name="T5" fmla="*/ 0 h 15"/>
                <a:gd name="T6" fmla="*/ 88 w 88"/>
                <a:gd name="T7" fmla="*/ 15 h 15"/>
                <a:gd name="T8" fmla="*/ 71 w 88"/>
                <a:gd name="T9" fmla="*/ 15 h 15"/>
                <a:gd name="T10" fmla="*/ 71 w 88"/>
                <a:gd name="T11" fmla="*/ 15 h 15"/>
                <a:gd name="T12" fmla="*/ 36 w 88"/>
                <a:gd name="T13" fmla="*/ 15 h 15"/>
                <a:gd name="T14" fmla="*/ 36 w 88"/>
                <a:gd name="T15" fmla="*/ 0 h 15"/>
                <a:gd name="T16" fmla="*/ 53 w 88"/>
                <a:gd name="T17" fmla="*/ 0 h 15"/>
                <a:gd name="T18" fmla="*/ 53 w 88"/>
                <a:gd name="T19" fmla="*/ 15 h 15"/>
                <a:gd name="T20" fmla="*/ 36 w 88"/>
                <a:gd name="T21" fmla="*/ 15 h 15"/>
                <a:gd name="T22" fmla="*/ 36 w 88"/>
                <a:gd name="T23" fmla="*/ 15 h 15"/>
                <a:gd name="T24" fmla="*/ 0 w 88"/>
                <a:gd name="T25" fmla="*/ 15 h 15"/>
                <a:gd name="T26" fmla="*/ 0 w 88"/>
                <a:gd name="T27" fmla="*/ 0 h 15"/>
                <a:gd name="T28" fmla="*/ 18 w 88"/>
                <a:gd name="T29" fmla="*/ 0 h 15"/>
                <a:gd name="T30" fmla="*/ 18 w 88"/>
                <a:gd name="T31" fmla="*/ 15 h 15"/>
                <a:gd name="T32" fmla="*/ 0 w 88"/>
                <a:gd name="T33" fmla="*/ 15 h 15"/>
                <a:gd name="T34" fmla="*/ 0 w 88"/>
                <a:gd name="T35"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8" h="15">
                  <a:moveTo>
                    <a:pt x="71" y="15"/>
                  </a:moveTo>
                  <a:lnTo>
                    <a:pt x="71" y="0"/>
                  </a:lnTo>
                  <a:lnTo>
                    <a:pt x="88" y="0"/>
                  </a:lnTo>
                  <a:lnTo>
                    <a:pt x="88" y="15"/>
                  </a:lnTo>
                  <a:lnTo>
                    <a:pt x="71" y="15"/>
                  </a:lnTo>
                  <a:lnTo>
                    <a:pt x="71" y="15"/>
                  </a:lnTo>
                  <a:close/>
                  <a:moveTo>
                    <a:pt x="36" y="15"/>
                  </a:moveTo>
                  <a:lnTo>
                    <a:pt x="36" y="0"/>
                  </a:lnTo>
                  <a:lnTo>
                    <a:pt x="53" y="0"/>
                  </a:lnTo>
                  <a:lnTo>
                    <a:pt x="53" y="15"/>
                  </a:lnTo>
                  <a:lnTo>
                    <a:pt x="36" y="15"/>
                  </a:lnTo>
                  <a:lnTo>
                    <a:pt x="36" y="15"/>
                  </a:lnTo>
                  <a:close/>
                  <a:moveTo>
                    <a:pt x="0" y="15"/>
                  </a:moveTo>
                  <a:lnTo>
                    <a:pt x="0" y="0"/>
                  </a:lnTo>
                  <a:lnTo>
                    <a:pt x="18" y="0"/>
                  </a:lnTo>
                  <a:lnTo>
                    <a:pt x="18" y="15"/>
                  </a:lnTo>
                  <a:lnTo>
                    <a:pt x="0" y="15"/>
                  </a:lnTo>
                  <a:lnTo>
                    <a:pt x="0" y="15"/>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43" name="Freeform 181"/>
            <p:cNvSpPr>
              <a:spLocks/>
            </p:cNvSpPr>
            <p:nvPr/>
          </p:nvSpPr>
          <p:spPr bwMode="auto">
            <a:xfrm>
              <a:off x="6415313" y="1196641"/>
              <a:ext cx="335577" cy="22372"/>
            </a:xfrm>
            <a:custGeom>
              <a:avLst/>
              <a:gdLst>
                <a:gd name="T0" fmla="*/ 0 w 225"/>
                <a:gd name="T1" fmla="*/ 15 h 15"/>
                <a:gd name="T2" fmla="*/ 0 w 225"/>
                <a:gd name="T3" fmla="*/ 0 h 15"/>
                <a:gd name="T4" fmla="*/ 225 w 225"/>
                <a:gd name="T5" fmla="*/ 0 h 15"/>
                <a:gd name="T6" fmla="*/ 225 w 225"/>
                <a:gd name="T7" fmla="*/ 15 h 15"/>
                <a:gd name="T8" fmla="*/ 0 w 225"/>
                <a:gd name="T9" fmla="*/ 15 h 15"/>
                <a:gd name="T10" fmla="*/ 0 w 225"/>
                <a:gd name="T11" fmla="*/ 15 h 15"/>
              </a:gdLst>
              <a:ahLst/>
              <a:cxnLst>
                <a:cxn ang="0">
                  <a:pos x="T0" y="T1"/>
                </a:cxn>
                <a:cxn ang="0">
                  <a:pos x="T2" y="T3"/>
                </a:cxn>
                <a:cxn ang="0">
                  <a:pos x="T4" y="T5"/>
                </a:cxn>
                <a:cxn ang="0">
                  <a:pos x="T6" y="T7"/>
                </a:cxn>
                <a:cxn ang="0">
                  <a:pos x="T8" y="T9"/>
                </a:cxn>
                <a:cxn ang="0">
                  <a:pos x="T10" y="T11"/>
                </a:cxn>
              </a:cxnLst>
              <a:rect l="0" t="0" r="r" b="b"/>
              <a:pathLst>
                <a:path w="225" h="15">
                  <a:moveTo>
                    <a:pt x="0" y="15"/>
                  </a:moveTo>
                  <a:lnTo>
                    <a:pt x="0" y="0"/>
                  </a:lnTo>
                  <a:lnTo>
                    <a:pt x="225" y="0"/>
                  </a:lnTo>
                  <a:lnTo>
                    <a:pt x="225" y="15"/>
                  </a:lnTo>
                  <a:lnTo>
                    <a:pt x="0" y="15"/>
                  </a:lnTo>
                  <a:lnTo>
                    <a:pt x="0" y="15"/>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44" name="Freeform 182"/>
            <p:cNvSpPr>
              <a:spLocks/>
            </p:cNvSpPr>
            <p:nvPr/>
          </p:nvSpPr>
          <p:spPr bwMode="auto">
            <a:xfrm>
              <a:off x="6415313" y="1248842"/>
              <a:ext cx="132740" cy="22372"/>
            </a:xfrm>
            <a:custGeom>
              <a:avLst/>
              <a:gdLst>
                <a:gd name="T0" fmla="*/ 0 w 89"/>
                <a:gd name="T1" fmla="*/ 15 h 15"/>
                <a:gd name="T2" fmla="*/ 0 w 89"/>
                <a:gd name="T3" fmla="*/ 0 h 15"/>
                <a:gd name="T4" fmla="*/ 89 w 89"/>
                <a:gd name="T5" fmla="*/ 0 h 15"/>
                <a:gd name="T6" fmla="*/ 89 w 89"/>
                <a:gd name="T7" fmla="*/ 15 h 15"/>
                <a:gd name="T8" fmla="*/ 0 w 89"/>
                <a:gd name="T9" fmla="*/ 15 h 15"/>
                <a:gd name="T10" fmla="*/ 0 w 89"/>
                <a:gd name="T11" fmla="*/ 15 h 15"/>
              </a:gdLst>
              <a:ahLst/>
              <a:cxnLst>
                <a:cxn ang="0">
                  <a:pos x="T0" y="T1"/>
                </a:cxn>
                <a:cxn ang="0">
                  <a:pos x="T2" y="T3"/>
                </a:cxn>
                <a:cxn ang="0">
                  <a:pos x="T4" y="T5"/>
                </a:cxn>
                <a:cxn ang="0">
                  <a:pos x="T6" y="T7"/>
                </a:cxn>
                <a:cxn ang="0">
                  <a:pos x="T8" y="T9"/>
                </a:cxn>
                <a:cxn ang="0">
                  <a:pos x="T10" y="T11"/>
                </a:cxn>
              </a:cxnLst>
              <a:rect l="0" t="0" r="r" b="b"/>
              <a:pathLst>
                <a:path w="89" h="15">
                  <a:moveTo>
                    <a:pt x="0" y="15"/>
                  </a:moveTo>
                  <a:lnTo>
                    <a:pt x="0" y="0"/>
                  </a:lnTo>
                  <a:lnTo>
                    <a:pt x="89" y="0"/>
                  </a:lnTo>
                  <a:lnTo>
                    <a:pt x="89" y="15"/>
                  </a:lnTo>
                  <a:lnTo>
                    <a:pt x="0" y="15"/>
                  </a:lnTo>
                  <a:lnTo>
                    <a:pt x="0" y="15"/>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grpSp>
      <p:grpSp>
        <p:nvGrpSpPr>
          <p:cNvPr id="45" name="Group 575"/>
          <p:cNvGrpSpPr/>
          <p:nvPr/>
        </p:nvGrpSpPr>
        <p:grpSpPr>
          <a:xfrm>
            <a:off x="649258" y="5879469"/>
            <a:ext cx="653707" cy="632821"/>
            <a:chOff x="6537325" y="2379663"/>
            <a:chExt cx="803275" cy="857251"/>
          </a:xfrm>
        </p:grpSpPr>
        <p:sp>
          <p:nvSpPr>
            <p:cNvPr id="46" name="Freeform 157"/>
            <p:cNvSpPr>
              <a:spLocks/>
            </p:cNvSpPr>
            <p:nvPr/>
          </p:nvSpPr>
          <p:spPr bwMode="auto">
            <a:xfrm>
              <a:off x="6831013" y="2379663"/>
              <a:ext cx="509587" cy="425450"/>
            </a:xfrm>
            <a:custGeom>
              <a:avLst/>
              <a:gdLst>
                <a:gd name="T0" fmla="*/ 59 w 152"/>
                <a:gd name="T1" fmla="*/ 127 h 127"/>
                <a:gd name="T2" fmla="*/ 53 w 152"/>
                <a:gd name="T3" fmla="*/ 121 h 127"/>
                <a:gd name="T4" fmla="*/ 78 w 152"/>
                <a:gd name="T5" fmla="*/ 96 h 127"/>
                <a:gd name="T6" fmla="*/ 140 w 152"/>
                <a:gd name="T7" fmla="*/ 96 h 127"/>
                <a:gd name="T8" fmla="*/ 144 w 152"/>
                <a:gd name="T9" fmla="*/ 92 h 127"/>
                <a:gd name="T10" fmla="*/ 144 w 152"/>
                <a:gd name="T11" fmla="*/ 12 h 127"/>
                <a:gd name="T12" fmla="*/ 140 w 152"/>
                <a:gd name="T13" fmla="*/ 8 h 127"/>
                <a:gd name="T14" fmla="*/ 12 w 152"/>
                <a:gd name="T15" fmla="*/ 8 h 127"/>
                <a:gd name="T16" fmla="*/ 8 w 152"/>
                <a:gd name="T17" fmla="*/ 12 h 127"/>
                <a:gd name="T18" fmla="*/ 8 w 152"/>
                <a:gd name="T19" fmla="*/ 48 h 127"/>
                <a:gd name="T20" fmla="*/ 0 w 152"/>
                <a:gd name="T21" fmla="*/ 48 h 127"/>
                <a:gd name="T22" fmla="*/ 0 w 152"/>
                <a:gd name="T23" fmla="*/ 12 h 127"/>
                <a:gd name="T24" fmla="*/ 12 w 152"/>
                <a:gd name="T25" fmla="*/ 0 h 127"/>
                <a:gd name="T26" fmla="*/ 140 w 152"/>
                <a:gd name="T27" fmla="*/ 0 h 127"/>
                <a:gd name="T28" fmla="*/ 152 w 152"/>
                <a:gd name="T29" fmla="*/ 12 h 127"/>
                <a:gd name="T30" fmla="*/ 152 w 152"/>
                <a:gd name="T31" fmla="*/ 92 h 127"/>
                <a:gd name="T32" fmla="*/ 140 w 152"/>
                <a:gd name="T33" fmla="*/ 104 h 127"/>
                <a:gd name="T34" fmla="*/ 82 w 152"/>
                <a:gd name="T35" fmla="*/ 104 h 127"/>
                <a:gd name="T36" fmla="*/ 59 w 152"/>
                <a:gd name="T37" fmla="*/ 12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2" h="127">
                  <a:moveTo>
                    <a:pt x="59" y="127"/>
                  </a:moveTo>
                  <a:cubicBezTo>
                    <a:pt x="53" y="121"/>
                    <a:pt x="53" y="121"/>
                    <a:pt x="53" y="121"/>
                  </a:cubicBezTo>
                  <a:cubicBezTo>
                    <a:pt x="78" y="96"/>
                    <a:pt x="78" y="96"/>
                    <a:pt x="78" y="96"/>
                  </a:cubicBezTo>
                  <a:cubicBezTo>
                    <a:pt x="140" y="96"/>
                    <a:pt x="140" y="96"/>
                    <a:pt x="140" y="96"/>
                  </a:cubicBezTo>
                  <a:cubicBezTo>
                    <a:pt x="142" y="96"/>
                    <a:pt x="144" y="94"/>
                    <a:pt x="144" y="92"/>
                  </a:cubicBezTo>
                  <a:cubicBezTo>
                    <a:pt x="144" y="12"/>
                    <a:pt x="144" y="12"/>
                    <a:pt x="144" y="12"/>
                  </a:cubicBezTo>
                  <a:cubicBezTo>
                    <a:pt x="144" y="10"/>
                    <a:pt x="142" y="8"/>
                    <a:pt x="140" y="8"/>
                  </a:cubicBezTo>
                  <a:cubicBezTo>
                    <a:pt x="12" y="8"/>
                    <a:pt x="12" y="8"/>
                    <a:pt x="12" y="8"/>
                  </a:cubicBezTo>
                  <a:cubicBezTo>
                    <a:pt x="10" y="8"/>
                    <a:pt x="8" y="10"/>
                    <a:pt x="8" y="12"/>
                  </a:cubicBezTo>
                  <a:cubicBezTo>
                    <a:pt x="8" y="48"/>
                    <a:pt x="8" y="48"/>
                    <a:pt x="8" y="48"/>
                  </a:cubicBezTo>
                  <a:cubicBezTo>
                    <a:pt x="0" y="48"/>
                    <a:pt x="0" y="48"/>
                    <a:pt x="0" y="48"/>
                  </a:cubicBezTo>
                  <a:cubicBezTo>
                    <a:pt x="0" y="12"/>
                    <a:pt x="0" y="12"/>
                    <a:pt x="0" y="12"/>
                  </a:cubicBezTo>
                  <a:cubicBezTo>
                    <a:pt x="0" y="5"/>
                    <a:pt x="5" y="0"/>
                    <a:pt x="12" y="0"/>
                  </a:cubicBezTo>
                  <a:cubicBezTo>
                    <a:pt x="140" y="0"/>
                    <a:pt x="140" y="0"/>
                    <a:pt x="140" y="0"/>
                  </a:cubicBezTo>
                  <a:cubicBezTo>
                    <a:pt x="147" y="0"/>
                    <a:pt x="152" y="5"/>
                    <a:pt x="152" y="12"/>
                  </a:cubicBezTo>
                  <a:cubicBezTo>
                    <a:pt x="152" y="92"/>
                    <a:pt x="152" y="92"/>
                    <a:pt x="152" y="92"/>
                  </a:cubicBezTo>
                  <a:cubicBezTo>
                    <a:pt x="152" y="99"/>
                    <a:pt x="147" y="104"/>
                    <a:pt x="140" y="104"/>
                  </a:cubicBezTo>
                  <a:cubicBezTo>
                    <a:pt x="82" y="104"/>
                    <a:pt x="82" y="104"/>
                    <a:pt x="82" y="104"/>
                  </a:cubicBezTo>
                  <a:lnTo>
                    <a:pt x="59" y="127"/>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47" name="Rectangle 158"/>
            <p:cNvSpPr>
              <a:spLocks noChangeArrowheads="1"/>
            </p:cNvSpPr>
            <p:nvPr/>
          </p:nvSpPr>
          <p:spPr bwMode="auto">
            <a:xfrm>
              <a:off x="7018338" y="2540001"/>
              <a:ext cx="26987"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48" name="Rectangle 159"/>
            <p:cNvSpPr>
              <a:spLocks noChangeArrowheads="1"/>
            </p:cNvSpPr>
            <p:nvPr/>
          </p:nvSpPr>
          <p:spPr bwMode="auto">
            <a:xfrm>
              <a:off x="7072313" y="2540001"/>
              <a:ext cx="26987"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49" name="Rectangle 160"/>
            <p:cNvSpPr>
              <a:spLocks noChangeArrowheads="1"/>
            </p:cNvSpPr>
            <p:nvPr/>
          </p:nvSpPr>
          <p:spPr bwMode="auto">
            <a:xfrm>
              <a:off x="7126288" y="2540001"/>
              <a:ext cx="26987"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50" name="Line 161"/>
            <p:cNvSpPr>
              <a:spLocks noChangeShapeType="1"/>
            </p:cNvSpPr>
            <p:nvPr/>
          </p:nvSpPr>
          <p:spPr bwMode="auto">
            <a:xfrm>
              <a:off x="6938963" y="2968626"/>
              <a:ext cx="0" cy="0"/>
            </a:xfrm>
            <a:prstGeom prst="line">
              <a:avLst/>
            </a:prstGeom>
            <a:ln>
              <a:headEnd/>
              <a:tailEn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51" name="Freeform 162"/>
            <p:cNvSpPr>
              <a:spLocks/>
            </p:cNvSpPr>
            <p:nvPr/>
          </p:nvSpPr>
          <p:spPr bwMode="auto">
            <a:xfrm>
              <a:off x="6537325" y="2959101"/>
              <a:ext cx="206375" cy="277813"/>
            </a:xfrm>
            <a:custGeom>
              <a:avLst/>
              <a:gdLst>
                <a:gd name="T0" fmla="*/ 8 w 62"/>
                <a:gd name="T1" fmla="*/ 83 h 83"/>
                <a:gd name="T2" fmla="*/ 0 w 62"/>
                <a:gd name="T3" fmla="*/ 83 h 83"/>
                <a:gd name="T4" fmla="*/ 0 w 62"/>
                <a:gd name="T5" fmla="*/ 55 h 83"/>
                <a:gd name="T6" fmla="*/ 37 w 62"/>
                <a:gd name="T7" fmla="*/ 9 h 83"/>
                <a:gd name="T8" fmla="*/ 58 w 62"/>
                <a:gd name="T9" fmla="*/ 0 h 83"/>
                <a:gd name="T10" fmla="*/ 62 w 62"/>
                <a:gd name="T11" fmla="*/ 6 h 83"/>
                <a:gd name="T12" fmla="*/ 39 w 62"/>
                <a:gd name="T13" fmla="*/ 17 h 83"/>
                <a:gd name="T14" fmla="*/ 8 w 62"/>
                <a:gd name="T15" fmla="*/ 55 h 83"/>
                <a:gd name="T16" fmla="*/ 8 w 62"/>
                <a:gd name="T17" fmla="*/ 8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83">
                  <a:moveTo>
                    <a:pt x="8" y="83"/>
                  </a:moveTo>
                  <a:cubicBezTo>
                    <a:pt x="0" y="83"/>
                    <a:pt x="0" y="83"/>
                    <a:pt x="0" y="83"/>
                  </a:cubicBezTo>
                  <a:cubicBezTo>
                    <a:pt x="0" y="55"/>
                    <a:pt x="0" y="55"/>
                    <a:pt x="0" y="55"/>
                  </a:cubicBezTo>
                  <a:cubicBezTo>
                    <a:pt x="0" y="23"/>
                    <a:pt x="18" y="16"/>
                    <a:pt x="37" y="9"/>
                  </a:cubicBezTo>
                  <a:cubicBezTo>
                    <a:pt x="44" y="6"/>
                    <a:pt x="51" y="4"/>
                    <a:pt x="58" y="0"/>
                  </a:cubicBezTo>
                  <a:cubicBezTo>
                    <a:pt x="62" y="6"/>
                    <a:pt x="62" y="6"/>
                    <a:pt x="62" y="6"/>
                  </a:cubicBezTo>
                  <a:cubicBezTo>
                    <a:pt x="54" y="11"/>
                    <a:pt x="46" y="14"/>
                    <a:pt x="39" y="17"/>
                  </a:cubicBezTo>
                  <a:cubicBezTo>
                    <a:pt x="21" y="24"/>
                    <a:pt x="8" y="28"/>
                    <a:pt x="8" y="55"/>
                  </a:cubicBezTo>
                  <a:lnTo>
                    <a:pt x="8" y="83"/>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52" name="Freeform 163"/>
            <p:cNvSpPr>
              <a:spLocks/>
            </p:cNvSpPr>
            <p:nvPr/>
          </p:nvSpPr>
          <p:spPr bwMode="auto">
            <a:xfrm>
              <a:off x="6945313" y="2959101"/>
              <a:ext cx="207962" cy="277813"/>
            </a:xfrm>
            <a:custGeom>
              <a:avLst/>
              <a:gdLst>
                <a:gd name="T0" fmla="*/ 62 w 62"/>
                <a:gd name="T1" fmla="*/ 83 h 83"/>
                <a:gd name="T2" fmla="*/ 54 w 62"/>
                <a:gd name="T3" fmla="*/ 83 h 83"/>
                <a:gd name="T4" fmla="*/ 54 w 62"/>
                <a:gd name="T5" fmla="*/ 55 h 83"/>
                <a:gd name="T6" fmla="*/ 23 w 62"/>
                <a:gd name="T7" fmla="*/ 17 h 83"/>
                <a:gd name="T8" fmla="*/ 0 w 62"/>
                <a:gd name="T9" fmla="*/ 6 h 83"/>
                <a:gd name="T10" fmla="*/ 4 w 62"/>
                <a:gd name="T11" fmla="*/ 0 h 83"/>
                <a:gd name="T12" fmla="*/ 25 w 62"/>
                <a:gd name="T13" fmla="*/ 9 h 83"/>
                <a:gd name="T14" fmla="*/ 62 w 62"/>
                <a:gd name="T15" fmla="*/ 55 h 83"/>
                <a:gd name="T16" fmla="*/ 62 w 62"/>
                <a:gd name="T17" fmla="*/ 8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83">
                  <a:moveTo>
                    <a:pt x="62" y="83"/>
                  </a:moveTo>
                  <a:cubicBezTo>
                    <a:pt x="54" y="83"/>
                    <a:pt x="54" y="83"/>
                    <a:pt x="54" y="83"/>
                  </a:cubicBezTo>
                  <a:cubicBezTo>
                    <a:pt x="54" y="55"/>
                    <a:pt x="54" y="55"/>
                    <a:pt x="54" y="55"/>
                  </a:cubicBezTo>
                  <a:cubicBezTo>
                    <a:pt x="54" y="28"/>
                    <a:pt x="41" y="24"/>
                    <a:pt x="23" y="17"/>
                  </a:cubicBezTo>
                  <a:cubicBezTo>
                    <a:pt x="16" y="14"/>
                    <a:pt x="8" y="11"/>
                    <a:pt x="0" y="6"/>
                  </a:cubicBezTo>
                  <a:cubicBezTo>
                    <a:pt x="4" y="0"/>
                    <a:pt x="4" y="0"/>
                    <a:pt x="4" y="0"/>
                  </a:cubicBezTo>
                  <a:cubicBezTo>
                    <a:pt x="11" y="4"/>
                    <a:pt x="18" y="6"/>
                    <a:pt x="25" y="9"/>
                  </a:cubicBezTo>
                  <a:cubicBezTo>
                    <a:pt x="44" y="16"/>
                    <a:pt x="62" y="23"/>
                    <a:pt x="62" y="55"/>
                  </a:cubicBezTo>
                  <a:lnTo>
                    <a:pt x="62" y="83"/>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53" name="Freeform 164"/>
            <p:cNvSpPr>
              <a:spLocks noEditPoints="1"/>
            </p:cNvSpPr>
            <p:nvPr/>
          </p:nvSpPr>
          <p:spPr bwMode="auto">
            <a:xfrm>
              <a:off x="6721475" y="2914651"/>
              <a:ext cx="247650" cy="123825"/>
            </a:xfrm>
            <a:custGeom>
              <a:avLst/>
              <a:gdLst>
                <a:gd name="T0" fmla="*/ 113 w 156"/>
                <a:gd name="T1" fmla="*/ 78 h 78"/>
                <a:gd name="T2" fmla="*/ 78 w 156"/>
                <a:gd name="T3" fmla="*/ 59 h 78"/>
                <a:gd name="T4" fmla="*/ 42 w 156"/>
                <a:gd name="T5" fmla="*/ 78 h 78"/>
                <a:gd name="T6" fmla="*/ 0 w 156"/>
                <a:gd name="T7" fmla="*/ 36 h 78"/>
                <a:gd name="T8" fmla="*/ 23 w 156"/>
                <a:gd name="T9" fmla="*/ 0 h 78"/>
                <a:gd name="T10" fmla="*/ 78 w 156"/>
                <a:gd name="T11" fmla="*/ 9 h 78"/>
                <a:gd name="T12" fmla="*/ 132 w 156"/>
                <a:gd name="T13" fmla="*/ 0 h 78"/>
                <a:gd name="T14" fmla="*/ 156 w 156"/>
                <a:gd name="T15" fmla="*/ 36 h 78"/>
                <a:gd name="T16" fmla="*/ 113 w 156"/>
                <a:gd name="T17" fmla="*/ 78 h 78"/>
                <a:gd name="T18" fmla="*/ 78 w 156"/>
                <a:gd name="T19" fmla="*/ 42 h 78"/>
                <a:gd name="T20" fmla="*/ 109 w 156"/>
                <a:gd name="T21" fmla="*/ 57 h 78"/>
                <a:gd name="T22" fmla="*/ 135 w 156"/>
                <a:gd name="T23" fmla="*/ 32 h 78"/>
                <a:gd name="T24" fmla="*/ 124 w 156"/>
                <a:gd name="T25" fmla="*/ 17 h 78"/>
                <a:gd name="T26" fmla="*/ 78 w 156"/>
                <a:gd name="T27" fmla="*/ 25 h 78"/>
                <a:gd name="T28" fmla="*/ 31 w 156"/>
                <a:gd name="T29" fmla="*/ 17 h 78"/>
                <a:gd name="T30" fmla="*/ 21 w 156"/>
                <a:gd name="T31" fmla="*/ 32 h 78"/>
                <a:gd name="T32" fmla="*/ 46 w 156"/>
                <a:gd name="T33" fmla="*/ 57 h 78"/>
                <a:gd name="T34" fmla="*/ 78 w 156"/>
                <a:gd name="T35" fmla="*/ 42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6" h="78">
                  <a:moveTo>
                    <a:pt x="113" y="78"/>
                  </a:moveTo>
                  <a:lnTo>
                    <a:pt x="78" y="59"/>
                  </a:lnTo>
                  <a:lnTo>
                    <a:pt x="42" y="78"/>
                  </a:lnTo>
                  <a:lnTo>
                    <a:pt x="0" y="36"/>
                  </a:lnTo>
                  <a:lnTo>
                    <a:pt x="23" y="0"/>
                  </a:lnTo>
                  <a:lnTo>
                    <a:pt x="78" y="9"/>
                  </a:lnTo>
                  <a:lnTo>
                    <a:pt x="132" y="0"/>
                  </a:lnTo>
                  <a:lnTo>
                    <a:pt x="156" y="36"/>
                  </a:lnTo>
                  <a:lnTo>
                    <a:pt x="113" y="78"/>
                  </a:lnTo>
                  <a:close/>
                  <a:moveTo>
                    <a:pt x="78" y="42"/>
                  </a:moveTo>
                  <a:lnTo>
                    <a:pt x="109" y="57"/>
                  </a:lnTo>
                  <a:lnTo>
                    <a:pt x="135" y="32"/>
                  </a:lnTo>
                  <a:lnTo>
                    <a:pt x="124" y="17"/>
                  </a:lnTo>
                  <a:lnTo>
                    <a:pt x="78" y="25"/>
                  </a:lnTo>
                  <a:lnTo>
                    <a:pt x="31" y="17"/>
                  </a:lnTo>
                  <a:lnTo>
                    <a:pt x="21" y="32"/>
                  </a:lnTo>
                  <a:lnTo>
                    <a:pt x="46" y="57"/>
                  </a:lnTo>
                  <a:lnTo>
                    <a:pt x="78" y="42"/>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54" name="Rectangle 165"/>
            <p:cNvSpPr>
              <a:spLocks noChangeArrowheads="1"/>
            </p:cNvSpPr>
            <p:nvPr/>
          </p:nvSpPr>
          <p:spPr bwMode="auto">
            <a:xfrm>
              <a:off x="6897688" y="2874963"/>
              <a:ext cx="26987" cy="53975"/>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55" name="Rectangle 166"/>
            <p:cNvSpPr>
              <a:spLocks noChangeArrowheads="1"/>
            </p:cNvSpPr>
            <p:nvPr/>
          </p:nvSpPr>
          <p:spPr bwMode="auto">
            <a:xfrm>
              <a:off x="6764338" y="2874963"/>
              <a:ext cx="26987" cy="53975"/>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56" name="Rectangle 167"/>
            <p:cNvSpPr>
              <a:spLocks noChangeArrowheads="1"/>
            </p:cNvSpPr>
            <p:nvPr/>
          </p:nvSpPr>
          <p:spPr bwMode="auto">
            <a:xfrm>
              <a:off x="6831013" y="3101976"/>
              <a:ext cx="26987"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57" name="Rectangle 168"/>
            <p:cNvSpPr>
              <a:spLocks noChangeArrowheads="1"/>
            </p:cNvSpPr>
            <p:nvPr/>
          </p:nvSpPr>
          <p:spPr bwMode="auto">
            <a:xfrm>
              <a:off x="6831013" y="3048001"/>
              <a:ext cx="26987"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58" name="Freeform 169"/>
            <p:cNvSpPr>
              <a:spLocks/>
            </p:cNvSpPr>
            <p:nvPr/>
          </p:nvSpPr>
          <p:spPr bwMode="auto">
            <a:xfrm>
              <a:off x="6710363" y="2700338"/>
              <a:ext cx="268287" cy="201613"/>
            </a:xfrm>
            <a:custGeom>
              <a:avLst/>
              <a:gdLst>
                <a:gd name="T0" fmla="*/ 40 w 80"/>
                <a:gd name="T1" fmla="*/ 60 h 60"/>
                <a:gd name="T2" fmla="*/ 18 w 80"/>
                <a:gd name="T3" fmla="*/ 56 h 60"/>
                <a:gd name="T4" fmla="*/ 18 w 80"/>
                <a:gd name="T5" fmla="*/ 55 h 60"/>
                <a:gd name="T6" fmla="*/ 0 w 80"/>
                <a:gd name="T7" fmla="*/ 17 h 60"/>
                <a:gd name="T8" fmla="*/ 0 w 80"/>
                <a:gd name="T9" fmla="*/ 16 h 60"/>
                <a:gd name="T10" fmla="*/ 0 w 80"/>
                <a:gd name="T11" fmla="*/ 0 h 60"/>
                <a:gd name="T12" fmla="*/ 8 w 80"/>
                <a:gd name="T13" fmla="*/ 0 h 60"/>
                <a:gd name="T14" fmla="*/ 8 w 80"/>
                <a:gd name="T15" fmla="*/ 16 h 60"/>
                <a:gd name="T16" fmla="*/ 22 w 80"/>
                <a:gd name="T17" fmla="*/ 49 h 60"/>
                <a:gd name="T18" fmla="*/ 40 w 80"/>
                <a:gd name="T19" fmla="*/ 52 h 60"/>
                <a:gd name="T20" fmla="*/ 58 w 80"/>
                <a:gd name="T21" fmla="*/ 49 h 60"/>
                <a:gd name="T22" fmla="*/ 72 w 80"/>
                <a:gd name="T23" fmla="*/ 16 h 60"/>
                <a:gd name="T24" fmla="*/ 72 w 80"/>
                <a:gd name="T25" fmla="*/ 0 h 60"/>
                <a:gd name="T26" fmla="*/ 80 w 80"/>
                <a:gd name="T27" fmla="*/ 0 h 60"/>
                <a:gd name="T28" fmla="*/ 80 w 80"/>
                <a:gd name="T29" fmla="*/ 17 h 60"/>
                <a:gd name="T30" fmla="*/ 62 w 80"/>
                <a:gd name="T31" fmla="*/ 55 h 60"/>
                <a:gd name="T32" fmla="*/ 62 w 80"/>
                <a:gd name="T33" fmla="*/ 56 h 60"/>
                <a:gd name="T34" fmla="*/ 40 w 80"/>
                <a:gd name="T35" fmla="*/ 6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60">
                  <a:moveTo>
                    <a:pt x="40" y="60"/>
                  </a:moveTo>
                  <a:cubicBezTo>
                    <a:pt x="39" y="60"/>
                    <a:pt x="27" y="60"/>
                    <a:pt x="18" y="56"/>
                  </a:cubicBezTo>
                  <a:cubicBezTo>
                    <a:pt x="18" y="55"/>
                    <a:pt x="18" y="55"/>
                    <a:pt x="18" y="55"/>
                  </a:cubicBezTo>
                  <a:cubicBezTo>
                    <a:pt x="17" y="55"/>
                    <a:pt x="4" y="46"/>
                    <a:pt x="0" y="17"/>
                  </a:cubicBezTo>
                  <a:cubicBezTo>
                    <a:pt x="0" y="16"/>
                    <a:pt x="0" y="16"/>
                    <a:pt x="0" y="16"/>
                  </a:cubicBezTo>
                  <a:cubicBezTo>
                    <a:pt x="0" y="0"/>
                    <a:pt x="0" y="0"/>
                    <a:pt x="0" y="0"/>
                  </a:cubicBezTo>
                  <a:cubicBezTo>
                    <a:pt x="8" y="0"/>
                    <a:pt x="8" y="0"/>
                    <a:pt x="8" y="0"/>
                  </a:cubicBezTo>
                  <a:cubicBezTo>
                    <a:pt x="8" y="16"/>
                    <a:pt x="8" y="16"/>
                    <a:pt x="8" y="16"/>
                  </a:cubicBezTo>
                  <a:cubicBezTo>
                    <a:pt x="11" y="39"/>
                    <a:pt x="21" y="48"/>
                    <a:pt x="22" y="49"/>
                  </a:cubicBezTo>
                  <a:cubicBezTo>
                    <a:pt x="29" y="52"/>
                    <a:pt x="40" y="52"/>
                    <a:pt x="40" y="52"/>
                  </a:cubicBezTo>
                  <a:cubicBezTo>
                    <a:pt x="40" y="52"/>
                    <a:pt x="51" y="52"/>
                    <a:pt x="58" y="49"/>
                  </a:cubicBezTo>
                  <a:cubicBezTo>
                    <a:pt x="59" y="48"/>
                    <a:pt x="69" y="39"/>
                    <a:pt x="72" y="16"/>
                  </a:cubicBezTo>
                  <a:cubicBezTo>
                    <a:pt x="72" y="0"/>
                    <a:pt x="72" y="0"/>
                    <a:pt x="72" y="0"/>
                  </a:cubicBezTo>
                  <a:cubicBezTo>
                    <a:pt x="80" y="0"/>
                    <a:pt x="80" y="0"/>
                    <a:pt x="80" y="0"/>
                  </a:cubicBezTo>
                  <a:cubicBezTo>
                    <a:pt x="80" y="17"/>
                    <a:pt x="80" y="17"/>
                    <a:pt x="80" y="17"/>
                  </a:cubicBezTo>
                  <a:cubicBezTo>
                    <a:pt x="76" y="46"/>
                    <a:pt x="63" y="55"/>
                    <a:pt x="62" y="55"/>
                  </a:cubicBezTo>
                  <a:cubicBezTo>
                    <a:pt x="62" y="56"/>
                    <a:pt x="62" y="56"/>
                    <a:pt x="62" y="56"/>
                  </a:cubicBezTo>
                  <a:cubicBezTo>
                    <a:pt x="53" y="60"/>
                    <a:pt x="41" y="60"/>
                    <a:pt x="40" y="60"/>
                  </a:cubicBez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59" name="Freeform 170"/>
            <p:cNvSpPr>
              <a:spLocks/>
            </p:cNvSpPr>
            <p:nvPr/>
          </p:nvSpPr>
          <p:spPr bwMode="auto">
            <a:xfrm>
              <a:off x="6710363" y="2566988"/>
              <a:ext cx="268287" cy="133350"/>
            </a:xfrm>
            <a:custGeom>
              <a:avLst/>
              <a:gdLst>
                <a:gd name="T0" fmla="*/ 80 w 80"/>
                <a:gd name="T1" fmla="*/ 40 h 40"/>
                <a:gd name="T2" fmla="*/ 72 w 80"/>
                <a:gd name="T3" fmla="*/ 40 h 40"/>
                <a:gd name="T4" fmla="*/ 40 w 80"/>
                <a:gd name="T5" fmla="*/ 8 h 40"/>
                <a:gd name="T6" fmla="*/ 8 w 80"/>
                <a:gd name="T7" fmla="*/ 40 h 40"/>
                <a:gd name="T8" fmla="*/ 0 w 80"/>
                <a:gd name="T9" fmla="*/ 40 h 40"/>
                <a:gd name="T10" fmla="*/ 40 w 80"/>
                <a:gd name="T11" fmla="*/ 0 h 40"/>
                <a:gd name="T12" fmla="*/ 80 w 80"/>
                <a:gd name="T13" fmla="*/ 40 h 40"/>
              </a:gdLst>
              <a:ahLst/>
              <a:cxnLst>
                <a:cxn ang="0">
                  <a:pos x="T0" y="T1"/>
                </a:cxn>
                <a:cxn ang="0">
                  <a:pos x="T2" y="T3"/>
                </a:cxn>
                <a:cxn ang="0">
                  <a:pos x="T4" y="T5"/>
                </a:cxn>
                <a:cxn ang="0">
                  <a:pos x="T6" y="T7"/>
                </a:cxn>
                <a:cxn ang="0">
                  <a:pos x="T8" y="T9"/>
                </a:cxn>
                <a:cxn ang="0">
                  <a:pos x="T10" y="T11"/>
                </a:cxn>
                <a:cxn ang="0">
                  <a:pos x="T12" y="T13"/>
                </a:cxn>
              </a:cxnLst>
              <a:rect l="0" t="0" r="r" b="b"/>
              <a:pathLst>
                <a:path w="80" h="40">
                  <a:moveTo>
                    <a:pt x="80" y="40"/>
                  </a:moveTo>
                  <a:cubicBezTo>
                    <a:pt x="72" y="40"/>
                    <a:pt x="72" y="40"/>
                    <a:pt x="72" y="40"/>
                  </a:cubicBezTo>
                  <a:cubicBezTo>
                    <a:pt x="72" y="18"/>
                    <a:pt x="62" y="8"/>
                    <a:pt x="40" y="8"/>
                  </a:cubicBezTo>
                  <a:cubicBezTo>
                    <a:pt x="18" y="8"/>
                    <a:pt x="8" y="18"/>
                    <a:pt x="8" y="40"/>
                  </a:cubicBezTo>
                  <a:cubicBezTo>
                    <a:pt x="0" y="40"/>
                    <a:pt x="0" y="40"/>
                    <a:pt x="0" y="40"/>
                  </a:cubicBezTo>
                  <a:cubicBezTo>
                    <a:pt x="0" y="13"/>
                    <a:pt x="13" y="0"/>
                    <a:pt x="40" y="0"/>
                  </a:cubicBezTo>
                  <a:cubicBezTo>
                    <a:pt x="67" y="0"/>
                    <a:pt x="80" y="13"/>
                    <a:pt x="80" y="40"/>
                  </a:cubicBez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60" name="Freeform 171"/>
            <p:cNvSpPr>
              <a:spLocks/>
            </p:cNvSpPr>
            <p:nvPr/>
          </p:nvSpPr>
          <p:spPr bwMode="auto">
            <a:xfrm>
              <a:off x="6716713" y="2660651"/>
              <a:ext cx="255587" cy="80963"/>
            </a:xfrm>
            <a:custGeom>
              <a:avLst/>
              <a:gdLst>
                <a:gd name="T0" fmla="*/ 123 w 161"/>
                <a:gd name="T1" fmla="*/ 51 h 51"/>
                <a:gd name="T2" fmla="*/ 38 w 161"/>
                <a:gd name="T3" fmla="*/ 17 h 51"/>
                <a:gd name="T4" fmla="*/ 9 w 161"/>
                <a:gd name="T5" fmla="*/ 34 h 51"/>
                <a:gd name="T6" fmla="*/ 0 w 161"/>
                <a:gd name="T7" fmla="*/ 17 h 51"/>
                <a:gd name="T8" fmla="*/ 38 w 161"/>
                <a:gd name="T9" fmla="*/ 0 h 51"/>
                <a:gd name="T10" fmla="*/ 123 w 161"/>
                <a:gd name="T11" fmla="*/ 34 h 51"/>
                <a:gd name="T12" fmla="*/ 152 w 161"/>
                <a:gd name="T13" fmla="*/ 17 h 51"/>
                <a:gd name="T14" fmla="*/ 161 w 161"/>
                <a:gd name="T15" fmla="*/ 34 h 51"/>
                <a:gd name="T16" fmla="*/ 123 w 161"/>
                <a:gd name="T17"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1" h="51">
                  <a:moveTo>
                    <a:pt x="123" y="51"/>
                  </a:moveTo>
                  <a:lnTo>
                    <a:pt x="38" y="17"/>
                  </a:lnTo>
                  <a:lnTo>
                    <a:pt x="9" y="34"/>
                  </a:lnTo>
                  <a:lnTo>
                    <a:pt x="0" y="17"/>
                  </a:lnTo>
                  <a:lnTo>
                    <a:pt x="38" y="0"/>
                  </a:lnTo>
                  <a:lnTo>
                    <a:pt x="123" y="34"/>
                  </a:lnTo>
                  <a:lnTo>
                    <a:pt x="152" y="17"/>
                  </a:lnTo>
                  <a:lnTo>
                    <a:pt x="161" y="34"/>
                  </a:lnTo>
                  <a:lnTo>
                    <a:pt x="123" y="51"/>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61" name="Rectangle 172"/>
            <p:cNvSpPr>
              <a:spLocks noChangeArrowheads="1"/>
            </p:cNvSpPr>
            <p:nvPr/>
          </p:nvSpPr>
          <p:spPr bwMode="auto">
            <a:xfrm>
              <a:off x="6643688" y="3155951"/>
              <a:ext cx="26987" cy="80963"/>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62" name="Rectangle 173"/>
            <p:cNvSpPr>
              <a:spLocks noChangeArrowheads="1"/>
            </p:cNvSpPr>
            <p:nvPr/>
          </p:nvSpPr>
          <p:spPr bwMode="auto">
            <a:xfrm>
              <a:off x="7018338" y="3155951"/>
              <a:ext cx="26987" cy="80963"/>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grpSp>
      <p:grpSp>
        <p:nvGrpSpPr>
          <p:cNvPr id="63" name="Group 22"/>
          <p:cNvGrpSpPr/>
          <p:nvPr/>
        </p:nvGrpSpPr>
        <p:grpSpPr>
          <a:xfrm>
            <a:off x="509559" y="3328065"/>
            <a:ext cx="1040177" cy="827787"/>
            <a:chOff x="6437241" y="5385508"/>
            <a:chExt cx="1238704" cy="735220"/>
          </a:xfrm>
          <a:solidFill>
            <a:schemeClr val="tx1">
              <a:lumMod val="40000"/>
              <a:lumOff val="60000"/>
            </a:schemeClr>
          </a:solidFill>
        </p:grpSpPr>
        <p:sp>
          <p:nvSpPr>
            <p:cNvPr id="64" name="Freeform 843"/>
            <p:cNvSpPr>
              <a:spLocks/>
            </p:cNvSpPr>
            <p:nvPr/>
          </p:nvSpPr>
          <p:spPr bwMode="auto">
            <a:xfrm>
              <a:off x="6977402" y="5742281"/>
              <a:ext cx="16672" cy="350105"/>
            </a:xfrm>
            <a:custGeom>
              <a:avLst/>
              <a:gdLst>
                <a:gd name="T0" fmla="*/ 2 w 4"/>
                <a:gd name="T1" fmla="*/ 89 h 89"/>
                <a:gd name="T2" fmla="*/ 0 w 4"/>
                <a:gd name="T3" fmla="*/ 87 h 89"/>
                <a:gd name="T4" fmla="*/ 0 w 4"/>
                <a:gd name="T5" fmla="*/ 2 h 89"/>
                <a:gd name="T6" fmla="*/ 2 w 4"/>
                <a:gd name="T7" fmla="*/ 0 h 89"/>
                <a:gd name="T8" fmla="*/ 4 w 4"/>
                <a:gd name="T9" fmla="*/ 2 h 89"/>
                <a:gd name="T10" fmla="*/ 4 w 4"/>
                <a:gd name="T11" fmla="*/ 87 h 89"/>
                <a:gd name="T12" fmla="*/ 2 w 4"/>
                <a:gd name="T13" fmla="*/ 89 h 89"/>
              </a:gdLst>
              <a:ahLst/>
              <a:cxnLst>
                <a:cxn ang="0">
                  <a:pos x="T0" y="T1"/>
                </a:cxn>
                <a:cxn ang="0">
                  <a:pos x="T2" y="T3"/>
                </a:cxn>
                <a:cxn ang="0">
                  <a:pos x="T4" y="T5"/>
                </a:cxn>
                <a:cxn ang="0">
                  <a:pos x="T6" y="T7"/>
                </a:cxn>
                <a:cxn ang="0">
                  <a:pos x="T8" y="T9"/>
                </a:cxn>
                <a:cxn ang="0">
                  <a:pos x="T10" y="T11"/>
                </a:cxn>
                <a:cxn ang="0">
                  <a:pos x="T12" y="T13"/>
                </a:cxn>
              </a:cxnLst>
              <a:rect l="0" t="0" r="r" b="b"/>
              <a:pathLst>
                <a:path w="4" h="89">
                  <a:moveTo>
                    <a:pt x="2" y="89"/>
                  </a:moveTo>
                  <a:cubicBezTo>
                    <a:pt x="1" y="89"/>
                    <a:pt x="0" y="88"/>
                    <a:pt x="0" y="87"/>
                  </a:cubicBezTo>
                  <a:cubicBezTo>
                    <a:pt x="0" y="2"/>
                    <a:pt x="0" y="2"/>
                    <a:pt x="0" y="2"/>
                  </a:cubicBezTo>
                  <a:cubicBezTo>
                    <a:pt x="0" y="1"/>
                    <a:pt x="1" y="0"/>
                    <a:pt x="2" y="0"/>
                  </a:cubicBezTo>
                  <a:cubicBezTo>
                    <a:pt x="3" y="0"/>
                    <a:pt x="4" y="1"/>
                    <a:pt x="4" y="2"/>
                  </a:cubicBezTo>
                  <a:cubicBezTo>
                    <a:pt x="4" y="87"/>
                    <a:pt x="4" y="87"/>
                    <a:pt x="4" y="87"/>
                  </a:cubicBezTo>
                  <a:cubicBezTo>
                    <a:pt x="4" y="88"/>
                    <a:pt x="3" y="89"/>
                    <a:pt x="2" y="89"/>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65" name="Freeform 844"/>
            <p:cNvSpPr>
              <a:spLocks/>
            </p:cNvSpPr>
            <p:nvPr/>
          </p:nvSpPr>
          <p:spPr bwMode="auto">
            <a:xfrm>
              <a:off x="7049091" y="5903997"/>
              <a:ext cx="15005" cy="188390"/>
            </a:xfrm>
            <a:custGeom>
              <a:avLst/>
              <a:gdLst>
                <a:gd name="T0" fmla="*/ 2 w 4"/>
                <a:gd name="T1" fmla="*/ 48 h 48"/>
                <a:gd name="T2" fmla="*/ 0 w 4"/>
                <a:gd name="T3" fmla="*/ 46 h 48"/>
                <a:gd name="T4" fmla="*/ 0 w 4"/>
                <a:gd name="T5" fmla="*/ 2 h 48"/>
                <a:gd name="T6" fmla="*/ 2 w 4"/>
                <a:gd name="T7" fmla="*/ 0 h 48"/>
                <a:gd name="T8" fmla="*/ 4 w 4"/>
                <a:gd name="T9" fmla="*/ 2 h 48"/>
                <a:gd name="T10" fmla="*/ 4 w 4"/>
                <a:gd name="T11" fmla="*/ 46 h 48"/>
                <a:gd name="T12" fmla="*/ 2 w 4"/>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4" h="48">
                  <a:moveTo>
                    <a:pt x="2" y="48"/>
                  </a:moveTo>
                  <a:cubicBezTo>
                    <a:pt x="1" y="48"/>
                    <a:pt x="0" y="47"/>
                    <a:pt x="0" y="46"/>
                  </a:cubicBezTo>
                  <a:cubicBezTo>
                    <a:pt x="0" y="2"/>
                    <a:pt x="0" y="2"/>
                    <a:pt x="0" y="2"/>
                  </a:cubicBezTo>
                  <a:cubicBezTo>
                    <a:pt x="0" y="1"/>
                    <a:pt x="1" y="0"/>
                    <a:pt x="2" y="0"/>
                  </a:cubicBezTo>
                  <a:cubicBezTo>
                    <a:pt x="3" y="0"/>
                    <a:pt x="4" y="1"/>
                    <a:pt x="4" y="2"/>
                  </a:cubicBezTo>
                  <a:cubicBezTo>
                    <a:pt x="4" y="46"/>
                    <a:pt x="4" y="46"/>
                    <a:pt x="4" y="46"/>
                  </a:cubicBezTo>
                  <a:cubicBezTo>
                    <a:pt x="4" y="47"/>
                    <a:pt x="3" y="48"/>
                    <a:pt x="2" y="48"/>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66" name="Freeform 845"/>
            <p:cNvSpPr>
              <a:spLocks/>
            </p:cNvSpPr>
            <p:nvPr/>
          </p:nvSpPr>
          <p:spPr bwMode="auto">
            <a:xfrm>
              <a:off x="7112443" y="5742281"/>
              <a:ext cx="15005" cy="350105"/>
            </a:xfrm>
            <a:custGeom>
              <a:avLst/>
              <a:gdLst>
                <a:gd name="T0" fmla="*/ 2 w 4"/>
                <a:gd name="T1" fmla="*/ 89 h 89"/>
                <a:gd name="T2" fmla="*/ 0 w 4"/>
                <a:gd name="T3" fmla="*/ 87 h 89"/>
                <a:gd name="T4" fmla="*/ 0 w 4"/>
                <a:gd name="T5" fmla="*/ 2 h 89"/>
                <a:gd name="T6" fmla="*/ 2 w 4"/>
                <a:gd name="T7" fmla="*/ 0 h 89"/>
                <a:gd name="T8" fmla="*/ 4 w 4"/>
                <a:gd name="T9" fmla="*/ 2 h 89"/>
                <a:gd name="T10" fmla="*/ 4 w 4"/>
                <a:gd name="T11" fmla="*/ 87 h 89"/>
                <a:gd name="T12" fmla="*/ 2 w 4"/>
                <a:gd name="T13" fmla="*/ 89 h 89"/>
              </a:gdLst>
              <a:ahLst/>
              <a:cxnLst>
                <a:cxn ang="0">
                  <a:pos x="T0" y="T1"/>
                </a:cxn>
                <a:cxn ang="0">
                  <a:pos x="T2" y="T3"/>
                </a:cxn>
                <a:cxn ang="0">
                  <a:pos x="T4" y="T5"/>
                </a:cxn>
                <a:cxn ang="0">
                  <a:pos x="T6" y="T7"/>
                </a:cxn>
                <a:cxn ang="0">
                  <a:pos x="T8" y="T9"/>
                </a:cxn>
                <a:cxn ang="0">
                  <a:pos x="T10" y="T11"/>
                </a:cxn>
                <a:cxn ang="0">
                  <a:pos x="T12" y="T13"/>
                </a:cxn>
              </a:cxnLst>
              <a:rect l="0" t="0" r="r" b="b"/>
              <a:pathLst>
                <a:path w="4" h="89">
                  <a:moveTo>
                    <a:pt x="2" y="89"/>
                  </a:moveTo>
                  <a:cubicBezTo>
                    <a:pt x="1" y="89"/>
                    <a:pt x="0" y="88"/>
                    <a:pt x="0" y="87"/>
                  </a:cubicBezTo>
                  <a:cubicBezTo>
                    <a:pt x="0" y="2"/>
                    <a:pt x="0" y="2"/>
                    <a:pt x="0" y="2"/>
                  </a:cubicBezTo>
                  <a:cubicBezTo>
                    <a:pt x="0" y="1"/>
                    <a:pt x="1" y="0"/>
                    <a:pt x="2" y="0"/>
                  </a:cubicBezTo>
                  <a:cubicBezTo>
                    <a:pt x="4" y="0"/>
                    <a:pt x="4" y="1"/>
                    <a:pt x="4" y="2"/>
                  </a:cubicBezTo>
                  <a:cubicBezTo>
                    <a:pt x="4" y="87"/>
                    <a:pt x="4" y="87"/>
                    <a:pt x="4" y="87"/>
                  </a:cubicBezTo>
                  <a:cubicBezTo>
                    <a:pt x="4" y="88"/>
                    <a:pt x="4" y="89"/>
                    <a:pt x="2" y="89"/>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67" name="Freeform 846"/>
            <p:cNvSpPr>
              <a:spLocks noEditPoints="1"/>
            </p:cNvSpPr>
            <p:nvPr/>
          </p:nvSpPr>
          <p:spPr bwMode="auto">
            <a:xfrm>
              <a:off x="6982404" y="5398845"/>
              <a:ext cx="150045" cy="153379"/>
            </a:xfrm>
            <a:custGeom>
              <a:avLst/>
              <a:gdLst>
                <a:gd name="T0" fmla="*/ 19 w 38"/>
                <a:gd name="T1" fmla="*/ 39 h 39"/>
                <a:gd name="T2" fmla="*/ 0 w 38"/>
                <a:gd name="T3" fmla="*/ 19 h 39"/>
                <a:gd name="T4" fmla="*/ 19 w 38"/>
                <a:gd name="T5" fmla="*/ 0 h 39"/>
                <a:gd name="T6" fmla="*/ 38 w 38"/>
                <a:gd name="T7" fmla="*/ 19 h 39"/>
                <a:gd name="T8" fmla="*/ 19 w 38"/>
                <a:gd name="T9" fmla="*/ 39 h 39"/>
                <a:gd name="T10" fmla="*/ 19 w 38"/>
                <a:gd name="T11" fmla="*/ 4 h 39"/>
                <a:gd name="T12" fmla="*/ 4 w 38"/>
                <a:gd name="T13" fmla="*/ 19 h 39"/>
                <a:gd name="T14" fmla="*/ 19 w 38"/>
                <a:gd name="T15" fmla="*/ 35 h 39"/>
                <a:gd name="T16" fmla="*/ 34 w 38"/>
                <a:gd name="T17" fmla="*/ 19 h 39"/>
                <a:gd name="T18" fmla="*/ 19 w 38"/>
                <a:gd name="T19" fmla="*/ 4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 h="39">
                  <a:moveTo>
                    <a:pt x="19" y="39"/>
                  </a:moveTo>
                  <a:cubicBezTo>
                    <a:pt x="9" y="39"/>
                    <a:pt x="0" y="30"/>
                    <a:pt x="0" y="19"/>
                  </a:cubicBezTo>
                  <a:cubicBezTo>
                    <a:pt x="0" y="8"/>
                    <a:pt x="9" y="0"/>
                    <a:pt x="19" y="0"/>
                  </a:cubicBezTo>
                  <a:cubicBezTo>
                    <a:pt x="29" y="0"/>
                    <a:pt x="38" y="8"/>
                    <a:pt x="38" y="19"/>
                  </a:cubicBezTo>
                  <a:cubicBezTo>
                    <a:pt x="38" y="30"/>
                    <a:pt x="29" y="39"/>
                    <a:pt x="19" y="39"/>
                  </a:cubicBezTo>
                  <a:close/>
                  <a:moveTo>
                    <a:pt x="19" y="4"/>
                  </a:moveTo>
                  <a:cubicBezTo>
                    <a:pt x="11" y="4"/>
                    <a:pt x="4" y="11"/>
                    <a:pt x="4" y="19"/>
                  </a:cubicBezTo>
                  <a:cubicBezTo>
                    <a:pt x="4" y="28"/>
                    <a:pt x="11" y="35"/>
                    <a:pt x="19" y="35"/>
                  </a:cubicBezTo>
                  <a:cubicBezTo>
                    <a:pt x="27" y="35"/>
                    <a:pt x="34" y="28"/>
                    <a:pt x="34" y="19"/>
                  </a:cubicBezTo>
                  <a:cubicBezTo>
                    <a:pt x="34" y="11"/>
                    <a:pt x="27" y="4"/>
                    <a:pt x="19" y="4"/>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68" name="Freeform 847"/>
            <p:cNvSpPr>
              <a:spLocks/>
            </p:cNvSpPr>
            <p:nvPr/>
          </p:nvSpPr>
          <p:spPr bwMode="auto">
            <a:xfrm>
              <a:off x="6915718" y="5567229"/>
              <a:ext cx="283418" cy="293421"/>
            </a:xfrm>
            <a:custGeom>
              <a:avLst/>
              <a:gdLst>
                <a:gd name="T0" fmla="*/ 54 w 72"/>
                <a:gd name="T1" fmla="*/ 73 h 74"/>
                <a:gd name="T2" fmla="*/ 52 w 72"/>
                <a:gd name="T3" fmla="*/ 72 h 74"/>
                <a:gd name="T4" fmla="*/ 54 w 72"/>
                <a:gd name="T5" fmla="*/ 69 h 74"/>
                <a:gd name="T6" fmla="*/ 68 w 72"/>
                <a:gd name="T7" fmla="*/ 47 h 74"/>
                <a:gd name="T8" fmla="*/ 68 w 72"/>
                <a:gd name="T9" fmla="*/ 35 h 74"/>
                <a:gd name="T10" fmla="*/ 46 w 72"/>
                <a:gd name="T11" fmla="*/ 4 h 74"/>
                <a:gd name="T12" fmla="*/ 38 w 72"/>
                <a:gd name="T13" fmla="*/ 19 h 74"/>
                <a:gd name="T14" fmla="*/ 34 w 72"/>
                <a:gd name="T15" fmla="*/ 19 h 74"/>
                <a:gd name="T16" fmla="*/ 26 w 72"/>
                <a:gd name="T17" fmla="*/ 4 h 74"/>
                <a:gd name="T18" fmla="*/ 4 w 72"/>
                <a:gd name="T19" fmla="*/ 35 h 74"/>
                <a:gd name="T20" fmla="*/ 4 w 72"/>
                <a:gd name="T21" fmla="*/ 47 h 74"/>
                <a:gd name="T22" fmla="*/ 18 w 72"/>
                <a:gd name="T23" fmla="*/ 69 h 74"/>
                <a:gd name="T24" fmla="*/ 20 w 72"/>
                <a:gd name="T25" fmla="*/ 72 h 74"/>
                <a:gd name="T26" fmla="*/ 18 w 72"/>
                <a:gd name="T27" fmla="*/ 73 h 74"/>
                <a:gd name="T28" fmla="*/ 0 w 72"/>
                <a:gd name="T29" fmla="*/ 47 h 74"/>
                <a:gd name="T30" fmla="*/ 0 w 72"/>
                <a:gd name="T31" fmla="*/ 35 h 74"/>
                <a:gd name="T32" fmla="*/ 26 w 72"/>
                <a:gd name="T33" fmla="*/ 0 h 74"/>
                <a:gd name="T34" fmla="*/ 28 w 72"/>
                <a:gd name="T35" fmla="*/ 1 h 74"/>
                <a:gd name="T36" fmla="*/ 36 w 72"/>
                <a:gd name="T37" fmla="*/ 14 h 74"/>
                <a:gd name="T38" fmla="*/ 43 w 72"/>
                <a:gd name="T39" fmla="*/ 1 h 74"/>
                <a:gd name="T40" fmla="*/ 44 w 72"/>
                <a:gd name="T41" fmla="*/ 1 h 74"/>
                <a:gd name="T42" fmla="*/ 46 w 72"/>
                <a:gd name="T43" fmla="*/ 0 h 74"/>
                <a:gd name="T44" fmla="*/ 72 w 72"/>
                <a:gd name="T45" fmla="*/ 35 h 74"/>
                <a:gd name="T46" fmla="*/ 72 w 72"/>
                <a:gd name="T47" fmla="*/ 47 h 74"/>
                <a:gd name="T48" fmla="*/ 54 w 72"/>
                <a:gd name="T49" fmla="*/ 73 h 74"/>
                <a:gd name="T50" fmla="*/ 54 w 72"/>
                <a:gd name="T51" fmla="*/ 73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2" h="74">
                  <a:moveTo>
                    <a:pt x="54" y="73"/>
                  </a:moveTo>
                  <a:cubicBezTo>
                    <a:pt x="53" y="73"/>
                    <a:pt x="52" y="73"/>
                    <a:pt x="52" y="72"/>
                  </a:cubicBezTo>
                  <a:cubicBezTo>
                    <a:pt x="52" y="70"/>
                    <a:pt x="53" y="70"/>
                    <a:pt x="54" y="69"/>
                  </a:cubicBezTo>
                  <a:cubicBezTo>
                    <a:pt x="64" y="69"/>
                    <a:pt x="68" y="69"/>
                    <a:pt x="68" y="47"/>
                  </a:cubicBezTo>
                  <a:cubicBezTo>
                    <a:pt x="68" y="35"/>
                    <a:pt x="68" y="35"/>
                    <a:pt x="68" y="35"/>
                  </a:cubicBezTo>
                  <a:cubicBezTo>
                    <a:pt x="68" y="14"/>
                    <a:pt x="63" y="6"/>
                    <a:pt x="46" y="4"/>
                  </a:cubicBezTo>
                  <a:cubicBezTo>
                    <a:pt x="45" y="6"/>
                    <a:pt x="43" y="11"/>
                    <a:pt x="38" y="19"/>
                  </a:cubicBezTo>
                  <a:cubicBezTo>
                    <a:pt x="37" y="20"/>
                    <a:pt x="35" y="20"/>
                    <a:pt x="34" y="19"/>
                  </a:cubicBezTo>
                  <a:cubicBezTo>
                    <a:pt x="26" y="4"/>
                    <a:pt x="26" y="4"/>
                    <a:pt x="26" y="4"/>
                  </a:cubicBezTo>
                  <a:cubicBezTo>
                    <a:pt x="9" y="6"/>
                    <a:pt x="4" y="14"/>
                    <a:pt x="4" y="35"/>
                  </a:cubicBezTo>
                  <a:cubicBezTo>
                    <a:pt x="4" y="47"/>
                    <a:pt x="4" y="47"/>
                    <a:pt x="4" y="47"/>
                  </a:cubicBezTo>
                  <a:cubicBezTo>
                    <a:pt x="4" y="69"/>
                    <a:pt x="8" y="69"/>
                    <a:pt x="18" y="69"/>
                  </a:cubicBezTo>
                  <a:cubicBezTo>
                    <a:pt x="19" y="70"/>
                    <a:pt x="20" y="70"/>
                    <a:pt x="20" y="72"/>
                  </a:cubicBezTo>
                  <a:cubicBezTo>
                    <a:pt x="20" y="73"/>
                    <a:pt x="19" y="74"/>
                    <a:pt x="18" y="73"/>
                  </a:cubicBezTo>
                  <a:cubicBezTo>
                    <a:pt x="4" y="73"/>
                    <a:pt x="0" y="69"/>
                    <a:pt x="0" y="47"/>
                  </a:cubicBezTo>
                  <a:cubicBezTo>
                    <a:pt x="0" y="35"/>
                    <a:pt x="0" y="35"/>
                    <a:pt x="0" y="35"/>
                  </a:cubicBezTo>
                  <a:cubicBezTo>
                    <a:pt x="0" y="11"/>
                    <a:pt x="7" y="2"/>
                    <a:pt x="26" y="0"/>
                  </a:cubicBezTo>
                  <a:cubicBezTo>
                    <a:pt x="27" y="0"/>
                    <a:pt x="28" y="0"/>
                    <a:pt x="28" y="1"/>
                  </a:cubicBezTo>
                  <a:cubicBezTo>
                    <a:pt x="36" y="14"/>
                    <a:pt x="36" y="14"/>
                    <a:pt x="36" y="14"/>
                  </a:cubicBezTo>
                  <a:cubicBezTo>
                    <a:pt x="39" y="9"/>
                    <a:pt x="43" y="2"/>
                    <a:pt x="43" y="1"/>
                  </a:cubicBezTo>
                  <a:cubicBezTo>
                    <a:pt x="44" y="1"/>
                    <a:pt x="44" y="1"/>
                    <a:pt x="44" y="1"/>
                  </a:cubicBezTo>
                  <a:cubicBezTo>
                    <a:pt x="44" y="0"/>
                    <a:pt x="45" y="0"/>
                    <a:pt x="46" y="0"/>
                  </a:cubicBezTo>
                  <a:cubicBezTo>
                    <a:pt x="65" y="2"/>
                    <a:pt x="72" y="11"/>
                    <a:pt x="72" y="35"/>
                  </a:cubicBezTo>
                  <a:cubicBezTo>
                    <a:pt x="72" y="47"/>
                    <a:pt x="72" y="47"/>
                    <a:pt x="72" y="47"/>
                  </a:cubicBezTo>
                  <a:cubicBezTo>
                    <a:pt x="72" y="69"/>
                    <a:pt x="68" y="73"/>
                    <a:pt x="54" y="73"/>
                  </a:cubicBezTo>
                  <a:cubicBezTo>
                    <a:pt x="54" y="73"/>
                    <a:pt x="54" y="73"/>
                    <a:pt x="54" y="73"/>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69" name="Freeform 848"/>
            <p:cNvSpPr>
              <a:spLocks/>
            </p:cNvSpPr>
            <p:nvPr/>
          </p:nvSpPr>
          <p:spPr bwMode="auto">
            <a:xfrm>
              <a:off x="6548942" y="5385508"/>
              <a:ext cx="295089" cy="225068"/>
            </a:xfrm>
            <a:custGeom>
              <a:avLst/>
              <a:gdLst>
                <a:gd name="T0" fmla="*/ 62 w 75"/>
                <a:gd name="T1" fmla="*/ 57 h 57"/>
                <a:gd name="T2" fmla="*/ 61 w 75"/>
                <a:gd name="T3" fmla="*/ 57 h 57"/>
                <a:gd name="T4" fmla="*/ 55 w 75"/>
                <a:gd name="T5" fmla="*/ 53 h 57"/>
                <a:gd name="T6" fmla="*/ 17 w 75"/>
                <a:gd name="T7" fmla="*/ 27 h 57"/>
                <a:gd name="T8" fmla="*/ 16 w 75"/>
                <a:gd name="T9" fmla="*/ 29 h 57"/>
                <a:gd name="T10" fmla="*/ 14 w 75"/>
                <a:gd name="T11" fmla="*/ 30 h 57"/>
                <a:gd name="T12" fmla="*/ 12 w 75"/>
                <a:gd name="T13" fmla="*/ 29 h 57"/>
                <a:gd name="T14" fmla="*/ 0 w 75"/>
                <a:gd name="T15" fmla="*/ 3 h 57"/>
                <a:gd name="T16" fmla="*/ 0 w 75"/>
                <a:gd name="T17" fmla="*/ 1 h 57"/>
                <a:gd name="T18" fmla="*/ 2 w 75"/>
                <a:gd name="T19" fmla="*/ 0 h 57"/>
                <a:gd name="T20" fmla="*/ 30 w 75"/>
                <a:gd name="T21" fmla="*/ 2 h 57"/>
                <a:gd name="T22" fmla="*/ 32 w 75"/>
                <a:gd name="T23" fmla="*/ 4 h 57"/>
                <a:gd name="T24" fmla="*/ 32 w 75"/>
                <a:gd name="T25" fmla="*/ 6 h 57"/>
                <a:gd name="T26" fmla="*/ 30 w 75"/>
                <a:gd name="T27" fmla="*/ 8 h 57"/>
                <a:gd name="T28" fmla="*/ 74 w 75"/>
                <a:gd name="T29" fmla="*/ 38 h 57"/>
                <a:gd name="T30" fmla="*/ 74 w 75"/>
                <a:gd name="T31" fmla="*/ 41 h 57"/>
                <a:gd name="T32" fmla="*/ 71 w 75"/>
                <a:gd name="T33" fmla="*/ 42 h 57"/>
                <a:gd name="T34" fmla="*/ 26 w 75"/>
                <a:gd name="T35" fmla="*/ 10 h 57"/>
                <a:gd name="T36" fmla="*/ 26 w 75"/>
                <a:gd name="T37" fmla="*/ 7 h 57"/>
                <a:gd name="T38" fmla="*/ 27 w 75"/>
                <a:gd name="T39" fmla="*/ 6 h 57"/>
                <a:gd name="T40" fmla="*/ 5 w 75"/>
                <a:gd name="T41" fmla="*/ 4 h 57"/>
                <a:gd name="T42" fmla="*/ 14 w 75"/>
                <a:gd name="T43" fmla="*/ 24 h 57"/>
                <a:gd name="T44" fmla="*/ 15 w 75"/>
                <a:gd name="T45" fmla="*/ 23 h 57"/>
                <a:gd name="T46" fmla="*/ 31 w 75"/>
                <a:gd name="T47" fmla="*/ 32 h 57"/>
                <a:gd name="T48" fmla="*/ 63 w 75"/>
                <a:gd name="T49" fmla="*/ 54 h 57"/>
                <a:gd name="T50" fmla="*/ 63 w 75"/>
                <a:gd name="T51" fmla="*/ 56 h 57"/>
                <a:gd name="T52" fmla="*/ 62 w 75"/>
                <a:gd name="T53"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5" h="57">
                  <a:moveTo>
                    <a:pt x="62" y="57"/>
                  </a:moveTo>
                  <a:cubicBezTo>
                    <a:pt x="61" y="57"/>
                    <a:pt x="61" y="57"/>
                    <a:pt x="61" y="57"/>
                  </a:cubicBezTo>
                  <a:cubicBezTo>
                    <a:pt x="55" y="53"/>
                    <a:pt x="55" y="53"/>
                    <a:pt x="55" y="53"/>
                  </a:cubicBezTo>
                  <a:cubicBezTo>
                    <a:pt x="42" y="44"/>
                    <a:pt x="23" y="30"/>
                    <a:pt x="17" y="27"/>
                  </a:cubicBezTo>
                  <a:cubicBezTo>
                    <a:pt x="16" y="29"/>
                    <a:pt x="16" y="29"/>
                    <a:pt x="16" y="29"/>
                  </a:cubicBezTo>
                  <a:cubicBezTo>
                    <a:pt x="15" y="29"/>
                    <a:pt x="14" y="30"/>
                    <a:pt x="14" y="30"/>
                  </a:cubicBezTo>
                  <a:cubicBezTo>
                    <a:pt x="13" y="30"/>
                    <a:pt x="12" y="29"/>
                    <a:pt x="12" y="29"/>
                  </a:cubicBezTo>
                  <a:cubicBezTo>
                    <a:pt x="0" y="3"/>
                    <a:pt x="0" y="3"/>
                    <a:pt x="0" y="3"/>
                  </a:cubicBezTo>
                  <a:cubicBezTo>
                    <a:pt x="0" y="2"/>
                    <a:pt x="0" y="1"/>
                    <a:pt x="0" y="1"/>
                  </a:cubicBezTo>
                  <a:cubicBezTo>
                    <a:pt x="1" y="0"/>
                    <a:pt x="1" y="0"/>
                    <a:pt x="2" y="0"/>
                  </a:cubicBezTo>
                  <a:cubicBezTo>
                    <a:pt x="30" y="2"/>
                    <a:pt x="30" y="2"/>
                    <a:pt x="30" y="2"/>
                  </a:cubicBezTo>
                  <a:cubicBezTo>
                    <a:pt x="31" y="3"/>
                    <a:pt x="32" y="3"/>
                    <a:pt x="32" y="4"/>
                  </a:cubicBezTo>
                  <a:cubicBezTo>
                    <a:pt x="32" y="4"/>
                    <a:pt x="32" y="5"/>
                    <a:pt x="32" y="6"/>
                  </a:cubicBezTo>
                  <a:cubicBezTo>
                    <a:pt x="30" y="8"/>
                    <a:pt x="30" y="8"/>
                    <a:pt x="30" y="8"/>
                  </a:cubicBezTo>
                  <a:cubicBezTo>
                    <a:pt x="74" y="38"/>
                    <a:pt x="74" y="38"/>
                    <a:pt x="74" y="38"/>
                  </a:cubicBezTo>
                  <a:cubicBezTo>
                    <a:pt x="75" y="39"/>
                    <a:pt x="75" y="40"/>
                    <a:pt x="74" y="41"/>
                  </a:cubicBezTo>
                  <a:cubicBezTo>
                    <a:pt x="74" y="42"/>
                    <a:pt x="72" y="42"/>
                    <a:pt x="71" y="42"/>
                  </a:cubicBezTo>
                  <a:cubicBezTo>
                    <a:pt x="26" y="10"/>
                    <a:pt x="26" y="10"/>
                    <a:pt x="26" y="10"/>
                  </a:cubicBezTo>
                  <a:cubicBezTo>
                    <a:pt x="25" y="9"/>
                    <a:pt x="25" y="8"/>
                    <a:pt x="26" y="7"/>
                  </a:cubicBezTo>
                  <a:cubicBezTo>
                    <a:pt x="26" y="7"/>
                    <a:pt x="26" y="7"/>
                    <a:pt x="27" y="6"/>
                  </a:cubicBezTo>
                  <a:cubicBezTo>
                    <a:pt x="5" y="4"/>
                    <a:pt x="5" y="4"/>
                    <a:pt x="5" y="4"/>
                  </a:cubicBezTo>
                  <a:cubicBezTo>
                    <a:pt x="14" y="24"/>
                    <a:pt x="14" y="24"/>
                    <a:pt x="14" y="24"/>
                  </a:cubicBezTo>
                  <a:cubicBezTo>
                    <a:pt x="15" y="23"/>
                    <a:pt x="15" y="23"/>
                    <a:pt x="15" y="23"/>
                  </a:cubicBezTo>
                  <a:cubicBezTo>
                    <a:pt x="16" y="21"/>
                    <a:pt x="16" y="21"/>
                    <a:pt x="31" y="32"/>
                  </a:cubicBezTo>
                  <a:cubicBezTo>
                    <a:pt x="63" y="54"/>
                    <a:pt x="63" y="54"/>
                    <a:pt x="63" y="54"/>
                  </a:cubicBezTo>
                  <a:cubicBezTo>
                    <a:pt x="64" y="54"/>
                    <a:pt x="64" y="56"/>
                    <a:pt x="63" y="56"/>
                  </a:cubicBezTo>
                  <a:cubicBezTo>
                    <a:pt x="63" y="57"/>
                    <a:pt x="62" y="57"/>
                    <a:pt x="62" y="57"/>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70" name="Freeform 849"/>
            <p:cNvSpPr>
              <a:spLocks/>
            </p:cNvSpPr>
            <p:nvPr/>
          </p:nvSpPr>
          <p:spPr bwMode="auto">
            <a:xfrm>
              <a:off x="6437241" y="5690600"/>
              <a:ext cx="331766" cy="125038"/>
            </a:xfrm>
            <a:custGeom>
              <a:avLst/>
              <a:gdLst>
                <a:gd name="T0" fmla="*/ 27 w 84"/>
                <a:gd name="T1" fmla="*/ 32 h 32"/>
                <a:gd name="T2" fmla="*/ 26 w 84"/>
                <a:gd name="T3" fmla="*/ 32 h 32"/>
                <a:gd name="T4" fmla="*/ 1 w 84"/>
                <a:gd name="T5" fmla="*/ 18 h 32"/>
                <a:gd name="T6" fmla="*/ 0 w 84"/>
                <a:gd name="T7" fmla="*/ 17 h 32"/>
                <a:gd name="T8" fmla="*/ 1 w 84"/>
                <a:gd name="T9" fmla="*/ 15 h 32"/>
                <a:gd name="T10" fmla="*/ 25 w 84"/>
                <a:gd name="T11" fmla="*/ 0 h 32"/>
                <a:gd name="T12" fmla="*/ 27 w 84"/>
                <a:gd name="T13" fmla="*/ 0 h 32"/>
                <a:gd name="T14" fmla="*/ 28 w 84"/>
                <a:gd name="T15" fmla="*/ 2 h 32"/>
                <a:gd name="T16" fmla="*/ 28 w 84"/>
                <a:gd name="T17" fmla="*/ 5 h 32"/>
                <a:gd name="T18" fmla="*/ 81 w 84"/>
                <a:gd name="T19" fmla="*/ 4 h 32"/>
                <a:gd name="T20" fmla="*/ 81 w 84"/>
                <a:gd name="T21" fmla="*/ 4 h 32"/>
                <a:gd name="T22" fmla="*/ 83 w 84"/>
                <a:gd name="T23" fmla="*/ 6 h 32"/>
                <a:gd name="T24" fmla="*/ 81 w 84"/>
                <a:gd name="T25" fmla="*/ 8 h 32"/>
                <a:gd name="T26" fmla="*/ 26 w 84"/>
                <a:gd name="T27" fmla="*/ 9 h 32"/>
                <a:gd name="T28" fmla="*/ 24 w 84"/>
                <a:gd name="T29" fmla="*/ 7 h 32"/>
                <a:gd name="T30" fmla="*/ 24 w 84"/>
                <a:gd name="T31" fmla="*/ 6 h 32"/>
                <a:gd name="T32" fmla="*/ 6 w 84"/>
                <a:gd name="T33" fmla="*/ 17 h 32"/>
                <a:gd name="T34" fmla="*/ 25 w 84"/>
                <a:gd name="T35" fmla="*/ 27 h 32"/>
                <a:gd name="T36" fmla="*/ 25 w 84"/>
                <a:gd name="T37" fmla="*/ 26 h 32"/>
                <a:gd name="T38" fmla="*/ 47 w 84"/>
                <a:gd name="T39" fmla="*/ 23 h 32"/>
                <a:gd name="T40" fmla="*/ 82 w 84"/>
                <a:gd name="T41" fmla="*/ 23 h 32"/>
                <a:gd name="T42" fmla="*/ 84 w 84"/>
                <a:gd name="T43" fmla="*/ 25 h 32"/>
                <a:gd name="T44" fmla="*/ 82 w 84"/>
                <a:gd name="T45" fmla="*/ 27 h 32"/>
                <a:gd name="T46" fmla="*/ 29 w 84"/>
                <a:gd name="T47" fmla="*/ 28 h 32"/>
                <a:gd name="T48" fmla="*/ 29 w 84"/>
                <a:gd name="T49" fmla="*/ 30 h 32"/>
                <a:gd name="T50" fmla="*/ 28 w 84"/>
                <a:gd name="T51" fmla="*/ 32 h 32"/>
                <a:gd name="T52" fmla="*/ 27 w 84"/>
                <a:gd name="T53"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4" h="32">
                  <a:moveTo>
                    <a:pt x="27" y="32"/>
                  </a:moveTo>
                  <a:cubicBezTo>
                    <a:pt x="26" y="32"/>
                    <a:pt x="26" y="32"/>
                    <a:pt x="26" y="32"/>
                  </a:cubicBezTo>
                  <a:cubicBezTo>
                    <a:pt x="1" y="18"/>
                    <a:pt x="1" y="18"/>
                    <a:pt x="1" y="18"/>
                  </a:cubicBezTo>
                  <a:cubicBezTo>
                    <a:pt x="0" y="18"/>
                    <a:pt x="0" y="17"/>
                    <a:pt x="0" y="17"/>
                  </a:cubicBezTo>
                  <a:cubicBezTo>
                    <a:pt x="0" y="16"/>
                    <a:pt x="0" y="15"/>
                    <a:pt x="1" y="15"/>
                  </a:cubicBezTo>
                  <a:cubicBezTo>
                    <a:pt x="25" y="0"/>
                    <a:pt x="25" y="0"/>
                    <a:pt x="25" y="0"/>
                  </a:cubicBezTo>
                  <a:cubicBezTo>
                    <a:pt x="26" y="0"/>
                    <a:pt x="27" y="0"/>
                    <a:pt x="27" y="0"/>
                  </a:cubicBezTo>
                  <a:cubicBezTo>
                    <a:pt x="28" y="1"/>
                    <a:pt x="28" y="1"/>
                    <a:pt x="28" y="2"/>
                  </a:cubicBezTo>
                  <a:cubicBezTo>
                    <a:pt x="28" y="2"/>
                    <a:pt x="28" y="4"/>
                    <a:pt x="28" y="5"/>
                  </a:cubicBezTo>
                  <a:cubicBezTo>
                    <a:pt x="81" y="4"/>
                    <a:pt x="81" y="4"/>
                    <a:pt x="81" y="4"/>
                  </a:cubicBezTo>
                  <a:cubicBezTo>
                    <a:pt x="81" y="4"/>
                    <a:pt x="81" y="4"/>
                    <a:pt x="81" y="4"/>
                  </a:cubicBezTo>
                  <a:cubicBezTo>
                    <a:pt x="82" y="4"/>
                    <a:pt x="83" y="5"/>
                    <a:pt x="83" y="6"/>
                  </a:cubicBezTo>
                  <a:cubicBezTo>
                    <a:pt x="83" y="7"/>
                    <a:pt x="82" y="8"/>
                    <a:pt x="81" y="8"/>
                  </a:cubicBezTo>
                  <a:cubicBezTo>
                    <a:pt x="26" y="9"/>
                    <a:pt x="26" y="9"/>
                    <a:pt x="26" y="9"/>
                  </a:cubicBezTo>
                  <a:cubicBezTo>
                    <a:pt x="25" y="9"/>
                    <a:pt x="25" y="8"/>
                    <a:pt x="24" y="7"/>
                  </a:cubicBezTo>
                  <a:cubicBezTo>
                    <a:pt x="24" y="7"/>
                    <a:pt x="24" y="7"/>
                    <a:pt x="24" y="6"/>
                  </a:cubicBezTo>
                  <a:cubicBezTo>
                    <a:pt x="6" y="17"/>
                    <a:pt x="6" y="17"/>
                    <a:pt x="6" y="17"/>
                  </a:cubicBezTo>
                  <a:cubicBezTo>
                    <a:pt x="25" y="27"/>
                    <a:pt x="25" y="27"/>
                    <a:pt x="25" y="27"/>
                  </a:cubicBezTo>
                  <a:cubicBezTo>
                    <a:pt x="25" y="26"/>
                    <a:pt x="25" y="26"/>
                    <a:pt x="25" y="26"/>
                  </a:cubicBezTo>
                  <a:cubicBezTo>
                    <a:pt x="25" y="24"/>
                    <a:pt x="25" y="24"/>
                    <a:pt x="47" y="23"/>
                  </a:cubicBezTo>
                  <a:cubicBezTo>
                    <a:pt x="82" y="23"/>
                    <a:pt x="82" y="23"/>
                    <a:pt x="82" y="23"/>
                  </a:cubicBezTo>
                  <a:cubicBezTo>
                    <a:pt x="83" y="23"/>
                    <a:pt x="84" y="24"/>
                    <a:pt x="84" y="25"/>
                  </a:cubicBezTo>
                  <a:cubicBezTo>
                    <a:pt x="84" y="26"/>
                    <a:pt x="83" y="27"/>
                    <a:pt x="82" y="27"/>
                  </a:cubicBezTo>
                  <a:cubicBezTo>
                    <a:pt x="63" y="27"/>
                    <a:pt x="36" y="27"/>
                    <a:pt x="29" y="28"/>
                  </a:cubicBezTo>
                  <a:cubicBezTo>
                    <a:pt x="29" y="30"/>
                    <a:pt x="29" y="30"/>
                    <a:pt x="29" y="30"/>
                  </a:cubicBezTo>
                  <a:cubicBezTo>
                    <a:pt x="29" y="31"/>
                    <a:pt x="28" y="32"/>
                    <a:pt x="28" y="32"/>
                  </a:cubicBezTo>
                  <a:cubicBezTo>
                    <a:pt x="27" y="32"/>
                    <a:pt x="27" y="32"/>
                    <a:pt x="27" y="32"/>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71" name="Freeform 850"/>
            <p:cNvSpPr>
              <a:spLocks/>
            </p:cNvSpPr>
            <p:nvPr/>
          </p:nvSpPr>
          <p:spPr bwMode="auto">
            <a:xfrm>
              <a:off x="6560611" y="5887325"/>
              <a:ext cx="291754" cy="233403"/>
            </a:xfrm>
            <a:custGeom>
              <a:avLst/>
              <a:gdLst>
                <a:gd name="T0" fmla="*/ 2 w 74"/>
                <a:gd name="T1" fmla="*/ 59 h 59"/>
                <a:gd name="T2" fmla="*/ 1 w 74"/>
                <a:gd name="T3" fmla="*/ 59 h 59"/>
                <a:gd name="T4" fmla="*/ 0 w 74"/>
                <a:gd name="T5" fmla="*/ 57 h 59"/>
                <a:gd name="T6" fmla="*/ 11 w 74"/>
                <a:gd name="T7" fmla="*/ 30 h 59"/>
                <a:gd name="T8" fmla="*/ 13 w 74"/>
                <a:gd name="T9" fmla="*/ 29 h 59"/>
                <a:gd name="T10" fmla="*/ 15 w 74"/>
                <a:gd name="T11" fmla="*/ 30 h 59"/>
                <a:gd name="T12" fmla="*/ 16 w 74"/>
                <a:gd name="T13" fmla="*/ 32 h 59"/>
                <a:gd name="T14" fmla="*/ 59 w 74"/>
                <a:gd name="T15" fmla="*/ 0 h 59"/>
                <a:gd name="T16" fmla="*/ 62 w 74"/>
                <a:gd name="T17" fmla="*/ 1 h 59"/>
                <a:gd name="T18" fmla="*/ 61 w 74"/>
                <a:gd name="T19" fmla="*/ 4 h 59"/>
                <a:gd name="T20" fmla="*/ 17 w 74"/>
                <a:gd name="T21" fmla="*/ 37 h 59"/>
                <a:gd name="T22" fmla="*/ 16 w 74"/>
                <a:gd name="T23" fmla="*/ 37 h 59"/>
                <a:gd name="T24" fmla="*/ 14 w 74"/>
                <a:gd name="T25" fmla="*/ 36 h 59"/>
                <a:gd name="T26" fmla="*/ 14 w 74"/>
                <a:gd name="T27" fmla="*/ 35 h 59"/>
                <a:gd name="T28" fmla="*/ 5 w 74"/>
                <a:gd name="T29" fmla="*/ 55 h 59"/>
                <a:gd name="T30" fmla="*/ 27 w 74"/>
                <a:gd name="T31" fmla="*/ 52 h 59"/>
                <a:gd name="T32" fmla="*/ 26 w 74"/>
                <a:gd name="T33" fmla="*/ 51 h 59"/>
                <a:gd name="T34" fmla="*/ 25 w 74"/>
                <a:gd name="T35" fmla="*/ 50 h 59"/>
                <a:gd name="T36" fmla="*/ 70 w 74"/>
                <a:gd name="T37" fmla="*/ 15 h 59"/>
                <a:gd name="T38" fmla="*/ 73 w 74"/>
                <a:gd name="T39" fmla="*/ 16 h 59"/>
                <a:gd name="T40" fmla="*/ 73 w 74"/>
                <a:gd name="T41" fmla="*/ 19 h 59"/>
                <a:gd name="T42" fmla="*/ 30 w 74"/>
                <a:gd name="T43" fmla="*/ 50 h 59"/>
                <a:gd name="T44" fmla="*/ 32 w 74"/>
                <a:gd name="T45" fmla="*/ 53 h 59"/>
                <a:gd name="T46" fmla="*/ 32 w 74"/>
                <a:gd name="T47" fmla="*/ 55 h 59"/>
                <a:gd name="T48" fmla="*/ 31 w 74"/>
                <a:gd name="T49" fmla="*/ 56 h 59"/>
                <a:gd name="T50" fmla="*/ 2 w 74"/>
                <a:gd name="T51" fmla="*/ 59 h 59"/>
                <a:gd name="T52" fmla="*/ 2 w 74"/>
                <a:gd name="T53"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4" h="59">
                  <a:moveTo>
                    <a:pt x="2" y="59"/>
                  </a:moveTo>
                  <a:cubicBezTo>
                    <a:pt x="2" y="59"/>
                    <a:pt x="1" y="59"/>
                    <a:pt x="1" y="59"/>
                  </a:cubicBezTo>
                  <a:cubicBezTo>
                    <a:pt x="0" y="58"/>
                    <a:pt x="0" y="57"/>
                    <a:pt x="0" y="57"/>
                  </a:cubicBezTo>
                  <a:cubicBezTo>
                    <a:pt x="11" y="30"/>
                    <a:pt x="11" y="30"/>
                    <a:pt x="11" y="30"/>
                  </a:cubicBezTo>
                  <a:cubicBezTo>
                    <a:pt x="12" y="30"/>
                    <a:pt x="12" y="29"/>
                    <a:pt x="13" y="29"/>
                  </a:cubicBezTo>
                  <a:cubicBezTo>
                    <a:pt x="14" y="29"/>
                    <a:pt x="14" y="29"/>
                    <a:pt x="15" y="30"/>
                  </a:cubicBezTo>
                  <a:cubicBezTo>
                    <a:pt x="16" y="32"/>
                    <a:pt x="16" y="32"/>
                    <a:pt x="16" y="32"/>
                  </a:cubicBezTo>
                  <a:cubicBezTo>
                    <a:pt x="59" y="0"/>
                    <a:pt x="59" y="0"/>
                    <a:pt x="59" y="0"/>
                  </a:cubicBezTo>
                  <a:cubicBezTo>
                    <a:pt x="60" y="0"/>
                    <a:pt x="61" y="0"/>
                    <a:pt x="62" y="1"/>
                  </a:cubicBezTo>
                  <a:cubicBezTo>
                    <a:pt x="62" y="2"/>
                    <a:pt x="62" y="3"/>
                    <a:pt x="61" y="4"/>
                  </a:cubicBezTo>
                  <a:cubicBezTo>
                    <a:pt x="17" y="37"/>
                    <a:pt x="17" y="37"/>
                    <a:pt x="17" y="37"/>
                  </a:cubicBezTo>
                  <a:cubicBezTo>
                    <a:pt x="17" y="37"/>
                    <a:pt x="16" y="37"/>
                    <a:pt x="16" y="37"/>
                  </a:cubicBezTo>
                  <a:cubicBezTo>
                    <a:pt x="15" y="37"/>
                    <a:pt x="15" y="37"/>
                    <a:pt x="14" y="36"/>
                  </a:cubicBezTo>
                  <a:cubicBezTo>
                    <a:pt x="14" y="35"/>
                    <a:pt x="14" y="35"/>
                    <a:pt x="14" y="35"/>
                  </a:cubicBezTo>
                  <a:cubicBezTo>
                    <a:pt x="5" y="55"/>
                    <a:pt x="5" y="55"/>
                    <a:pt x="5" y="55"/>
                  </a:cubicBezTo>
                  <a:cubicBezTo>
                    <a:pt x="27" y="52"/>
                    <a:pt x="27" y="52"/>
                    <a:pt x="27" y="52"/>
                  </a:cubicBezTo>
                  <a:cubicBezTo>
                    <a:pt x="26" y="51"/>
                    <a:pt x="26" y="51"/>
                    <a:pt x="26" y="51"/>
                  </a:cubicBezTo>
                  <a:cubicBezTo>
                    <a:pt x="26" y="51"/>
                    <a:pt x="25" y="50"/>
                    <a:pt x="25" y="50"/>
                  </a:cubicBezTo>
                  <a:cubicBezTo>
                    <a:pt x="25" y="49"/>
                    <a:pt x="25" y="49"/>
                    <a:pt x="70" y="15"/>
                  </a:cubicBezTo>
                  <a:cubicBezTo>
                    <a:pt x="71" y="15"/>
                    <a:pt x="72" y="15"/>
                    <a:pt x="73" y="16"/>
                  </a:cubicBezTo>
                  <a:cubicBezTo>
                    <a:pt x="74" y="17"/>
                    <a:pt x="73" y="18"/>
                    <a:pt x="73" y="19"/>
                  </a:cubicBezTo>
                  <a:cubicBezTo>
                    <a:pt x="59" y="28"/>
                    <a:pt x="36" y="46"/>
                    <a:pt x="30" y="50"/>
                  </a:cubicBezTo>
                  <a:cubicBezTo>
                    <a:pt x="32" y="53"/>
                    <a:pt x="32" y="53"/>
                    <a:pt x="32" y="53"/>
                  </a:cubicBezTo>
                  <a:cubicBezTo>
                    <a:pt x="32" y="53"/>
                    <a:pt x="32" y="54"/>
                    <a:pt x="32" y="55"/>
                  </a:cubicBezTo>
                  <a:cubicBezTo>
                    <a:pt x="32" y="55"/>
                    <a:pt x="31" y="56"/>
                    <a:pt x="31" y="56"/>
                  </a:cubicBezTo>
                  <a:cubicBezTo>
                    <a:pt x="2" y="59"/>
                    <a:pt x="2" y="59"/>
                    <a:pt x="2" y="59"/>
                  </a:cubicBezTo>
                  <a:cubicBezTo>
                    <a:pt x="2" y="59"/>
                    <a:pt x="2" y="59"/>
                    <a:pt x="2" y="59"/>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72" name="Freeform 851"/>
            <p:cNvSpPr>
              <a:spLocks/>
            </p:cNvSpPr>
            <p:nvPr/>
          </p:nvSpPr>
          <p:spPr bwMode="auto">
            <a:xfrm>
              <a:off x="6749001" y="5535553"/>
              <a:ext cx="103364" cy="426794"/>
            </a:xfrm>
            <a:custGeom>
              <a:avLst/>
              <a:gdLst>
                <a:gd name="T0" fmla="*/ 23 w 26"/>
                <a:gd name="T1" fmla="*/ 108 h 108"/>
                <a:gd name="T2" fmla="*/ 22 w 26"/>
                <a:gd name="T3" fmla="*/ 107 h 108"/>
                <a:gd name="T4" fmla="*/ 0 w 26"/>
                <a:gd name="T5" fmla="*/ 53 h 108"/>
                <a:gd name="T6" fmla="*/ 20 w 26"/>
                <a:gd name="T7" fmla="*/ 1 h 108"/>
                <a:gd name="T8" fmla="*/ 23 w 26"/>
                <a:gd name="T9" fmla="*/ 0 h 108"/>
                <a:gd name="T10" fmla="*/ 23 w 26"/>
                <a:gd name="T11" fmla="*/ 3 h 108"/>
                <a:gd name="T12" fmla="*/ 4 w 26"/>
                <a:gd name="T13" fmla="*/ 53 h 108"/>
                <a:gd name="T14" fmla="*/ 25 w 26"/>
                <a:gd name="T15" fmla="*/ 105 h 108"/>
                <a:gd name="T16" fmla="*/ 25 w 26"/>
                <a:gd name="T17" fmla="*/ 107 h 108"/>
                <a:gd name="T18" fmla="*/ 23 w 26"/>
                <a:gd name="T19" fmla="*/ 10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108">
                  <a:moveTo>
                    <a:pt x="23" y="108"/>
                  </a:moveTo>
                  <a:cubicBezTo>
                    <a:pt x="23" y="108"/>
                    <a:pt x="22" y="108"/>
                    <a:pt x="22" y="107"/>
                  </a:cubicBezTo>
                  <a:cubicBezTo>
                    <a:pt x="8" y="93"/>
                    <a:pt x="0" y="73"/>
                    <a:pt x="0" y="53"/>
                  </a:cubicBezTo>
                  <a:cubicBezTo>
                    <a:pt x="0" y="34"/>
                    <a:pt x="7" y="15"/>
                    <a:pt x="20" y="1"/>
                  </a:cubicBezTo>
                  <a:cubicBezTo>
                    <a:pt x="21" y="0"/>
                    <a:pt x="22" y="0"/>
                    <a:pt x="23" y="0"/>
                  </a:cubicBezTo>
                  <a:cubicBezTo>
                    <a:pt x="24" y="1"/>
                    <a:pt x="24" y="2"/>
                    <a:pt x="23" y="3"/>
                  </a:cubicBezTo>
                  <a:cubicBezTo>
                    <a:pt x="11" y="17"/>
                    <a:pt x="4" y="35"/>
                    <a:pt x="4" y="53"/>
                  </a:cubicBezTo>
                  <a:cubicBezTo>
                    <a:pt x="4" y="72"/>
                    <a:pt x="11" y="91"/>
                    <a:pt x="25" y="105"/>
                  </a:cubicBezTo>
                  <a:cubicBezTo>
                    <a:pt x="26" y="105"/>
                    <a:pt x="26" y="107"/>
                    <a:pt x="25" y="107"/>
                  </a:cubicBezTo>
                  <a:cubicBezTo>
                    <a:pt x="24" y="108"/>
                    <a:pt x="24" y="108"/>
                    <a:pt x="23" y="108"/>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73" name="Freeform 852"/>
            <p:cNvSpPr>
              <a:spLocks/>
            </p:cNvSpPr>
            <p:nvPr/>
          </p:nvSpPr>
          <p:spPr bwMode="auto">
            <a:xfrm>
              <a:off x="7269157" y="5385508"/>
              <a:ext cx="296755" cy="225068"/>
            </a:xfrm>
            <a:custGeom>
              <a:avLst/>
              <a:gdLst>
                <a:gd name="T0" fmla="*/ 13 w 75"/>
                <a:gd name="T1" fmla="*/ 57 h 57"/>
                <a:gd name="T2" fmla="*/ 12 w 75"/>
                <a:gd name="T3" fmla="*/ 56 h 57"/>
                <a:gd name="T4" fmla="*/ 12 w 75"/>
                <a:gd name="T5" fmla="*/ 54 h 57"/>
                <a:gd name="T6" fmla="*/ 18 w 75"/>
                <a:gd name="T7" fmla="*/ 49 h 57"/>
                <a:gd name="T8" fmla="*/ 59 w 75"/>
                <a:gd name="T9" fmla="*/ 22 h 57"/>
                <a:gd name="T10" fmla="*/ 60 w 75"/>
                <a:gd name="T11" fmla="*/ 23 h 57"/>
                <a:gd name="T12" fmla="*/ 61 w 75"/>
                <a:gd name="T13" fmla="*/ 24 h 57"/>
                <a:gd name="T14" fmla="*/ 70 w 75"/>
                <a:gd name="T15" fmla="*/ 4 h 57"/>
                <a:gd name="T16" fmla="*/ 48 w 75"/>
                <a:gd name="T17" fmla="*/ 6 h 57"/>
                <a:gd name="T18" fmla="*/ 49 w 75"/>
                <a:gd name="T19" fmla="*/ 7 h 57"/>
                <a:gd name="T20" fmla="*/ 49 w 75"/>
                <a:gd name="T21" fmla="*/ 10 h 57"/>
                <a:gd name="T22" fmla="*/ 4 w 75"/>
                <a:gd name="T23" fmla="*/ 42 h 57"/>
                <a:gd name="T24" fmla="*/ 1 w 75"/>
                <a:gd name="T25" fmla="*/ 41 h 57"/>
                <a:gd name="T26" fmla="*/ 1 w 75"/>
                <a:gd name="T27" fmla="*/ 38 h 57"/>
                <a:gd name="T28" fmla="*/ 45 w 75"/>
                <a:gd name="T29" fmla="*/ 8 h 57"/>
                <a:gd name="T30" fmla="*/ 43 w 75"/>
                <a:gd name="T31" fmla="*/ 6 h 57"/>
                <a:gd name="T32" fmla="*/ 43 w 75"/>
                <a:gd name="T33" fmla="*/ 4 h 57"/>
                <a:gd name="T34" fmla="*/ 45 w 75"/>
                <a:gd name="T35" fmla="*/ 2 h 57"/>
                <a:gd name="T36" fmla="*/ 73 w 75"/>
                <a:gd name="T37" fmla="*/ 0 h 57"/>
                <a:gd name="T38" fmla="*/ 75 w 75"/>
                <a:gd name="T39" fmla="*/ 1 h 57"/>
                <a:gd name="T40" fmla="*/ 75 w 75"/>
                <a:gd name="T41" fmla="*/ 3 h 57"/>
                <a:gd name="T42" fmla="*/ 63 w 75"/>
                <a:gd name="T43" fmla="*/ 29 h 57"/>
                <a:gd name="T44" fmla="*/ 61 w 75"/>
                <a:gd name="T45" fmla="*/ 30 h 57"/>
                <a:gd name="T46" fmla="*/ 59 w 75"/>
                <a:gd name="T47" fmla="*/ 29 h 57"/>
                <a:gd name="T48" fmla="*/ 58 w 75"/>
                <a:gd name="T49" fmla="*/ 27 h 57"/>
                <a:gd name="T50" fmla="*/ 21 w 75"/>
                <a:gd name="T51" fmla="*/ 53 h 57"/>
                <a:gd name="T52" fmla="*/ 14 w 75"/>
                <a:gd name="T53" fmla="*/ 57 h 57"/>
                <a:gd name="T54" fmla="*/ 13 w 75"/>
                <a:gd name="T55"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75" h="57">
                  <a:moveTo>
                    <a:pt x="13" y="57"/>
                  </a:moveTo>
                  <a:cubicBezTo>
                    <a:pt x="13" y="57"/>
                    <a:pt x="12" y="57"/>
                    <a:pt x="12" y="56"/>
                  </a:cubicBezTo>
                  <a:cubicBezTo>
                    <a:pt x="11" y="56"/>
                    <a:pt x="11" y="54"/>
                    <a:pt x="12" y="54"/>
                  </a:cubicBezTo>
                  <a:cubicBezTo>
                    <a:pt x="18" y="49"/>
                    <a:pt x="18" y="49"/>
                    <a:pt x="18" y="49"/>
                  </a:cubicBezTo>
                  <a:cubicBezTo>
                    <a:pt x="58" y="22"/>
                    <a:pt x="58" y="22"/>
                    <a:pt x="59" y="22"/>
                  </a:cubicBezTo>
                  <a:cubicBezTo>
                    <a:pt x="59" y="22"/>
                    <a:pt x="60" y="22"/>
                    <a:pt x="60" y="23"/>
                  </a:cubicBezTo>
                  <a:cubicBezTo>
                    <a:pt x="61" y="24"/>
                    <a:pt x="61" y="24"/>
                    <a:pt x="61" y="24"/>
                  </a:cubicBezTo>
                  <a:cubicBezTo>
                    <a:pt x="70" y="4"/>
                    <a:pt x="70" y="4"/>
                    <a:pt x="70" y="4"/>
                  </a:cubicBezTo>
                  <a:cubicBezTo>
                    <a:pt x="48" y="6"/>
                    <a:pt x="48" y="6"/>
                    <a:pt x="48" y="6"/>
                  </a:cubicBezTo>
                  <a:cubicBezTo>
                    <a:pt x="49" y="7"/>
                    <a:pt x="49" y="7"/>
                    <a:pt x="49" y="7"/>
                  </a:cubicBezTo>
                  <a:cubicBezTo>
                    <a:pt x="50" y="8"/>
                    <a:pt x="50" y="9"/>
                    <a:pt x="49" y="10"/>
                  </a:cubicBezTo>
                  <a:cubicBezTo>
                    <a:pt x="4" y="42"/>
                    <a:pt x="4" y="42"/>
                    <a:pt x="4" y="42"/>
                  </a:cubicBezTo>
                  <a:cubicBezTo>
                    <a:pt x="3" y="42"/>
                    <a:pt x="1" y="42"/>
                    <a:pt x="1" y="41"/>
                  </a:cubicBezTo>
                  <a:cubicBezTo>
                    <a:pt x="0" y="40"/>
                    <a:pt x="0" y="39"/>
                    <a:pt x="1" y="38"/>
                  </a:cubicBezTo>
                  <a:cubicBezTo>
                    <a:pt x="45" y="8"/>
                    <a:pt x="45" y="8"/>
                    <a:pt x="45" y="8"/>
                  </a:cubicBezTo>
                  <a:cubicBezTo>
                    <a:pt x="43" y="6"/>
                    <a:pt x="43" y="6"/>
                    <a:pt x="43" y="6"/>
                  </a:cubicBezTo>
                  <a:cubicBezTo>
                    <a:pt x="43" y="5"/>
                    <a:pt x="43" y="4"/>
                    <a:pt x="43" y="4"/>
                  </a:cubicBezTo>
                  <a:cubicBezTo>
                    <a:pt x="43" y="3"/>
                    <a:pt x="44" y="3"/>
                    <a:pt x="45" y="2"/>
                  </a:cubicBezTo>
                  <a:cubicBezTo>
                    <a:pt x="73" y="0"/>
                    <a:pt x="73" y="0"/>
                    <a:pt x="73" y="0"/>
                  </a:cubicBezTo>
                  <a:cubicBezTo>
                    <a:pt x="74" y="0"/>
                    <a:pt x="74" y="0"/>
                    <a:pt x="75" y="1"/>
                  </a:cubicBezTo>
                  <a:cubicBezTo>
                    <a:pt x="75" y="1"/>
                    <a:pt x="75" y="2"/>
                    <a:pt x="75" y="3"/>
                  </a:cubicBezTo>
                  <a:cubicBezTo>
                    <a:pt x="63" y="29"/>
                    <a:pt x="63" y="29"/>
                    <a:pt x="63" y="29"/>
                  </a:cubicBezTo>
                  <a:cubicBezTo>
                    <a:pt x="63" y="29"/>
                    <a:pt x="62" y="30"/>
                    <a:pt x="61" y="30"/>
                  </a:cubicBezTo>
                  <a:cubicBezTo>
                    <a:pt x="61" y="30"/>
                    <a:pt x="60" y="29"/>
                    <a:pt x="59" y="29"/>
                  </a:cubicBezTo>
                  <a:cubicBezTo>
                    <a:pt x="58" y="27"/>
                    <a:pt x="58" y="27"/>
                    <a:pt x="58" y="27"/>
                  </a:cubicBezTo>
                  <a:cubicBezTo>
                    <a:pt x="52" y="30"/>
                    <a:pt x="34" y="44"/>
                    <a:pt x="21" y="53"/>
                  </a:cubicBezTo>
                  <a:cubicBezTo>
                    <a:pt x="14" y="57"/>
                    <a:pt x="14" y="57"/>
                    <a:pt x="14" y="57"/>
                  </a:cubicBezTo>
                  <a:cubicBezTo>
                    <a:pt x="14" y="57"/>
                    <a:pt x="14" y="57"/>
                    <a:pt x="13" y="57"/>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74" name="Freeform 853"/>
            <p:cNvSpPr>
              <a:spLocks/>
            </p:cNvSpPr>
            <p:nvPr/>
          </p:nvSpPr>
          <p:spPr bwMode="auto">
            <a:xfrm>
              <a:off x="7344179" y="5690600"/>
              <a:ext cx="331766" cy="125038"/>
            </a:xfrm>
            <a:custGeom>
              <a:avLst/>
              <a:gdLst>
                <a:gd name="T0" fmla="*/ 57 w 84"/>
                <a:gd name="T1" fmla="*/ 32 h 32"/>
                <a:gd name="T2" fmla="*/ 56 w 84"/>
                <a:gd name="T3" fmla="*/ 32 h 32"/>
                <a:gd name="T4" fmla="*/ 55 w 84"/>
                <a:gd name="T5" fmla="*/ 30 h 32"/>
                <a:gd name="T6" fmla="*/ 55 w 84"/>
                <a:gd name="T7" fmla="*/ 28 h 32"/>
                <a:gd name="T8" fmla="*/ 2 w 84"/>
                <a:gd name="T9" fmla="*/ 27 h 32"/>
                <a:gd name="T10" fmla="*/ 0 w 84"/>
                <a:gd name="T11" fmla="*/ 25 h 32"/>
                <a:gd name="T12" fmla="*/ 2 w 84"/>
                <a:gd name="T13" fmla="*/ 23 h 32"/>
                <a:gd name="T14" fmla="*/ 37 w 84"/>
                <a:gd name="T15" fmla="*/ 23 h 32"/>
                <a:gd name="T16" fmla="*/ 59 w 84"/>
                <a:gd name="T17" fmla="*/ 26 h 32"/>
                <a:gd name="T18" fmla="*/ 59 w 84"/>
                <a:gd name="T19" fmla="*/ 27 h 32"/>
                <a:gd name="T20" fmla="*/ 78 w 84"/>
                <a:gd name="T21" fmla="*/ 17 h 32"/>
                <a:gd name="T22" fmla="*/ 60 w 84"/>
                <a:gd name="T23" fmla="*/ 6 h 32"/>
                <a:gd name="T24" fmla="*/ 60 w 84"/>
                <a:gd name="T25" fmla="*/ 7 h 32"/>
                <a:gd name="T26" fmla="*/ 58 w 84"/>
                <a:gd name="T27" fmla="*/ 9 h 32"/>
                <a:gd name="T28" fmla="*/ 3 w 84"/>
                <a:gd name="T29" fmla="*/ 8 h 32"/>
                <a:gd name="T30" fmla="*/ 1 w 84"/>
                <a:gd name="T31" fmla="*/ 6 h 32"/>
                <a:gd name="T32" fmla="*/ 3 w 84"/>
                <a:gd name="T33" fmla="*/ 4 h 32"/>
                <a:gd name="T34" fmla="*/ 56 w 84"/>
                <a:gd name="T35" fmla="*/ 5 h 32"/>
                <a:gd name="T36" fmla="*/ 56 w 84"/>
                <a:gd name="T37" fmla="*/ 2 h 32"/>
                <a:gd name="T38" fmla="*/ 57 w 84"/>
                <a:gd name="T39" fmla="*/ 0 h 32"/>
                <a:gd name="T40" fmla="*/ 59 w 84"/>
                <a:gd name="T41" fmla="*/ 0 h 32"/>
                <a:gd name="T42" fmla="*/ 83 w 84"/>
                <a:gd name="T43" fmla="*/ 15 h 32"/>
                <a:gd name="T44" fmla="*/ 84 w 84"/>
                <a:gd name="T45" fmla="*/ 17 h 32"/>
                <a:gd name="T46" fmla="*/ 83 w 84"/>
                <a:gd name="T47" fmla="*/ 18 h 32"/>
                <a:gd name="T48" fmla="*/ 58 w 84"/>
                <a:gd name="T49" fmla="*/ 32 h 32"/>
                <a:gd name="T50" fmla="*/ 57 w 84"/>
                <a:gd name="T51"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4" h="32">
                  <a:moveTo>
                    <a:pt x="57" y="32"/>
                  </a:moveTo>
                  <a:cubicBezTo>
                    <a:pt x="57" y="32"/>
                    <a:pt x="57" y="32"/>
                    <a:pt x="56" y="32"/>
                  </a:cubicBezTo>
                  <a:cubicBezTo>
                    <a:pt x="56" y="32"/>
                    <a:pt x="55" y="31"/>
                    <a:pt x="55" y="30"/>
                  </a:cubicBezTo>
                  <a:cubicBezTo>
                    <a:pt x="55" y="28"/>
                    <a:pt x="55" y="28"/>
                    <a:pt x="55" y="28"/>
                  </a:cubicBezTo>
                  <a:cubicBezTo>
                    <a:pt x="48" y="27"/>
                    <a:pt x="21" y="27"/>
                    <a:pt x="2" y="27"/>
                  </a:cubicBezTo>
                  <a:cubicBezTo>
                    <a:pt x="1" y="27"/>
                    <a:pt x="0" y="26"/>
                    <a:pt x="0" y="25"/>
                  </a:cubicBezTo>
                  <a:cubicBezTo>
                    <a:pt x="0" y="24"/>
                    <a:pt x="1" y="23"/>
                    <a:pt x="2" y="23"/>
                  </a:cubicBezTo>
                  <a:cubicBezTo>
                    <a:pt x="37" y="23"/>
                    <a:pt x="37" y="23"/>
                    <a:pt x="37" y="23"/>
                  </a:cubicBezTo>
                  <a:cubicBezTo>
                    <a:pt x="59" y="24"/>
                    <a:pt x="59" y="24"/>
                    <a:pt x="59" y="26"/>
                  </a:cubicBezTo>
                  <a:cubicBezTo>
                    <a:pt x="59" y="27"/>
                    <a:pt x="59" y="27"/>
                    <a:pt x="59" y="27"/>
                  </a:cubicBezTo>
                  <a:cubicBezTo>
                    <a:pt x="78" y="17"/>
                    <a:pt x="78" y="17"/>
                    <a:pt x="78" y="17"/>
                  </a:cubicBezTo>
                  <a:cubicBezTo>
                    <a:pt x="60" y="6"/>
                    <a:pt x="60" y="6"/>
                    <a:pt x="60" y="6"/>
                  </a:cubicBezTo>
                  <a:cubicBezTo>
                    <a:pt x="60" y="7"/>
                    <a:pt x="60" y="7"/>
                    <a:pt x="60" y="7"/>
                  </a:cubicBezTo>
                  <a:cubicBezTo>
                    <a:pt x="59" y="8"/>
                    <a:pt x="59" y="9"/>
                    <a:pt x="58" y="9"/>
                  </a:cubicBezTo>
                  <a:cubicBezTo>
                    <a:pt x="3" y="8"/>
                    <a:pt x="3" y="8"/>
                    <a:pt x="3" y="8"/>
                  </a:cubicBezTo>
                  <a:cubicBezTo>
                    <a:pt x="2" y="8"/>
                    <a:pt x="1" y="7"/>
                    <a:pt x="1" y="6"/>
                  </a:cubicBezTo>
                  <a:cubicBezTo>
                    <a:pt x="1" y="5"/>
                    <a:pt x="2" y="4"/>
                    <a:pt x="3" y="4"/>
                  </a:cubicBezTo>
                  <a:cubicBezTo>
                    <a:pt x="56" y="5"/>
                    <a:pt x="56" y="5"/>
                    <a:pt x="56" y="5"/>
                  </a:cubicBezTo>
                  <a:cubicBezTo>
                    <a:pt x="56" y="4"/>
                    <a:pt x="56" y="2"/>
                    <a:pt x="56" y="2"/>
                  </a:cubicBezTo>
                  <a:cubicBezTo>
                    <a:pt x="56" y="1"/>
                    <a:pt x="56" y="1"/>
                    <a:pt x="57" y="0"/>
                  </a:cubicBezTo>
                  <a:cubicBezTo>
                    <a:pt x="57" y="0"/>
                    <a:pt x="58" y="0"/>
                    <a:pt x="59" y="0"/>
                  </a:cubicBezTo>
                  <a:cubicBezTo>
                    <a:pt x="83" y="15"/>
                    <a:pt x="83" y="15"/>
                    <a:pt x="83" y="15"/>
                  </a:cubicBezTo>
                  <a:cubicBezTo>
                    <a:pt x="84" y="15"/>
                    <a:pt x="84" y="16"/>
                    <a:pt x="84" y="17"/>
                  </a:cubicBezTo>
                  <a:cubicBezTo>
                    <a:pt x="84" y="17"/>
                    <a:pt x="84" y="18"/>
                    <a:pt x="83" y="18"/>
                  </a:cubicBezTo>
                  <a:cubicBezTo>
                    <a:pt x="58" y="32"/>
                    <a:pt x="58" y="32"/>
                    <a:pt x="58" y="32"/>
                  </a:cubicBezTo>
                  <a:cubicBezTo>
                    <a:pt x="58" y="32"/>
                    <a:pt x="58" y="32"/>
                    <a:pt x="57" y="32"/>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75" name="Freeform 854"/>
            <p:cNvSpPr>
              <a:spLocks/>
            </p:cNvSpPr>
            <p:nvPr/>
          </p:nvSpPr>
          <p:spPr bwMode="auto">
            <a:xfrm>
              <a:off x="7262488" y="5887325"/>
              <a:ext cx="291754" cy="233403"/>
            </a:xfrm>
            <a:custGeom>
              <a:avLst/>
              <a:gdLst>
                <a:gd name="T0" fmla="*/ 72 w 74"/>
                <a:gd name="T1" fmla="*/ 59 h 59"/>
                <a:gd name="T2" fmla="*/ 72 w 74"/>
                <a:gd name="T3" fmla="*/ 59 h 59"/>
                <a:gd name="T4" fmla="*/ 43 w 74"/>
                <a:gd name="T5" fmla="*/ 56 h 59"/>
                <a:gd name="T6" fmla="*/ 42 w 74"/>
                <a:gd name="T7" fmla="*/ 55 h 59"/>
                <a:gd name="T8" fmla="*/ 42 w 74"/>
                <a:gd name="T9" fmla="*/ 53 h 59"/>
                <a:gd name="T10" fmla="*/ 44 w 74"/>
                <a:gd name="T11" fmla="*/ 50 h 59"/>
                <a:gd name="T12" fmla="*/ 1 w 74"/>
                <a:gd name="T13" fmla="*/ 19 h 59"/>
                <a:gd name="T14" fmla="*/ 1 w 74"/>
                <a:gd name="T15" fmla="*/ 16 h 59"/>
                <a:gd name="T16" fmla="*/ 4 w 74"/>
                <a:gd name="T17" fmla="*/ 15 h 59"/>
                <a:gd name="T18" fmla="*/ 49 w 74"/>
                <a:gd name="T19" fmla="*/ 50 h 59"/>
                <a:gd name="T20" fmla="*/ 48 w 74"/>
                <a:gd name="T21" fmla="*/ 51 h 59"/>
                <a:gd name="T22" fmla="*/ 47 w 74"/>
                <a:gd name="T23" fmla="*/ 52 h 59"/>
                <a:gd name="T24" fmla="*/ 69 w 74"/>
                <a:gd name="T25" fmla="*/ 55 h 59"/>
                <a:gd name="T26" fmla="*/ 60 w 74"/>
                <a:gd name="T27" fmla="*/ 35 h 59"/>
                <a:gd name="T28" fmla="*/ 60 w 74"/>
                <a:gd name="T29" fmla="*/ 36 h 59"/>
                <a:gd name="T30" fmla="*/ 58 w 74"/>
                <a:gd name="T31" fmla="*/ 37 h 59"/>
                <a:gd name="T32" fmla="*/ 57 w 74"/>
                <a:gd name="T33" fmla="*/ 37 h 59"/>
                <a:gd name="T34" fmla="*/ 13 w 74"/>
                <a:gd name="T35" fmla="*/ 4 h 59"/>
                <a:gd name="T36" fmla="*/ 12 w 74"/>
                <a:gd name="T37" fmla="*/ 1 h 59"/>
                <a:gd name="T38" fmla="*/ 15 w 74"/>
                <a:gd name="T39" fmla="*/ 0 h 59"/>
                <a:gd name="T40" fmla="*/ 58 w 74"/>
                <a:gd name="T41" fmla="*/ 32 h 59"/>
                <a:gd name="T42" fmla="*/ 59 w 74"/>
                <a:gd name="T43" fmla="*/ 30 h 59"/>
                <a:gd name="T44" fmla="*/ 61 w 74"/>
                <a:gd name="T45" fmla="*/ 29 h 59"/>
                <a:gd name="T46" fmla="*/ 63 w 74"/>
                <a:gd name="T47" fmla="*/ 30 h 59"/>
                <a:gd name="T48" fmla="*/ 74 w 74"/>
                <a:gd name="T49" fmla="*/ 57 h 59"/>
                <a:gd name="T50" fmla="*/ 73 w 74"/>
                <a:gd name="T51" fmla="*/ 59 h 59"/>
                <a:gd name="T52" fmla="*/ 72 w 74"/>
                <a:gd name="T53"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4" h="59">
                  <a:moveTo>
                    <a:pt x="72" y="59"/>
                  </a:moveTo>
                  <a:cubicBezTo>
                    <a:pt x="72" y="59"/>
                    <a:pt x="72" y="59"/>
                    <a:pt x="72" y="59"/>
                  </a:cubicBezTo>
                  <a:cubicBezTo>
                    <a:pt x="43" y="56"/>
                    <a:pt x="43" y="56"/>
                    <a:pt x="43" y="56"/>
                  </a:cubicBezTo>
                  <a:cubicBezTo>
                    <a:pt x="43" y="56"/>
                    <a:pt x="42" y="55"/>
                    <a:pt x="42" y="55"/>
                  </a:cubicBezTo>
                  <a:cubicBezTo>
                    <a:pt x="42" y="54"/>
                    <a:pt x="42" y="53"/>
                    <a:pt x="42" y="53"/>
                  </a:cubicBezTo>
                  <a:cubicBezTo>
                    <a:pt x="44" y="50"/>
                    <a:pt x="44" y="50"/>
                    <a:pt x="44" y="50"/>
                  </a:cubicBezTo>
                  <a:cubicBezTo>
                    <a:pt x="38" y="46"/>
                    <a:pt x="15" y="28"/>
                    <a:pt x="1" y="19"/>
                  </a:cubicBezTo>
                  <a:cubicBezTo>
                    <a:pt x="1" y="18"/>
                    <a:pt x="0" y="17"/>
                    <a:pt x="1" y="16"/>
                  </a:cubicBezTo>
                  <a:cubicBezTo>
                    <a:pt x="2" y="15"/>
                    <a:pt x="3" y="15"/>
                    <a:pt x="4" y="15"/>
                  </a:cubicBezTo>
                  <a:cubicBezTo>
                    <a:pt x="49" y="49"/>
                    <a:pt x="49" y="49"/>
                    <a:pt x="49" y="50"/>
                  </a:cubicBezTo>
                  <a:cubicBezTo>
                    <a:pt x="49" y="50"/>
                    <a:pt x="48" y="51"/>
                    <a:pt x="48" y="51"/>
                  </a:cubicBezTo>
                  <a:cubicBezTo>
                    <a:pt x="47" y="52"/>
                    <a:pt x="47" y="52"/>
                    <a:pt x="47" y="52"/>
                  </a:cubicBezTo>
                  <a:cubicBezTo>
                    <a:pt x="69" y="55"/>
                    <a:pt x="69" y="55"/>
                    <a:pt x="69" y="55"/>
                  </a:cubicBezTo>
                  <a:cubicBezTo>
                    <a:pt x="60" y="35"/>
                    <a:pt x="60" y="35"/>
                    <a:pt x="60" y="35"/>
                  </a:cubicBezTo>
                  <a:cubicBezTo>
                    <a:pt x="60" y="36"/>
                    <a:pt x="60" y="36"/>
                    <a:pt x="60" y="36"/>
                  </a:cubicBezTo>
                  <a:cubicBezTo>
                    <a:pt x="59" y="37"/>
                    <a:pt x="59" y="37"/>
                    <a:pt x="58" y="37"/>
                  </a:cubicBezTo>
                  <a:cubicBezTo>
                    <a:pt x="58" y="37"/>
                    <a:pt x="57" y="37"/>
                    <a:pt x="57" y="37"/>
                  </a:cubicBezTo>
                  <a:cubicBezTo>
                    <a:pt x="13" y="4"/>
                    <a:pt x="13" y="4"/>
                    <a:pt x="13" y="4"/>
                  </a:cubicBezTo>
                  <a:cubicBezTo>
                    <a:pt x="12" y="3"/>
                    <a:pt x="12" y="2"/>
                    <a:pt x="12" y="1"/>
                  </a:cubicBezTo>
                  <a:cubicBezTo>
                    <a:pt x="13" y="0"/>
                    <a:pt x="14" y="0"/>
                    <a:pt x="15" y="0"/>
                  </a:cubicBezTo>
                  <a:cubicBezTo>
                    <a:pt x="58" y="32"/>
                    <a:pt x="58" y="32"/>
                    <a:pt x="58" y="32"/>
                  </a:cubicBezTo>
                  <a:cubicBezTo>
                    <a:pt x="59" y="30"/>
                    <a:pt x="59" y="30"/>
                    <a:pt x="59" y="30"/>
                  </a:cubicBezTo>
                  <a:cubicBezTo>
                    <a:pt x="60" y="29"/>
                    <a:pt x="60" y="29"/>
                    <a:pt x="61" y="29"/>
                  </a:cubicBezTo>
                  <a:cubicBezTo>
                    <a:pt x="62" y="29"/>
                    <a:pt x="62" y="30"/>
                    <a:pt x="63" y="30"/>
                  </a:cubicBezTo>
                  <a:cubicBezTo>
                    <a:pt x="74" y="57"/>
                    <a:pt x="74" y="57"/>
                    <a:pt x="74" y="57"/>
                  </a:cubicBezTo>
                  <a:cubicBezTo>
                    <a:pt x="74" y="57"/>
                    <a:pt x="74" y="58"/>
                    <a:pt x="73" y="59"/>
                  </a:cubicBezTo>
                  <a:cubicBezTo>
                    <a:pt x="73" y="59"/>
                    <a:pt x="72" y="59"/>
                    <a:pt x="72" y="59"/>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76" name="Freeform 855"/>
            <p:cNvSpPr>
              <a:spLocks/>
            </p:cNvSpPr>
            <p:nvPr/>
          </p:nvSpPr>
          <p:spPr bwMode="auto">
            <a:xfrm>
              <a:off x="7262488" y="5535553"/>
              <a:ext cx="101698" cy="426794"/>
            </a:xfrm>
            <a:custGeom>
              <a:avLst/>
              <a:gdLst>
                <a:gd name="T0" fmla="*/ 3 w 26"/>
                <a:gd name="T1" fmla="*/ 108 h 108"/>
                <a:gd name="T2" fmla="*/ 1 w 26"/>
                <a:gd name="T3" fmla="*/ 107 h 108"/>
                <a:gd name="T4" fmla="*/ 1 w 26"/>
                <a:gd name="T5" fmla="*/ 105 h 108"/>
                <a:gd name="T6" fmla="*/ 22 w 26"/>
                <a:gd name="T7" fmla="*/ 53 h 108"/>
                <a:gd name="T8" fmla="*/ 3 w 26"/>
                <a:gd name="T9" fmla="*/ 3 h 108"/>
                <a:gd name="T10" fmla="*/ 3 w 26"/>
                <a:gd name="T11" fmla="*/ 0 h 108"/>
                <a:gd name="T12" fmla="*/ 6 w 26"/>
                <a:gd name="T13" fmla="*/ 1 h 108"/>
                <a:gd name="T14" fmla="*/ 26 w 26"/>
                <a:gd name="T15" fmla="*/ 53 h 108"/>
                <a:gd name="T16" fmla="*/ 4 w 26"/>
                <a:gd name="T17" fmla="*/ 107 h 108"/>
                <a:gd name="T18" fmla="*/ 3 w 26"/>
                <a:gd name="T19" fmla="*/ 10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108">
                  <a:moveTo>
                    <a:pt x="3" y="108"/>
                  </a:moveTo>
                  <a:cubicBezTo>
                    <a:pt x="2" y="108"/>
                    <a:pt x="2" y="108"/>
                    <a:pt x="1" y="107"/>
                  </a:cubicBezTo>
                  <a:cubicBezTo>
                    <a:pt x="0" y="107"/>
                    <a:pt x="0" y="105"/>
                    <a:pt x="1" y="105"/>
                  </a:cubicBezTo>
                  <a:cubicBezTo>
                    <a:pt x="15" y="91"/>
                    <a:pt x="22" y="72"/>
                    <a:pt x="22" y="53"/>
                  </a:cubicBezTo>
                  <a:cubicBezTo>
                    <a:pt x="22" y="35"/>
                    <a:pt x="15" y="17"/>
                    <a:pt x="3" y="3"/>
                  </a:cubicBezTo>
                  <a:cubicBezTo>
                    <a:pt x="2" y="2"/>
                    <a:pt x="2" y="1"/>
                    <a:pt x="3" y="0"/>
                  </a:cubicBezTo>
                  <a:cubicBezTo>
                    <a:pt x="4" y="0"/>
                    <a:pt x="5" y="0"/>
                    <a:pt x="6" y="1"/>
                  </a:cubicBezTo>
                  <a:cubicBezTo>
                    <a:pt x="19" y="15"/>
                    <a:pt x="26" y="34"/>
                    <a:pt x="26" y="53"/>
                  </a:cubicBezTo>
                  <a:cubicBezTo>
                    <a:pt x="26" y="73"/>
                    <a:pt x="18" y="93"/>
                    <a:pt x="4" y="107"/>
                  </a:cubicBezTo>
                  <a:cubicBezTo>
                    <a:pt x="4" y="108"/>
                    <a:pt x="3" y="108"/>
                    <a:pt x="3" y="108"/>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grpSp>
      <p:grpSp>
        <p:nvGrpSpPr>
          <p:cNvPr id="77" name="Group 431"/>
          <p:cNvGrpSpPr/>
          <p:nvPr/>
        </p:nvGrpSpPr>
        <p:grpSpPr>
          <a:xfrm>
            <a:off x="614050" y="4995652"/>
            <a:ext cx="682554" cy="660916"/>
            <a:chOff x="1225550" y="3954463"/>
            <a:chExt cx="808038" cy="811212"/>
          </a:xfrm>
        </p:grpSpPr>
        <p:sp>
          <p:nvSpPr>
            <p:cNvPr id="78" name="Freeform 155"/>
            <p:cNvSpPr>
              <a:spLocks/>
            </p:cNvSpPr>
            <p:nvPr/>
          </p:nvSpPr>
          <p:spPr bwMode="auto">
            <a:xfrm>
              <a:off x="1454150" y="4595813"/>
              <a:ext cx="187325" cy="84138"/>
            </a:xfrm>
            <a:custGeom>
              <a:avLst/>
              <a:gdLst>
                <a:gd name="T0" fmla="*/ 68 w 68"/>
                <a:gd name="T1" fmla="*/ 31 h 31"/>
                <a:gd name="T2" fmla="*/ 0 w 68"/>
                <a:gd name="T3" fmla="*/ 6 h 31"/>
                <a:gd name="T4" fmla="*/ 4 w 68"/>
                <a:gd name="T5" fmla="*/ 0 h 31"/>
                <a:gd name="T6" fmla="*/ 68 w 68"/>
                <a:gd name="T7" fmla="*/ 23 h 31"/>
                <a:gd name="T8" fmla="*/ 68 w 68"/>
                <a:gd name="T9" fmla="*/ 31 h 31"/>
              </a:gdLst>
              <a:ahLst/>
              <a:cxnLst>
                <a:cxn ang="0">
                  <a:pos x="T0" y="T1"/>
                </a:cxn>
                <a:cxn ang="0">
                  <a:pos x="T2" y="T3"/>
                </a:cxn>
                <a:cxn ang="0">
                  <a:pos x="T4" y="T5"/>
                </a:cxn>
                <a:cxn ang="0">
                  <a:pos x="T6" y="T7"/>
                </a:cxn>
                <a:cxn ang="0">
                  <a:pos x="T8" y="T9"/>
                </a:cxn>
              </a:cxnLst>
              <a:rect l="0" t="0" r="r" b="b"/>
              <a:pathLst>
                <a:path w="68" h="31">
                  <a:moveTo>
                    <a:pt x="68" y="31"/>
                  </a:moveTo>
                  <a:cubicBezTo>
                    <a:pt x="43" y="30"/>
                    <a:pt x="19" y="21"/>
                    <a:pt x="0" y="6"/>
                  </a:cubicBezTo>
                  <a:cubicBezTo>
                    <a:pt x="4" y="0"/>
                    <a:pt x="4" y="0"/>
                    <a:pt x="4" y="0"/>
                  </a:cubicBezTo>
                  <a:cubicBezTo>
                    <a:pt x="23" y="14"/>
                    <a:pt x="45" y="22"/>
                    <a:pt x="68" y="23"/>
                  </a:cubicBezTo>
                  <a:lnTo>
                    <a:pt x="68" y="31"/>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79" name="Freeform 156"/>
            <p:cNvSpPr>
              <a:spLocks/>
            </p:cNvSpPr>
            <p:nvPr/>
          </p:nvSpPr>
          <p:spPr bwMode="auto">
            <a:xfrm>
              <a:off x="1327150" y="4314825"/>
              <a:ext cx="61913" cy="207963"/>
            </a:xfrm>
            <a:custGeom>
              <a:avLst/>
              <a:gdLst>
                <a:gd name="T0" fmla="*/ 16 w 23"/>
                <a:gd name="T1" fmla="*/ 76 h 76"/>
                <a:gd name="T2" fmla="*/ 0 w 23"/>
                <a:gd name="T3" fmla="*/ 19 h 76"/>
                <a:gd name="T4" fmla="*/ 2 w 23"/>
                <a:gd name="T5" fmla="*/ 0 h 76"/>
                <a:gd name="T6" fmla="*/ 10 w 23"/>
                <a:gd name="T7" fmla="*/ 2 h 76"/>
                <a:gd name="T8" fmla="*/ 8 w 23"/>
                <a:gd name="T9" fmla="*/ 19 h 76"/>
                <a:gd name="T10" fmla="*/ 23 w 23"/>
                <a:gd name="T11" fmla="*/ 72 h 76"/>
                <a:gd name="T12" fmla="*/ 16 w 23"/>
                <a:gd name="T13" fmla="*/ 76 h 76"/>
              </a:gdLst>
              <a:ahLst/>
              <a:cxnLst>
                <a:cxn ang="0">
                  <a:pos x="T0" y="T1"/>
                </a:cxn>
                <a:cxn ang="0">
                  <a:pos x="T2" y="T3"/>
                </a:cxn>
                <a:cxn ang="0">
                  <a:pos x="T4" y="T5"/>
                </a:cxn>
                <a:cxn ang="0">
                  <a:pos x="T6" y="T7"/>
                </a:cxn>
                <a:cxn ang="0">
                  <a:pos x="T8" y="T9"/>
                </a:cxn>
                <a:cxn ang="0">
                  <a:pos x="T10" y="T11"/>
                </a:cxn>
                <a:cxn ang="0">
                  <a:pos x="T12" y="T13"/>
                </a:cxn>
              </a:cxnLst>
              <a:rect l="0" t="0" r="r" b="b"/>
              <a:pathLst>
                <a:path w="23" h="76">
                  <a:moveTo>
                    <a:pt x="16" y="76"/>
                  </a:moveTo>
                  <a:cubicBezTo>
                    <a:pt x="6" y="59"/>
                    <a:pt x="0" y="39"/>
                    <a:pt x="0" y="19"/>
                  </a:cubicBezTo>
                  <a:cubicBezTo>
                    <a:pt x="0" y="13"/>
                    <a:pt x="1" y="7"/>
                    <a:pt x="2" y="0"/>
                  </a:cubicBezTo>
                  <a:cubicBezTo>
                    <a:pt x="10" y="2"/>
                    <a:pt x="10" y="2"/>
                    <a:pt x="10" y="2"/>
                  </a:cubicBezTo>
                  <a:cubicBezTo>
                    <a:pt x="9" y="7"/>
                    <a:pt x="8" y="13"/>
                    <a:pt x="8" y="19"/>
                  </a:cubicBezTo>
                  <a:cubicBezTo>
                    <a:pt x="8" y="38"/>
                    <a:pt x="13" y="56"/>
                    <a:pt x="23" y="72"/>
                  </a:cubicBezTo>
                  <a:lnTo>
                    <a:pt x="16" y="76"/>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80" name="Freeform 157"/>
            <p:cNvSpPr>
              <a:spLocks/>
            </p:cNvSpPr>
            <p:nvPr/>
          </p:nvSpPr>
          <p:spPr bwMode="auto">
            <a:xfrm>
              <a:off x="1585913" y="4052888"/>
              <a:ext cx="412750" cy="439738"/>
            </a:xfrm>
            <a:custGeom>
              <a:avLst/>
              <a:gdLst>
                <a:gd name="T0" fmla="*/ 140 w 151"/>
                <a:gd name="T1" fmla="*/ 161 h 161"/>
                <a:gd name="T2" fmla="*/ 133 w 151"/>
                <a:gd name="T3" fmla="*/ 158 h 161"/>
                <a:gd name="T4" fmla="*/ 143 w 151"/>
                <a:gd name="T5" fmla="*/ 115 h 161"/>
                <a:gd name="T6" fmla="*/ 28 w 151"/>
                <a:gd name="T7" fmla="*/ 8 h 161"/>
                <a:gd name="T8" fmla="*/ 2 w 151"/>
                <a:gd name="T9" fmla="*/ 11 h 161"/>
                <a:gd name="T10" fmla="*/ 0 w 151"/>
                <a:gd name="T11" fmla="*/ 3 h 161"/>
                <a:gd name="T12" fmla="*/ 28 w 151"/>
                <a:gd name="T13" fmla="*/ 0 h 161"/>
                <a:gd name="T14" fmla="*/ 151 w 151"/>
                <a:gd name="T15" fmla="*/ 115 h 161"/>
                <a:gd name="T16" fmla="*/ 140 w 151"/>
                <a:gd name="T17" fmla="*/ 161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 h="161">
                  <a:moveTo>
                    <a:pt x="140" y="161"/>
                  </a:moveTo>
                  <a:cubicBezTo>
                    <a:pt x="133" y="158"/>
                    <a:pt x="133" y="158"/>
                    <a:pt x="133" y="158"/>
                  </a:cubicBezTo>
                  <a:cubicBezTo>
                    <a:pt x="139" y="144"/>
                    <a:pt x="143" y="130"/>
                    <a:pt x="143" y="115"/>
                  </a:cubicBezTo>
                  <a:cubicBezTo>
                    <a:pt x="143" y="56"/>
                    <a:pt x="91" y="8"/>
                    <a:pt x="28" y="8"/>
                  </a:cubicBezTo>
                  <a:cubicBezTo>
                    <a:pt x="19" y="8"/>
                    <a:pt x="10" y="9"/>
                    <a:pt x="2" y="11"/>
                  </a:cubicBezTo>
                  <a:cubicBezTo>
                    <a:pt x="0" y="3"/>
                    <a:pt x="0" y="3"/>
                    <a:pt x="0" y="3"/>
                  </a:cubicBezTo>
                  <a:cubicBezTo>
                    <a:pt x="9" y="1"/>
                    <a:pt x="18" y="0"/>
                    <a:pt x="28" y="0"/>
                  </a:cubicBezTo>
                  <a:cubicBezTo>
                    <a:pt x="95" y="0"/>
                    <a:pt x="151" y="52"/>
                    <a:pt x="151" y="115"/>
                  </a:cubicBezTo>
                  <a:cubicBezTo>
                    <a:pt x="151" y="131"/>
                    <a:pt x="147" y="147"/>
                    <a:pt x="140" y="161"/>
                  </a:cubicBez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81" name="Freeform 158"/>
            <p:cNvSpPr>
              <a:spLocks/>
            </p:cNvSpPr>
            <p:nvPr/>
          </p:nvSpPr>
          <p:spPr bwMode="auto">
            <a:xfrm>
              <a:off x="1550988" y="4475163"/>
              <a:ext cx="114300" cy="55563"/>
            </a:xfrm>
            <a:custGeom>
              <a:avLst/>
              <a:gdLst>
                <a:gd name="T0" fmla="*/ 42 w 42"/>
                <a:gd name="T1" fmla="*/ 20 h 20"/>
                <a:gd name="T2" fmla="*/ 0 w 42"/>
                <a:gd name="T3" fmla="*/ 6 h 20"/>
                <a:gd name="T4" fmla="*/ 5 w 42"/>
                <a:gd name="T5" fmla="*/ 0 h 20"/>
                <a:gd name="T6" fmla="*/ 42 w 42"/>
                <a:gd name="T7" fmla="*/ 12 h 20"/>
                <a:gd name="T8" fmla="*/ 42 w 42"/>
                <a:gd name="T9" fmla="*/ 20 h 20"/>
              </a:gdLst>
              <a:ahLst/>
              <a:cxnLst>
                <a:cxn ang="0">
                  <a:pos x="T0" y="T1"/>
                </a:cxn>
                <a:cxn ang="0">
                  <a:pos x="T2" y="T3"/>
                </a:cxn>
                <a:cxn ang="0">
                  <a:pos x="T4" y="T5"/>
                </a:cxn>
                <a:cxn ang="0">
                  <a:pos x="T6" y="T7"/>
                </a:cxn>
                <a:cxn ang="0">
                  <a:pos x="T8" y="T9"/>
                </a:cxn>
              </a:cxnLst>
              <a:rect l="0" t="0" r="r" b="b"/>
              <a:pathLst>
                <a:path w="42" h="20">
                  <a:moveTo>
                    <a:pt x="42" y="20"/>
                  </a:moveTo>
                  <a:cubicBezTo>
                    <a:pt x="27" y="20"/>
                    <a:pt x="12" y="15"/>
                    <a:pt x="0" y="6"/>
                  </a:cubicBezTo>
                  <a:cubicBezTo>
                    <a:pt x="5" y="0"/>
                    <a:pt x="5" y="0"/>
                    <a:pt x="5" y="0"/>
                  </a:cubicBezTo>
                  <a:cubicBezTo>
                    <a:pt x="16" y="8"/>
                    <a:pt x="29" y="12"/>
                    <a:pt x="42" y="12"/>
                  </a:cubicBezTo>
                  <a:lnTo>
                    <a:pt x="42" y="20"/>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82" name="Freeform 159"/>
            <p:cNvSpPr>
              <a:spLocks/>
            </p:cNvSpPr>
            <p:nvPr/>
          </p:nvSpPr>
          <p:spPr bwMode="auto">
            <a:xfrm>
              <a:off x="1487488" y="4325938"/>
              <a:ext cx="41275" cy="119063"/>
            </a:xfrm>
            <a:custGeom>
              <a:avLst/>
              <a:gdLst>
                <a:gd name="T0" fmla="*/ 9 w 15"/>
                <a:gd name="T1" fmla="*/ 44 h 44"/>
                <a:gd name="T2" fmla="*/ 0 w 15"/>
                <a:gd name="T3" fmla="*/ 14 h 44"/>
                <a:gd name="T4" fmla="*/ 2 w 15"/>
                <a:gd name="T5" fmla="*/ 0 h 44"/>
                <a:gd name="T6" fmla="*/ 10 w 15"/>
                <a:gd name="T7" fmla="*/ 2 h 44"/>
                <a:gd name="T8" fmla="*/ 8 w 15"/>
                <a:gd name="T9" fmla="*/ 14 h 44"/>
                <a:gd name="T10" fmla="*/ 15 w 15"/>
                <a:gd name="T11" fmla="*/ 40 h 44"/>
                <a:gd name="T12" fmla="*/ 9 w 15"/>
                <a:gd name="T13" fmla="*/ 44 h 44"/>
              </a:gdLst>
              <a:ahLst/>
              <a:cxnLst>
                <a:cxn ang="0">
                  <a:pos x="T0" y="T1"/>
                </a:cxn>
                <a:cxn ang="0">
                  <a:pos x="T2" y="T3"/>
                </a:cxn>
                <a:cxn ang="0">
                  <a:pos x="T4" y="T5"/>
                </a:cxn>
                <a:cxn ang="0">
                  <a:pos x="T6" y="T7"/>
                </a:cxn>
                <a:cxn ang="0">
                  <a:pos x="T8" y="T9"/>
                </a:cxn>
                <a:cxn ang="0">
                  <a:pos x="T10" y="T11"/>
                </a:cxn>
                <a:cxn ang="0">
                  <a:pos x="T12" y="T13"/>
                </a:cxn>
              </a:cxnLst>
              <a:rect l="0" t="0" r="r" b="b"/>
              <a:pathLst>
                <a:path w="15" h="44">
                  <a:moveTo>
                    <a:pt x="9" y="44"/>
                  </a:moveTo>
                  <a:cubicBezTo>
                    <a:pt x="3" y="35"/>
                    <a:pt x="0" y="25"/>
                    <a:pt x="0" y="14"/>
                  </a:cubicBezTo>
                  <a:cubicBezTo>
                    <a:pt x="0" y="9"/>
                    <a:pt x="1" y="4"/>
                    <a:pt x="2" y="0"/>
                  </a:cubicBezTo>
                  <a:cubicBezTo>
                    <a:pt x="10" y="2"/>
                    <a:pt x="10" y="2"/>
                    <a:pt x="10" y="2"/>
                  </a:cubicBezTo>
                  <a:cubicBezTo>
                    <a:pt x="9" y="6"/>
                    <a:pt x="8" y="10"/>
                    <a:pt x="8" y="14"/>
                  </a:cubicBezTo>
                  <a:cubicBezTo>
                    <a:pt x="8" y="23"/>
                    <a:pt x="11" y="32"/>
                    <a:pt x="15" y="40"/>
                  </a:cubicBezTo>
                  <a:lnTo>
                    <a:pt x="9" y="44"/>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83" name="Freeform 160"/>
            <p:cNvSpPr>
              <a:spLocks/>
            </p:cNvSpPr>
            <p:nvPr/>
          </p:nvSpPr>
          <p:spPr bwMode="auto">
            <a:xfrm>
              <a:off x="1601788" y="4197350"/>
              <a:ext cx="241300" cy="247650"/>
            </a:xfrm>
            <a:custGeom>
              <a:avLst/>
              <a:gdLst>
                <a:gd name="T0" fmla="*/ 79 w 88"/>
                <a:gd name="T1" fmla="*/ 91 h 91"/>
                <a:gd name="T2" fmla="*/ 73 w 88"/>
                <a:gd name="T3" fmla="*/ 87 h 91"/>
                <a:gd name="T4" fmla="*/ 80 w 88"/>
                <a:gd name="T5" fmla="*/ 61 h 91"/>
                <a:gd name="T6" fmla="*/ 23 w 88"/>
                <a:gd name="T7" fmla="*/ 8 h 91"/>
                <a:gd name="T8" fmla="*/ 3 w 88"/>
                <a:gd name="T9" fmla="*/ 12 h 91"/>
                <a:gd name="T10" fmla="*/ 0 w 88"/>
                <a:gd name="T11" fmla="*/ 4 h 91"/>
                <a:gd name="T12" fmla="*/ 23 w 88"/>
                <a:gd name="T13" fmla="*/ 0 h 91"/>
                <a:gd name="T14" fmla="*/ 88 w 88"/>
                <a:gd name="T15" fmla="*/ 61 h 91"/>
                <a:gd name="T16" fmla="*/ 79 w 88"/>
                <a:gd name="T17"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 h="91">
                  <a:moveTo>
                    <a:pt x="79" y="91"/>
                  </a:moveTo>
                  <a:cubicBezTo>
                    <a:pt x="73" y="87"/>
                    <a:pt x="73" y="87"/>
                    <a:pt x="73" y="87"/>
                  </a:cubicBezTo>
                  <a:cubicBezTo>
                    <a:pt x="77" y="79"/>
                    <a:pt x="80" y="70"/>
                    <a:pt x="80" y="61"/>
                  </a:cubicBezTo>
                  <a:cubicBezTo>
                    <a:pt x="80" y="32"/>
                    <a:pt x="54" y="8"/>
                    <a:pt x="23" y="8"/>
                  </a:cubicBezTo>
                  <a:cubicBezTo>
                    <a:pt x="16" y="8"/>
                    <a:pt x="9" y="9"/>
                    <a:pt x="3" y="12"/>
                  </a:cubicBezTo>
                  <a:cubicBezTo>
                    <a:pt x="0" y="4"/>
                    <a:pt x="0" y="4"/>
                    <a:pt x="0" y="4"/>
                  </a:cubicBezTo>
                  <a:cubicBezTo>
                    <a:pt x="7" y="1"/>
                    <a:pt x="15" y="0"/>
                    <a:pt x="23" y="0"/>
                  </a:cubicBezTo>
                  <a:cubicBezTo>
                    <a:pt x="59" y="0"/>
                    <a:pt x="88" y="27"/>
                    <a:pt x="88" y="61"/>
                  </a:cubicBezTo>
                  <a:cubicBezTo>
                    <a:pt x="88" y="72"/>
                    <a:pt x="85" y="82"/>
                    <a:pt x="79" y="91"/>
                  </a:cubicBez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84" name="Freeform 161"/>
            <p:cNvSpPr>
              <a:spLocks/>
            </p:cNvSpPr>
            <p:nvPr/>
          </p:nvSpPr>
          <p:spPr bwMode="auto">
            <a:xfrm>
              <a:off x="1651000" y="4391025"/>
              <a:ext cx="382588" cy="374650"/>
            </a:xfrm>
            <a:custGeom>
              <a:avLst/>
              <a:gdLst>
                <a:gd name="T0" fmla="*/ 4 w 140"/>
                <a:gd name="T1" fmla="*/ 137 h 137"/>
                <a:gd name="T2" fmla="*/ 1 w 140"/>
                <a:gd name="T3" fmla="*/ 136 h 137"/>
                <a:gd name="T4" fmla="*/ 0 w 140"/>
                <a:gd name="T5" fmla="*/ 133 h 137"/>
                <a:gd name="T6" fmla="*/ 0 w 140"/>
                <a:gd name="T7" fmla="*/ 20 h 137"/>
                <a:gd name="T8" fmla="*/ 8 w 140"/>
                <a:gd name="T9" fmla="*/ 20 h 137"/>
                <a:gd name="T10" fmla="*/ 8 w 140"/>
                <a:gd name="T11" fmla="*/ 129 h 137"/>
                <a:gd name="T12" fmla="*/ 130 w 140"/>
                <a:gd name="T13" fmla="*/ 62 h 137"/>
                <a:gd name="T14" fmla="*/ 29 w 140"/>
                <a:gd name="T15" fmla="*/ 7 h 137"/>
                <a:gd name="T16" fmla="*/ 33 w 140"/>
                <a:gd name="T17" fmla="*/ 0 h 137"/>
                <a:gd name="T18" fmla="*/ 138 w 140"/>
                <a:gd name="T19" fmla="*/ 57 h 137"/>
                <a:gd name="T20" fmla="*/ 140 w 140"/>
                <a:gd name="T21" fmla="*/ 59 h 137"/>
                <a:gd name="T22" fmla="*/ 139 w 140"/>
                <a:gd name="T23" fmla="*/ 62 h 137"/>
                <a:gd name="T24" fmla="*/ 4 w 140"/>
                <a:gd name="T25" fmla="*/ 137 h 137"/>
                <a:gd name="T26" fmla="*/ 4 w 140"/>
                <a:gd name="T27" fmla="*/ 137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0" h="137">
                  <a:moveTo>
                    <a:pt x="4" y="137"/>
                  </a:moveTo>
                  <a:cubicBezTo>
                    <a:pt x="3" y="137"/>
                    <a:pt x="2" y="136"/>
                    <a:pt x="1" y="136"/>
                  </a:cubicBezTo>
                  <a:cubicBezTo>
                    <a:pt x="1" y="135"/>
                    <a:pt x="0" y="134"/>
                    <a:pt x="0" y="133"/>
                  </a:cubicBezTo>
                  <a:cubicBezTo>
                    <a:pt x="0" y="20"/>
                    <a:pt x="0" y="20"/>
                    <a:pt x="0" y="20"/>
                  </a:cubicBezTo>
                  <a:cubicBezTo>
                    <a:pt x="8" y="20"/>
                    <a:pt x="8" y="20"/>
                    <a:pt x="8" y="20"/>
                  </a:cubicBezTo>
                  <a:cubicBezTo>
                    <a:pt x="8" y="129"/>
                    <a:pt x="8" y="129"/>
                    <a:pt x="8" y="129"/>
                  </a:cubicBezTo>
                  <a:cubicBezTo>
                    <a:pt x="58" y="126"/>
                    <a:pt x="104" y="102"/>
                    <a:pt x="130" y="62"/>
                  </a:cubicBezTo>
                  <a:cubicBezTo>
                    <a:pt x="29" y="7"/>
                    <a:pt x="29" y="7"/>
                    <a:pt x="29" y="7"/>
                  </a:cubicBezTo>
                  <a:cubicBezTo>
                    <a:pt x="33" y="0"/>
                    <a:pt x="33" y="0"/>
                    <a:pt x="33" y="0"/>
                  </a:cubicBezTo>
                  <a:cubicBezTo>
                    <a:pt x="138" y="57"/>
                    <a:pt x="138" y="57"/>
                    <a:pt x="138" y="57"/>
                  </a:cubicBezTo>
                  <a:cubicBezTo>
                    <a:pt x="139" y="57"/>
                    <a:pt x="140" y="58"/>
                    <a:pt x="140" y="59"/>
                  </a:cubicBezTo>
                  <a:cubicBezTo>
                    <a:pt x="140" y="60"/>
                    <a:pt x="140" y="62"/>
                    <a:pt x="139" y="62"/>
                  </a:cubicBezTo>
                  <a:cubicBezTo>
                    <a:pt x="111" y="108"/>
                    <a:pt x="60" y="136"/>
                    <a:pt x="4" y="137"/>
                  </a:cubicBezTo>
                  <a:cubicBezTo>
                    <a:pt x="4" y="137"/>
                    <a:pt x="4" y="137"/>
                    <a:pt x="4" y="137"/>
                  </a:cubicBez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85" name="Freeform 162"/>
            <p:cNvSpPr>
              <a:spLocks/>
            </p:cNvSpPr>
            <p:nvPr/>
          </p:nvSpPr>
          <p:spPr bwMode="auto">
            <a:xfrm>
              <a:off x="1225550" y="3954463"/>
              <a:ext cx="415925" cy="403225"/>
            </a:xfrm>
            <a:custGeom>
              <a:avLst/>
              <a:gdLst>
                <a:gd name="T0" fmla="*/ 130 w 152"/>
                <a:gd name="T1" fmla="*/ 148 h 148"/>
                <a:gd name="T2" fmla="*/ 3 w 152"/>
                <a:gd name="T3" fmla="*/ 114 h 148"/>
                <a:gd name="T4" fmla="*/ 0 w 152"/>
                <a:gd name="T5" fmla="*/ 109 h 148"/>
                <a:gd name="T6" fmla="*/ 105 w 152"/>
                <a:gd name="T7" fmla="*/ 1 h 148"/>
                <a:gd name="T8" fmla="*/ 110 w 152"/>
                <a:gd name="T9" fmla="*/ 4 h 148"/>
                <a:gd name="T10" fmla="*/ 152 w 152"/>
                <a:gd name="T11" fmla="*/ 122 h 148"/>
                <a:gd name="T12" fmla="*/ 144 w 152"/>
                <a:gd name="T13" fmla="*/ 125 h 148"/>
                <a:gd name="T14" fmla="*/ 104 w 152"/>
                <a:gd name="T15" fmla="*/ 10 h 148"/>
                <a:gd name="T16" fmla="*/ 9 w 152"/>
                <a:gd name="T17" fmla="*/ 107 h 148"/>
                <a:gd name="T18" fmla="*/ 132 w 152"/>
                <a:gd name="T19" fmla="*/ 140 h 148"/>
                <a:gd name="T20" fmla="*/ 130 w 152"/>
                <a:gd name="T21" fmla="*/ 14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2" h="148">
                  <a:moveTo>
                    <a:pt x="130" y="148"/>
                  </a:moveTo>
                  <a:cubicBezTo>
                    <a:pt x="3" y="114"/>
                    <a:pt x="3" y="114"/>
                    <a:pt x="3" y="114"/>
                  </a:cubicBezTo>
                  <a:cubicBezTo>
                    <a:pt x="1" y="113"/>
                    <a:pt x="0" y="111"/>
                    <a:pt x="0" y="109"/>
                  </a:cubicBezTo>
                  <a:cubicBezTo>
                    <a:pt x="13" y="59"/>
                    <a:pt x="53" y="18"/>
                    <a:pt x="105" y="1"/>
                  </a:cubicBezTo>
                  <a:cubicBezTo>
                    <a:pt x="107" y="0"/>
                    <a:pt x="109" y="2"/>
                    <a:pt x="110" y="4"/>
                  </a:cubicBezTo>
                  <a:cubicBezTo>
                    <a:pt x="152" y="122"/>
                    <a:pt x="152" y="122"/>
                    <a:pt x="152" y="122"/>
                  </a:cubicBezTo>
                  <a:cubicBezTo>
                    <a:pt x="144" y="125"/>
                    <a:pt x="144" y="125"/>
                    <a:pt x="144" y="125"/>
                  </a:cubicBezTo>
                  <a:cubicBezTo>
                    <a:pt x="104" y="10"/>
                    <a:pt x="104" y="10"/>
                    <a:pt x="104" y="10"/>
                  </a:cubicBezTo>
                  <a:cubicBezTo>
                    <a:pt x="58" y="26"/>
                    <a:pt x="22" y="63"/>
                    <a:pt x="9" y="107"/>
                  </a:cubicBezTo>
                  <a:cubicBezTo>
                    <a:pt x="132" y="140"/>
                    <a:pt x="132" y="140"/>
                    <a:pt x="132" y="140"/>
                  </a:cubicBezTo>
                  <a:lnTo>
                    <a:pt x="130" y="148"/>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86" name="Freeform 163"/>
            <p:cNvSpPr>
              <a:spLocks noEditPoints="1"/>
            </p:cNvSpPr>
            <p:nvPr/>
          </p:nvSpPr>
          <p:spPr bwMode="auto">
            <a:xfrm>
              <a:off x="1279525" y="4360863"/>
              <a:ext cx="374650" cy="328613"/>
            </a:xfrm>
            <a:custGeom>
              <a:avLst/>
              <a:gdLst>
                <a:gd name="T0" fmla="*/ 45 w 137"/>
                <a:gd name="T1" fmla="*/ 120 h 120"/>
                <a:gd name="T2" fmla="*/ 43 w 137"/>
                <a:gd name="T3" fmla="*/ 119 h 120"/>
                <a:gd name="T4" fmla="*/ 1 w 137"/>
                <a:gd name="T5" fmla="*/ 77 h 120"/>
                <a:gd name="T6" fmla="*/ 0 w 137"/>
                <a:gd name="T7" fmla="*/ 74 h 120"/>
                <a:gd name="T8" fmla="*/ 2 w 137"/>
                <a:gd name="T9" fmla="*/ 71 h 120"/>
                <a:gd name="T10" fmla="*/ 131 w 137"/>
                <a:gd name="T11" fmla="*/ 1 h 120"/>
                <a:gd name="T12" fmla="*/ 136 w 137"/>
                <a:gd name="T13" fmla="*/ 2 h 120"/>
                <a:gd name="T14" fmla="*/ 136 w 137"/>
                <a:gd name="T15" fmla="*/ 7 h 120"/>
                <a:gd name="T16" fmla="*/ 48 w 137"/>
                <a:gd name="T17" fmla="*/ 118 h 120"/>
                <a:gd name="T18" fmla="*/ 45 w 137"/>
                <a:gd name="T19" fmla="*/ 120 h 120"/>
                <a:gd name="T20" fmla="*/ 10 w 137"/>
                <a:gd name="T21" fmla="*/ 76 h 120"/>
                <a:gd name="T22" fmla="*/ 44 w 137"/>
                <a:gd name="T23" fmla="*/ 110 h 120"/>
                <a:gd name="T24" fmla="*/ 118 w 137"/>
                <a:gd name="T25" fmla="*/ 18 h 120"/>
                <a:gd name="T26" fmla="*/ 10 w 137"/>
                <a:gd name="T27" fmla="*/ 7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7" h="120">
                  <a:moveTo>
                    <a:pt x="45" y="120"/>
                  </a:moveTo>
                  <a:cubicBezTo>
                    <a:pt x="44" y="120"/>
                    <a:pt x="43" y="119"/>
                    <a:pt x="43" y="119"/>
                  </a:cubicBezTo>
                  <a:cubicBezTo>
                    <a:pt x="26" y="107"/>
                    <a:pt x="12" y="93"/>
                    <a:pt x="1" y="77"/>
                  </a:cubicBezTo>
                  <a:cubicBezTo>
                    <a:pt x="0" y="76"/>
                    <a:pt x="0" y="75"/>
                    <a:pt x="0" y="74"/>
                  </a:cubicBezTo>
                  <a:cubicBezTo>
                    <a:pt x="0" y="72"/>
                    <a:pt x="1" y="71"/>
                    <a:pt x="2" y="71"/>
                  </a:cubicBezTo>
                  <a:cubicBezTo>
                    <a:pt x="131" y="1"/>
                    <a:pt x="131" y="1"/>
                    <a:pt x="131" y="1"/>
                  </a:cubicBezTo>
                  <a:cubicBezTo>
                    <a:pt x="133" y="0"/>
                    <a:pt x="135" y="1"/>
                    <a:pt x="136" y="2"/>
                  </a:cubicBezTo>
                  <a:cubicBezTo>
                    <a:pt x="137" y="4"/>
                    <a:pt x="137" y="6"/>
                    <a:pt x="136" y="7"/>
                  </a:cubicBezTo>
                  <a:cubicBezTo>
                    <a:pt x="48" y="118"/>
                    <a:pt x="48" y="118"/>
                    <a:pt x="48" y="118"/>
                  </a:cubicBezTo>
                  <a:cubicBezTo>
                    <a:pt x="47" y="119"/>
                    <a:pt x="46" y="120"/>
                    <a:pt x="45" y="120"/>
                  </a:cubicBezTo>
                  <a:close/>
                  <a:moveTo>
                    <a:pt x="10" y="76"/>
                  </a:moveTo>
                  <a:cubicBezTo>
                    <a:pt x="19" y="89"/>
                    <a:pt x="31" y="101"/>
                    <a:pt x="44" y="110"/>
                  </a:cubicBezTo>
                  <a:cubicBezTo>
                    <a:pt x="118" y="18"/>
                    <a:pt x="118" y="18"/>
                    <a:pt x="118" y="18"/>
                  </a:cubicBezTo>
                  <a:lnTo>
                    <a:pt x="10" y="76"/>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87" name="Freeform 164"/>
            <p:cNvSpPr>
              <a:spLocks noEditPoints="1"/>
            </p:cNvSpPr>
            <p:nvPr/>
          </p:nvSpPr>
          <p:spPr bwMode="auto">
            <a:xfrm>
              <a:off x="1601788" y="4303713"/>
              <a:ext cx="127000" cy="120650"/>
            </a:xfrm>
            <a:custGeom>
              <a:avLst/>
              <a:gdLst>
                <a:gd name="T0" fmla="*/ 23 w 46"/>
                <a:gd name="T1" fmla="*/ 44 h 44"/>
                <a:gd name="T2" fmla="*/ 0 w 46"/>
                <a:gd name="T3" fmla="*/ 22 h 44"/>
                <a:gd name="T4" fmla="*/ 23 w 46"/>
                <a:gd name="T5" fmla="*/ 0 h 44"/>
                <a:gd name="T6" fmla="*/ 46 w 46"/>
                <a:gd name="T7" fmla="*/ 22 h 44"/>
                <a:gd name="T8" fmla="*/ 23 w 46"/>
                <a:gd name="T9" fmla="*/ 44 h 44"/>
                <a:gd name="T10" fmla="*/ 23 w 46"/>
                <a:gd name="T11" fmla="*/ 8 h 44"/>
                <a:gd name="T12" fmla="*/ 8 w 46"/>
                <a:gd name="T13" fmla="*/ 22 h 44"/>
                <a:gd name="T14" fmla="*/ 23 w 46"/>
                <a:gd name="T15" fmla="*/ 36 h 44"/>
                <a:gd name="T16" fmla="*/ 38 w 46"/>
                <a:gd name="T17" fmla="*/ 22 h 44"/>
                <a:gd name="T18" fmla="*/ 23 w 46"/>
                <a:gd name="T19" fmla="*/ 8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44">
                  <a:moveTo>
                    <a:pt x="23" y="44"/>
                  </a:moveTo>
                  <a:cubicBezTo>
                    <a:pt x="10" y="44"/>
                    <a:pt x="0" y="34"/>
                    <a:pt x="0" y="22"/>
                  </a:cubicBezTo>
                  <a:cubicBezTo>
                    <a:pt x="0" y="10"/>
                    <a:pt x="10" y="0"/>
                    <a:pt x="23" y="0"/>
                  </a:cubicBezTo>
                  <a:cubicBezTo>
                    <a:pt x="36" y="0"/>
                    <a:pt x="46" y="10"/>
                    <a:pt x="46" y="22"/>
                  </a:cubicBezTo>
                  <a:cubicBezTo>
                    <a:pt x="46" y="34"/>
                    <a:pt x="36" y="44"/>
                    <a:pt x="23" y="44"/>
                  </a:cubicBezTo>
                  <a:close/>
                  <a:moveTo>
                    <a:pt x="23" y="8"/>
                  </a:moveTo>
                  <a:cubicBezTo>
                    <a:pt x="15" y="8"/>
                    <a:pt x="8" y="15"/>
                    <a:pt x="8" y="22"/>
                  </a:cubicBezTo>
                  <a:cubicBezTo>
                    <a:pt x="8" y="29"/>
                    <a:pt x="15" y="36"/>
                    <a:pt x="23" y="36"/>
                  </a:cubicBezTo>
                  <a:cubicBezTo>
                    <a:pt x="31" y="36"/>
                    <a:pt x="38" y="29"/>
                    <a:pt x="38" y="22"/>
                  </a:cubicBezTo>
                  <a:cubicBezTo>
                    <a:pt x="38" y="15"/>
                    <a:pt x="31" y="8"/>
                    <a:pt x="23" y="8"/>
                  </a:cubicBez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grpSp>
      <p:sp>
        <p:nvSpPr>
          <p:cNvPr id="113" name="TextBox 112"/>
          <p:cNvSpPr txBox="1"/>
          <p:nvPr/>
        </p:nvSpPr>
        <p:spPr>
          <a:xfrm>
            <a:off x="1464464" y="3072740"/>
            <a:ext cx="10146858" cy="1477328"/>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pPr>
            <a:r>
              <a:rPr lang="ru-RU" dirty="0"/>
              <a:t>Преподаватель в отпуске по беременности и родам или в отпуске по уходу за ребенком может принять участие в кампании по академическим надбавкам. Если в период выплаты надбавки преподаватель находился в отпуске по беременности и родам или в отпуске по уходу за ребенком, невыплаченную надбавку можно восстановить. Выплата академической надбавки производится с даты выхода работника из соответствующего отпуска на основании приказа.</a:t>
            </a:r>
          </a:p>
        </p:txBody>
      </p:sp>
      <p:sp>
        <p:nvSpPr>
          <p:cNvPr id="114" name="TextBox 113"/>
          <p:cNvSpPr txBox="1"/>
          <p:nvPr/>
        </p:nvSpPr>
        <p:spPr>
          <a:xfrm>
            <a:off x="1549736" y="5011247"/>
            <a:ext cx="10146858" cy="923330"/>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pPr>
            <a:r>
              <a:rPr lang="ru-RU" dirty="0"/>
              <a:t>Обратиться в Управление академических исследований с письменным заявлением (в свободной форме) о выплате установленной академической надбавки. Достаточно прислать обращение по электронной почте.</a:t>
            </a:r>
          </a:p>
        </p:txBody>
      </p:sp>
      <p:sp>
        <p:nvSpPr>
          <p:cNvPr id="117" name="TextBox 116"/>
          <p:cNvSpPr txBox="1"/>
          <p:nvPr/>
        </p:nvSpPr>
        <p:spPr>
          <a:xfrm>
            <a:off x="1549736" y="6081079"/>
            <a:ext cx="10146858" cy="369332"/>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pPr>
            <a:r>
              <a:rPr lang="ru-RU" dirty="0"/>
              <a:t>Работники Управления академических исследований </a:t>
            </a:r>
            <a:r>
              <a:rPr lang="en-US" dirty="0">
                <a:hlinkClick r:id="rId3"/>
              </a:rPr>
              <a:t>an@hse.ru</a:t>
            </a:r>
            <a:r>
              <a:rPr lang="ru-RU" dirty="0"/>
              <a:t> </a:t>
            </a:r>
          </a:p>
        </p:txBody>
      </p:sp>
    </p:spTree>
    <p:extLst>
      <p:ext uri="{BB962C8B-B14F-4D97-AF65-F5344CB8AC3E}">
        <p14:creationId xmlns:p14="http://schemas.microsoft.com/office/powerpoint/2010/main" val="3597817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a:extLst>
              <a:ext uri="{FF2B5EF4-FFF2-40B4-BE49-F238E27FC236}">
                <a16:creationId xmlns:a16="http://schemas.microsoft.com/office/drawing/2014/main" id="{0648CF85-8F56-2C4F-8090-85FF4624B587}"/>
              </a:ext>
            </a:extLst>
          </p:cNvPr>
          <p:cNvSpPr>
            <a:spLocks noGrp="1"/>
          </p:cNvSpPr>
          <p:nvPr>
            <p:ph type="body" sz="quarter" idx="13"/>
          </p:nvPr>
        </p:nvSpPr>
        <p:spPr>
          <a:xfrm>
            <a:off x="1393833" y="268005"/>
            <a:ext cx="9925475" cy="551987"/>
          </a:xfrm>
        </p:spPr>
        <p:txBody>
          <a:bodyPr vert="horz" lIns="0" tIns="0" rIns="0" bIns="0" rtlCol="0">
            <a:noAutofit/>
          </a:bodyPr>
          <a:lstStyle/>
          <a:p>
            <a:r>
              <a:rPr lang="ru-RU" sz="2800" b="1" dirty="0"/>
              <a:t>Освобождение от оценки публикационной активности </a:t>
            </a:r>
          </a:p>
          <a:p>
            <a:r>
              <a:rPr lang="ru-RU" sz="2800" b="1" dirty="0"/>
              <a:t>(для работников на академической траектории)</a:t>
            </a:r>
          </a:p>
        </p:txBody>
      </p:sp>
      <p:sp>
        <p:nvSpPr>
          <p:cNvPr id="4" name="TextBox 3"/>
          <p:cNvSpPr txBox="1"/>
          <p:nvPr/>
        </p:nvSpPr>
        <p:spPr>
          <a:xfrm>
            <a:off x="1657993" y="1179538"/>
            <a:ext cx="10020882" cy="1015663"/>
          </a:xfrm>
          <a:prstGeom prst="rect">
            <a:avLst/>
          </a:prstGeom>
          <a:solidFill>
            <a:schemeClr val="bg1"/>
          </a:solidFill>
        </p:spPr>
        <p:txBody>
          <a:bodyPr wrap="square" rtlCol="0">
            <a:spAutoFit/>
          </a:bodyPr>
          <a:lstStyle/>
          <a:p>
            <a:pPr marL="342900" indent="-342900">
              <a:spcBef>
                <a:spcPts val="600"/>
              </a:spcBef>
              <a:spcAft>
                <a:spcPts val="600"/>
              </a:spcAft>
              <a:buFont typeface="Arial" panose="020B0604020202020204" pitchFamily="34" charset="0"/>
              <a:buChar char="•"/>
            </a:pPr>
            <a:r>
              <a:rPr lang="ru-RU" sz="2000" dirty="0"/>
              <a:t>Регламент оценки публикационной активности работников Национального исследовательского университета «Высшая школа экономики» , п. </a:t>
            </a:r>
            <a:r>
              <a:rPr lang="en-US" sz="2000" dirty="0"/>
              <a:t>1</a:t>
            </a:r>
            <a:r>
              <a:rPr lang="ru-RU" sz="2000" dirty="0"/>
              <a:t>.14, п.п.1.14.5, п. 1.15 </a:t>
            </a:r>
            <a:r>
              <a:rPr lang="ru-RU" sz="2000" u="sng" dirty="0">
                <a:hlinkClick r:id="rId2"/>
              </a:rPr>
              <a:t>https://www.hse.ru/science/our/evaluation/</a:t>
            </a:r>
            <a:endParaRPr lang="ru-RU" sz="2000" u="sng" dirty="0"/>
          </a:p>
        </p:txBody>
      </p:sp>
      <p:grpSp>
        <p:nvGrpSpPr>
          <p:cNvPr id="10" name="Group 573"/>
          <p:cNvGrpSpPr/>
          <p:nvPr/>
        </p:nvGrpSpPr>
        <p:grpSpPr>
          <a:xfrm>
            <a:off x="265234" y="1306173"/>
            <a:ext cx="639273" cy="629448"/>
            <a:chOff x="6523038" y="5218113"/>
            <a:chExt cx="776287" cy="857250"/>
          </a:xfrm>
        </p:grpSpPr>
        <p:sp>
          <p:nvSpPr>
            <p:cNvPr id="11" name="Freeform 97"/>
            <p:cNvSpPr>
              <a:spLocks/>
            </p:cNvSpPr>
            <p:nvPr/>
          </p:nvSpPr>
          <p:spPr bwMode="auto">
            <a:xfrm>
              <a:off x="6523038" y="5218113"/>
              <a:ext cx="455612" cy="615950"/>
            </a:xfrm>
            <a:custGeom>
              <a:avLst/>
              <a:gdLst>
                <a:gd name="T0" fmla="*/ 186 w 287"/>
                <a:gd name="T1" fmla="*/ 388 h 388"/>
                <a:gd name="T2" fmla="*/ 0 w 287"/>
                <a:gd name="T3" fmla="*/ 388 h 388"/>
                <a:gd name="T4" fmla="*/ 0 w 287"/>
                <a:gd name="T5" fmla="*/ 0 h 388"/>
                <a:gd name="T6" fmla="*/ 215 w 287"/>
                <a:gd name="T7" fmla="*/ 0 h 388"/>
                <a:gd name="T8" fmla="*/ 287 w 287"/>
                <a:gd name="T9" fmla="*/ 71 h 388"/>
                <a:gd name="T10" fmla="*/ 287 w 287"/>
                <a:gd name="T11" fmla="*/ 135 h 388"/>
                <a:gd name="T12" fmla="*/ 270 w 287"/>
                <a:gd name="T13" fmla="*/ 135 h 388"/>
                <a:gd name="T14" fmla="*/ 270 w 287"/>
                <a:gd name="T15" fmla="*/ 80 h 388"/>
                <a:gd name="T16" fmla="*/ 207 w 287"/>
                <a:gd name="T17" fmla="*/ 17 h 388"/>
                <a:gd name="T18" fmla="*/ 17 w 287"/>
                <a:gd name="T19" fmla="*/ 17 h 388"/>
                <a:gd name="T20" fmla="*/ 17 w 287"/>
                <a:gd name="T21" fmla="*/ 371 h 388"/>
                <a:gd name="T22" fmla="*/ 186 w 287"/>
                <a:gd name="T23" fmla="*/ 371 h 388"/>
                <a:gd name="T24" fmla="*/ 186 w 287"/>
                <a:gd name="T25" fmla="*/ 388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7" h="388">
                  <a:moveTo>
                    <a:pt x="186" y="388"/>
                  </a:moveTo>
                  <a:lnTo>
                    <a:pt x="0" y="388"/>
                  </a:lnTo>
                  <a:lnTo>
                    <a:pt x="0" y="0"/>
                  </a:lnTo>
                  <a:lnTo>
                    <a:pt x="215" y="0"/>
                  </a:lnTo>
                  <a:lnTo>
                    <a:pt x="287" y="71"/>
                  </a:lnTo>
                  <a:lnTo>
                    <a:pt x="287" y="135"/>
                  </a:lnTo>
                  <a:lnTo>
                    <a:pt x="270" y="135"/>
                  </a:lnTo>
                  <a:lnTo>
                    <a:pt x="270" y="80"/>
                  </a:lnTo>
                  <a:lnTo>
                    <a:pt x="207" y="17"/>
                  </a:lnTo>
                  <a:lnTo>
                    <a:pt x="17" y="17"/>
                  </a:lnTo>
                  <a:lnTo>
                    <a:pt x="17" y="371"/>
                  </a:lnTo>
                  <a:lnTo>
                    <a:pt x="186" y="371"/>
                  </a:lnTo>
                  <a:lnTo>
                    <a:pt x="186" y="388"/>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12" name="Rectangle 98"/>
            <p:cNvSpPr>
              <a:spLocks noChangeArrowheads="1"/>
            </p:cNvSpPr>
            <p:nvPr/>
          </p:nvSpPr>
          <p:spPr bwMode="auto">
            <a:xfrm>
              <a:off x="6897688" y="5378451"/>
              <a:ext cx="26987" cy="53975"/>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13" name="Freeform 99"/>
            <p:cNvSpPr>
              <a:spLocks/>
            </p:cNvSpPr>
            <p:nvPr/>
          </p:nvSpPr>
          <p:spPr bwMode="auto">
            <a:xfrm>
              <a:off x="6577013" y="5272088"/>
              <a:ext cx="241300" cy="508000"/>
            </a:xfrm>
            <a:custGeom>
              <a:avLst/>
              <a:gdLst>
                <a:gd name="T0" fmla="*/ 152 w 152"/>
                <a:gd name="T1" fmla="*/ 320 h 320"/>
                <a:gd name="T2" fmla="*/ 0 w 152"/>
                <a:gd name="T3" fmla="*/ 320 h 320"/>
                <a:gd name="T4" fmla="*/ 0 w 152"/>
                <a:gd name="T5" fmla="*/ 0 h 320"/>
                <a:gd name="T6" fmla="*/ 152 w 152"/>
                <a:gd name="T7" fmla="*/ 0 h 320"/>
                <a:gd name="T8" fmla="*/ 152 w 152"/>
                <a:gd name="T9" fmla="*/ 16 h 320"/>
                <a:gd name="T10" fmla="*/ 17 w 152"/>
                <a:gd name="T11" fmla="*/ 16 h 320"/>
                <a:gd name="T12" fmla="*/ 17 w 152"/>
                <a:gd name="T13" fmla="*/ 303 h 320"/>
                <a:gd name="T14" fmla="*/ 152 w 152"/>
                <a:gd name="T15" fmla="*/ 303 h 320"/>
                <a:gd name="T16" fmla="*/ 152 w 152"/>
                <a:gd name="T17"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 h="320">
                  <a:moveTo>
                    <a:pt x="152" y="320"/>
                  </a:moveTo>
                  <a:lnTo>
                    <a:pt x="0" y="320"/>
                  </a:lnTo>
                  <a:lnTo>
                    <a:pt x="0" y="0"/>
                  </a:lnTo>
                  <a:lnTo>
                    <a:pt x="152" y="0"/>
                  </a:lnTo>
                  <a:lnTo>
                    <a:pt x="152" y="16"/>
                  </a:lnTo>
                  <a:lnTo>
                    <a:pt x="17" y="16"/>
                  </a:lnTo>
                  <a:lnTo>
                    <a:pt x="17" y="303"/>
                  </a:lnTo>
                  <a:lnTo>
                    <a:pt x="152" y="303"/>
                  </a:lnTo>
                  <a:lnTo>
                    <a:pt x="152" y="320"/>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14" name="Freeform 100"/>
            <p:cNvSpPr>
              <a:spLocks noEditPoints="1"/>
            </p:cNvSpPr>
            <p:nvPr/>
          </p:nvSpPr>
          <p:spPr bwMode="auto">
            <a:xfrm>
              <a:off x="6845300" y="5459413"/>
              <a:ext cx="454025" cy="615950"/>
            </a:xfrm>
            <a:custGeom>
              <a:avLst/>
              <a:gdLst>
                <a:gd name="T0" fmla="*/ 286 w 286"/>
                <a:gd name="T1" fmla="*/ 388 h 388"/>
                <a:gd name="T2" fmla="*/ 0 w 286"/>
                <a:gd name="T3" fmla="*/ 388 h 388"/>
                <a:gd name="T4" fmla="*/ 0 w 286"/>
                <a:gd name="T5" fmla="*/ 0 h 388"/>
                <a:gd name="T6" fmla="*/ 215 w 286"/>
                <a:gd name="T7" fmla="*/ 0 h 388"/>
                <a:gd name="T8" fmla="*/ 286 w 286"/>
                <a:gd name="T9" fmla="*/ 71 h 388"/>
                <a:gd name="T10" fmla="*/ 286 w 286"/>
                <a:gd name="T11" fmla="*/ 388 h 388"/>
                <a:gd name="T12" fmla="*/ 16 w 286"/>
                <a:gd name="T13" fmla="*/ 371 h 388"/>
                <a:gd name="T14" fmla="*/ 269 w 286"/>
                <a:gd name="T15" fmla="*/ 371 h 388"/>
                <a:gd name="T16" fmla="*/ 269 w 286"/>
                <a:gd name="T17" fmla="*/ 80 h 388"/>
                <a:gd name="T18" fmla="*/ 206 w 286"/>
                <a:gd name="T19" fmla="*/ 16 h 388"/>
                <a:gd name="T20" fmla="*/ 16 w 286"/>
                <a:gd name="T21" fmla="*/ 16 h 388"/>
                <a:gd name="T22" fmla="*/ 16 w 286"/>
                <a:gd name="T23" fmla="*/ 371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6" h="388">
                  <a:moveTo>
                    <a:pt x="286" y="388"/>
                  </a:moveTo>
                  <a:lnTo>
                    <a:pt x="0" y="388"/>
                  </a:lnTo>
                  <a:lnTo>
                    <a:pt x="0" y="0"/>
                  </a:lnTo>
                  <a:lnTo>
                    <a:pt x="215" y="0"/>
                  </a:lnTo>
                  <a:lnTo>
                    <a:pt x="286" y="71"/>
                  </a:lnTo>
                  <a:lnTo>
                    <a:pt x="286" y="388"/>
                  </a:lnTo>
                  <a:close/>
                  <a:moveTo>
                    <a:pt x="16" y="371"/>
                  </a:moveTo>
                  <a:lnTo>
                    <a:pt x="269" y="371"/>
                  </a:lnTo>
                  <a:lnTo>
                    <a:pt x="269" y="80"/>
                  </a:lnTo>
                  <a:lnTo>
                    <a:pt x="206" y="16"/>
                  </a:lnTo>
                  <a:lnTo>
                    <a:pt x="16" y="16"/>
                  </a:lnTo>
                  <a:lnTo>
                    <a:pt x="16" y="371"/>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15" name="Freeform 101"/>
            <p:cNvSpPr>
              <a:spLocks/>
            </p:cNvSpPr>
            <p:nvPr/>
          </p:nvSpPr>
          <p:spPr bwMode="auto">
            <a:xfrm>
              <a:off x="7005638" y="5272088"/>
              <a:ext cx="160337" cy="160338"/>
            </a:xfrm>
            <a:custGeom>
              <a:avLst/>
              <a:gdLst>
                <a:gd name="T0" fmla="*/ 48 w 48"/>
                <a:gd name="T1" fmla="*/ 48 h 48"/>
                <a:gd name="T2" fmla="*/ 40 w 48"/>
                <a:gd name="T3" fmla="*/ 48 h 48"/>
                <a:gd name="T4" fmla="*/ 40 w 48"/>
                <a:gd name="T5" fmla="*/ 12 h 48"/>
                <a:gd name="T6" fmla="*/ 36 w 48"/>
                <a:gd name="T7" fmla="*/ 8 h 48"/>
                <a:gd name="T8" fmla="*/ 0 w 48"/>
                <a:gd name="T9" fmla="*/ 8 h 48"/>
                <a:gd name="T10" fmla="*/ 0 w 48"/>
                <a:gd name="T11" fmla="*/ 0 h 48"/>
                <a:gd name="T12" fmla="*/ 36 w 48"/>
                <a:gd name="T13" fmla="*/ 0 h 48"/>
                <a:gd name="T14" fmla="*/ 48 w 48"/>
                <a:gd name="T15" fmla="*/ 12 h 48"/>
                <a:gd name="T16" fmla="*/ 48 w 48"/>
                <a:gd name="T17"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48">
                  <a:moveTo>
                    <a:pt x="48" y="48"/>
                  </a:moveTo>
                  <a:cubicBezTo>
                    <a:pt x="40" y="48"/>
                    <a:pt x="40" y="48"/>
                    <a:pt x="40" y="48"/>
                  </a:cubicBezTo>
                  <a:cubicBezTo>
                    <a:pt x="40" y="12"/>
                    <a:pt x="40" y="12"/>
                    <a:pt x="40" y="12"/>
                  </a:cubicBezTo>
                  <a:cubicBezTo>
                    <a:pt x="40" y="10"/>
                    <a:pt x="38" y="8"/>
                    <a:pt x="36" y="8"/>
                  </a:cubicBezTo>
                  <a:cubicBezTo>
                    <a:pt x="0" y="8"/>
                    <a:pt x="0" y="8"/>
                    <a:pt x="0" y="8"/>
                  </a:cubicBezTo>
                  <a:cubicBezTo>
                    <a:pt x="0" y="0"/>
                    <a:pt x="0" y="0"/>
                    <a:pt x="0" y="0"/>
                  </a:cubicBezTo>
                  <a:cubicBezTo>
                    <a:pt x="36" y="0"/>
                    <a:pt x="36" y="0"/>
                    <a:pt x="36" y="0"/>
                  </a:cubicBezTo>
                  <a:cubicBezTo>
                    <a:pt x="43" y="0"/>
                    <a:pt x="48" y="5"/>
                    <a:pt x="48" y="12"/>
                  </a:cubicBezTo>
                  <a:lnTo>
                    <a:pt x="48" y="48"/>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16" name="Freeform 102"/>
            <p:cNvSpPr>
              <a:spLocks/>
            </p:cNvSpPr>
            <p:nvPr/>
          </p:nvSpPr>
          <p:spPr bwMode="auto">
            <a:xfrm>
              <a:off x="6657975" y="5861051"/>
              <a:ext cx="160337" cy="160338"/>
            </a:xfrm>
            <a:custGeom>
              <a:avLst/>
              <a:gdLst>
                <a:gd name="T0" fmla="*/ 48 w 48"/>
                <a:gd name="T1" fmla="*/ 48 h 48"/>
                <a:gd name="T2" fmla="*/ 12 w 48"/>
                <a:gd name="T3" fmla="*/ 48 h 48"/>
                <a:gd name="T4" fmla="*/ 0 w 48"/>
                <a:gd name="T5" fmla="*/ 36 h 48"/>
                <a:gd name="T6" fmla="*/ 0 w 48"/>
                <a:gd name="T7" fmla="*/ 0 h 48"/>
                <a:gd name="T8" fmla="*/ 8 w 48"/>
                <a:gd name="T9" fmla="*/ 0 h 48"/>
                <a:gd name="T10" fmla="*/ 8 w 48"/>
                <a:gd name="T11" fmla="*/ 36 h 48"/>
                <a:gd name="T12" fmla="*/ 12 w 48"/>
                <a:gd name="T13" fmla="*/ 40 h 48"/>
                <a:gd name="T14" fmla="*/ 48 w 48"/>
                <a:gd name="T15" fmla="*/ 40 h 48"/>
                <a:gd name="T16" fmla="*/ 48 w 48"/>
                <a:gd name="T17"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48">
                  <a:moveTo>
                    <a:pt x="48" y="48"/>
                  </a:moveTo>
                  <a:cubicBezTo>
                    <a:pt x="12" y="48"/>
                    <a:pt x="12" y="48"/>
                    <a:pt x="12" y="48"/>
                  </a:cubicBezTo>
                  <a:cubicBezTo>
                    <a:pt x="5" y="48"/>
                    <a:pt x="0" y="43"/>
                    <a:pt x="0" y="36"/>
                  </a:cubicBezTo>
                  <a:cubicBezTo>
                    <a:pt x="0" y="0"/>
                    <a:pt x="0" y="0"/>
                    <a:pt x="0" y="0"/>
                  </a:cubicBezTo>
                  <a:cubicBezTo>
                    <a:pt x="8" y="0"/>
                    <a:pt x="8" y="0"/>
                    <a:pt x="8" y="0"/>
                  </a:cubicBezTo>
                  <a:cubicBezTo>
                    <a:pt x="8" y="36"/>
                    <a:pt x="8" y="36"/>
                    <a:pt x="8" y="36"/>
                  </a:cubicBezTo>
                  <a:cubicBezTo>
                    <a:pt x="8" y="38"/>
                    <a:pt x="10" y="40"/>
                    <a:pt x="12" y="40"/>
                  </a:cubicBezTo>
                  <a:cubicBezTo>
                    <a:pt x="48" y="40"/>
                    <a:pt x="48" y="40"/>
                    <a:pt x="48" y="40"/>
                  </a:cubicBezTo>
                  <a:lnTo>
                    <a:pt x="48" y="48"/>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17" name="Rectangle 103"/>
            <p:cNvSpPr>
              <a:spLocks noChangeArrowheads="1"/>
            </p:cNvSpPr>
            <p:nvPr/>
          </p:nvSpPr>
          <p:spPr bwMode="auto">
            <a:xfrm>
              <a:off x="6924675" y="5538788"/>
              <a:ext cx="187325"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18" name="Rectangle 104"/>
            <p:cNvSpPr>
              <a:spLocks noChangeArrowheads="1"/>
            </p:cNvSpPr>
            <p:nvPr/>
          </p:nvSpPr>
          <p:spPr bwMode="auto">
            <a:xfrm>
              <a:off x="6924675" y="5592763"/>
              <a:ext cx="187325"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19" name="Rectangle 105"/>
            <p:cNvSpPr>
              <a:spLocks noChangeArrowheads="1"/>
            </p:cNvSpPr>
            <p:nvPr/>
          </p:nvSpPr>
          <p:spPr bwMode="auto">
            <a:xfrm>
              <a:off x="6924675" y="5646738"/>
              <a:ext cx="295275"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20" name="Rectangle 106"/>
            <p:cNvSpPr>
              <a:spLocks noChangeArrowheads="1"/>
            </p:cNvSpPr>
            <p:nvPr/>
          </p:nvSpPr>
          <p:spPr bwMode="auto">
            <a:xfrm>
              <a:off x="6924675" y="5699126"/>
              <a:ext cx="295275"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21" name="Rectangle 107"/>
            <p:cNvSpPr>
              <a:spLocks noChangeArrowheads="1"/>
            </p:cNvSpPr>
            <p:nvPr/>
          </p:nvSpPr>
          <p:spPr bwMode="auto">
            <a:xfrm>
              <a:off x="6924675" y="5753101"/>
              <a:ext cx="295275"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22" name="Rectangle 108"/>
            <p:cNvSpPr>
              <a:spLocks noChangeArrowheads="1"/>
            </p:cNvSpPr>
            <p:nvPr/>
          </p:nvSpPr>
          <p:spPr bwMode="auto">
            <a:xfrm>
              <a:off x="6924675" y="5807076"/>
              <a:ext cx="295275"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23" name="Rectangle 109"/>
            <p:cNvSpPr>
              <a:spLocks noChangeArrowheads="1"/>
            </p:cNvSpPr>
            <p:nvPr/>
          </p:nvSpPr>
          <p:spPr bwMode="auto">
            <a:xfrm>
              <a:off x="6924675" y="5861051"/>
              <a:ext cx="295275" cy="25400"/>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24" name="Rectangle 110"/>
            <p:cNvSpPr>
              <a:spLocks noChangeArrowheads="1"/>
            </p:cNvSpPr>
            <p:nvPr/>
          </p:nvSpPr>
          <p:spPr bwMode="auto">
            <a:xfrm>
              <a:off x="6924675" y="5913438"/>
              <a:ext cx="295275"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25" name="Rectangle 111"/>
            <p:cNvSpPr>
              <a:spLocks noChangeArrowheads="1"/>
            </p:cNvSpPr>
            <p:nvPr/>
          </p:nvSpPr>
          <p:spPr bwMode="auto">
            <a:xfrm>
              <a:off x="6924675" y="5967413"/>
              <a:ext cx="295275"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26" name="Freeform 112"/>
            <p:cNvSpPr>
              <a:spLocks/>
            </p:cNvSpPr>
            <p:nvPr/>
          </p:nvSpPr>
          <p:spPr bwMode="auto">
            <a:xfrm>
              <a:off x="6845300" y="5230813"/>
              <a:ext cx="119062" cy="120650"/>
            </a:xfrm>
            <a:custGeom>
              <a:avLst/>
              <a:gdLst>
                <a:gd name="T0" fmla="*/ 75 w 75"/>
                <a:gd name="T1" fmla="*/ 76 h 76"/>
                <a:gd name="T2" fmla="*/ 0 w 75"/>
                <a:gd name="T3" fmla="*/ 76 h 76"/>
                <a:gd name="T4" fmla="*/ 0 w 75"/>
                <a:gd name="T5" fmla="*/ 0 h 76"/>
                <a:gd name="T6" fmla="*/ 16 w 75"/>
                <a:gd name="T7" fmla="*/ 0 h 76"/>
                <a:gd name="T8" fmla="*/ 16 w 75"/>
                <a:gd name="T9" fmla="*/ 59 h 76"/>
                <a:gd name="T10" fmla="*/ 75 w 75"/>
                <a:gd name="T11" fmla="*/ 59 h 76"/>
                <a:gd name="T12" fmla="*/ 75 w 75"/>
                <a:gd name="T13" fmla="*/ 76 h 76"/>
              </a:gdLst>
              <a:ahLst/>
              <a:cxnLst>
                <a:cxn ang="0">
                  <a:pos x="T0" y="T1"/>
                </a:cxn>
                <a:cxn ang="0">
                  <a:pos x="T2" y="T3"/>
                </a:cxn>
                <a:cxn ang="0">
                  <a:pos x="T4" y="T5"/>
                </a:cxn>
                <a:cxn ang="0">
                  <a:pos x="T6" y="T7"/>
                </a:cxn>
                <a:cxn ang="0">
                  <a:pos x="T8" y="T9"/>
                </a:cxn>
                <a:cxn ang="0">
                  <a:pos x="T10" y="T11"/>
                </a:cxn>
                <a:cxn ang="0">
                  <a:pos x="T12" y="T13"/>
                </a:cxn>
              </a:cxnLst>
              <a:rect l="0" t="0" r="r" b="b"/>
              <a:pathLst>
                <a:path w="75" h="76">
                  <a:moveTo>
                    <a:pt x="75" y="76"/>
                  </a:moveTo>
                  <a:lnTo>
                    <a:pt x="0" y="76"/>
                  </a:lnTo>
                  <a:lnTo>
                    <a:pt x="0" y="0"/>
                  </a:lnTo>
                  <a:lnTo>
                    <a:pt x="16" y="0"/>
                  </a:lnTo>
                  <a:lnTo>
                    <a:pt x="16" y="59"/>
                  </a:lnTo>
                  <a:lnTo>
                    <a:pt x="75" y="59"/>
                  </a:lnTo>
                  <a:lnTo>
                    <a:pt x="75" y="76"/>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27" name="Freeform 113"/>
            <p:cNvSpPr>
              <a:spLocks/>
            </p:cNvSpPr>
            <p:nvPr/>
          </p:nvSpPr>
          <p:spPr bwMode="auto">
            <a:xfrm>
              <a:off x="7165975" y="5472113"/>
              <a:ext cx="120650" cy="120650"/>
            </a:xfrm>
            <a:custGeom>
              <a:avLst/>
              <a:gdLst>
                <a:gd name="T0" fmla="*/ 76 w 76"/>
                <a:gd name="T1" fmla="*/ 76 h 76"/>
                <a:gd name="T2" fmla="*/ 0 w 76"/>
                <a:gd name="T3" fmla="*/ 76 h 76"/>
                <a:gd name="T4" fmla="*/ 0 w 76"/>
                <a:gd name="T5" fmla="*/ 0 h 76"/>
                <a:gd name="T6" fmla="*/ 17 w 76"/>
                <a:gd name="T7" fmla="*/ 0 h 76"/>
                <a:gd name="T8" fmla="*/ 17 w 76"/>
                <a:gd name="T9" fmla="*/ 59 h 76"/>
                <a:gd name="T10" fmla="*/ 76 w 76"/>
                <a:gd name="T11" fmla="*/ 59 h 76"/>
                <a:gd name="T12" fmla="*/ 76 w 76"/>
                <a:gd name="T13" fmla="*/ 76 h 76"/>
              </a:gdLst>
              <a:ahLst/>
              <a:cxnLst>
                <a:cxn ang="0">
                  <a:pos x="T0" y="T1"/>
                </a:cxn>
                <a:cxn ang="0">
                  <a:pos x="T2" y="T3"/>
                </a:cxn>
                <a:cxn ang="0">
                  <a:pos x="T4" y="T5"/>
                </a:cxn>
                <a:cxn ang="0">
                  <a:pos x="T6" y="T7"/>
                </a:cxn>
                <a:cxn ang="0">
                  <a:pos x="T8" y="T9"/>
                </a:cxn>
                <a:cxn ang="0">
                  <a:pos x="T10" y="T11"/>
                </a:cxn>
                <a:cxn ang="0">
                  <a:pos x="T12" y="T13"/>
                </a:cxn>
              </a:cxnLst>
              <a:rect l="0" t="0" r="r" b="b"/>
              <a:pathLst>
                <a:path w="76" h="76">
                  <a:moveTo>
                    <a:pt x="76" y="76"/>
                  </a:moveTo>
                  <a:lnTo>
                    <a:pt x="0" y="76"/>
                  </a:lnTo>
                  <a:lnTo>
                    <a:pt x="0" y="0"/>
                  </a:lnTo>
                  <a:lnTo>
                    <a:pt x="17" y="0"/>
                  </a:lnTo>
                  <a:lnTo>
                    <a:pt x="17" y="59"/>
                  </a:lnTo>
                  <a:lnTo>
                    <a:pt x="76" y="59"/>
                  </a:lnTo>
                  <a:lnTo>
                    <a:pt x="76" y="76"/>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grpSp>
      <p:grpSp>
        <p:nvGrpSpPr>
          <p:cNvPr id="28" name="Group 15"/>
          <p:cNvGrpSpPr/>
          <p:nvPr/>
        </p:nvGrpSpPr>
        <p:grpSpPr>
          <a:xfrm>
            <a:off x="926050" y="1332428"/>
            <a:ext cx="553072" cy="516068"/>
            <a:chOff x="5997707" y="910283"/>
            <a:chExt cx="879956" cy="872499"/>
          </a:xfrm>
        </p:grpSpPr>
        <p:sp>
          <p:nvSpPr>
            <p:cNvPr id="29" name="Freeform 169"/>
            <p:cNvSpPr>
              <a:spLocks noEditPoints="1"/>
            </p:cNvSpPr>
            <p:nvPr/>
          </p:nvSpPr>
          <p:spPr bwMode="auto">
            <a:xfrm>
              <a:off x="6088686" y="1305517"/>
              <a:ext cx="572717" cy="436995"/>
            </a:xfrm>
            <a:custGeom>
              <a:avLst/>
              <a:gdLst>
                <a:gd name="T0" fmla="*/ 0 w 384"/>
                <a:gd name="T1" fmla="*/ 230 h 293"/>
                <a:gd name="T2" fmla="*/ 341 w 384"/>
                <a:gd name="T3" fmla="*/ 0 h 293"/>
                <a:gd name="T4" fmla="*/ 384 w 384"/>
                <a:gd name="T5" fmla="*/ 65 h 293"/>
                <a:gd name="T6" fmla="*/ 49 w 384"/>
                <a:gd name="T7" fmla="*/ 289 h 293"/>
                <a:gd name="T8" fmla="*/ 42 w 384"/>
                <a:gd name="T9" fmla="*/ 293 h 293"/>
                <a:gd name="T10" fmla="*/ 0 w 384"/>
                <a:gd name="T11" fmla="*/ 230 h 293"/>
                <a:gd name="T12" fmla="*/ 0 w 384"/>
                <a:gd name="T13" fmla="*/ 230 h 293"/>
                <a:gd name="T14" fmla="*/ 45 w 384"/>
                <a:gd name="T15" fmla="*/ 282 h 293"/>
                <a:gd name="T16" fmla="*/ 51 w 384"/>
                <a:gd name="T17" fmla="*/ 278 h 293"/>
                <a:gd name="T18" fmla="*/ 45 w 384"/>
                <a:gd name="T19" fmla="*/ 282 h 293"/>
                <a:gd name="T20" fmla="*/ 45 w 384"/>
                <a:gd name="T21" fmla="*/ 282 h 293"/>
                <a:gd name="T22" fmla="*/ 21 w 384"/>
                <a:gd name="T23" fmla="*/ 233 h 293"/>
                <a:gd name="T24" fmla="*/ 47 w 384"/>
                <a:gd name="T25" fmla="*/ 272 h 293"/>
                <a:gd name="T26" fmla="*/ 363 w 384"/>
                <a:gd name="T27" fmla="*/ 60 h 293"/>
                <a:gd name="T28" fmla="*/ 337 w 384"/>
                <a:gd name="T29" fmla="*/ 22 h 293"/>
                <a:gd name="T30" fmla="*/ 21 w 384"/>
                <a:gd name="T31" fmla="*/ 233 h 293"/>
                <a:gd name="T32" fmla="*/ 21 w 384"/>
                <a:gd name="T33" fmla="*/ 233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4" h="293">
                  <a:moveTo>
                    <a:pt x="0" y="230"/>
                  </a:moveTo>
                  <a:lnTo>
                    <a:pt x="341" y="0"/>
                  </a:lnTo>
                  <a:lnTo>
                    <a:pt x="384" y="65"/>
                  </a:lnTo>
                  <a:lnTo>
                    <a:pt x="49" y="289"/>
                  </a:lnTo>
                  <a:lnTo>
                    <a:pt x="42" y="293"/>
                  </a:lnTo>
                  <a:lnTo>
                    <a:pt x="0" y="230"/>
                  </a:lnTo>
                  <a:lnTo>
                    <a:pt x="0" y="230"/>
                  </a:lnTo>
                  <a:close/>
                  <a:moveTo>
                    <a:pt x="45" y="282"/>
                  </a:moveTo>
                  <a:lnTo>
                    <a:pt x="51" y="278"/>
                  </a:lnTo>
                  <a:lnTo>
                    <a:pt x="45" y="282"/>
                  </a:lnTo>
                  <a:lnTo>
                    <a:pt x="45" y="282"/>
                  </a:lnTo>
                  <a:close/>
                  <a:moveTo>
                    <a:pt x="21" y="233"/>
                  </a:moveTo>
                  <a:lnTo>
                    <a:pt x="47" y="272"/>
                  </a:lnTo>
                  <a:lnTo>
                    <a:pt x="363" y="60"/>
                  </a:lnTo>
                  <a:lnTo>
                    <a:pt x="337" y="22"/>
                  </a:lnTo>
                  <a:lnTo>
                    <a:pt x="21" y="233"/>
                  </a:lnTo>
                  <a:lnTo>
                    <a:pt x="21" y="233"/>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30" name="Freeform 170"/>
            <p:cNvSpPr>
              <a:spLocks noEditPoints="1"/>
            </p:cNvSpPr>
            <p:nvPr/>
          </p:nvSpPr>
          <p:spPr bwMode="auto">
            <a:xfrm>
              <a:off x="6030519" y="1635128"/>
              <a:ext cx="141688" cy="120808"/>
            </a:xfrm>
            <a:custGeom>
              <a:avLst/>
              <a:gdLst>
                <a:gd name="T0" fmla="*/ 0 w 95"/>
                <a:gd name="T1" fmla="*/ 80 h 81"/>
                <a:gd name="T2" fmla="*/ 26 w 95"/>
                <a:gd name="T3" fmla="*/ 17 h 81"/>
                <a:gd name="T4" fmla="*/ 52 w 95"/>
                <a:gd name="T5" fmla="*/ 0 h 81"/>
                <a:gd name="T6" fmla="*/ 95 w 95"/>
                <a:gd name="T7" fmla="*/ 64 h 81"/>
                <a:gd name="T8" fmla="*/ 70 w 95"/>
                <a:gd name="T9" fmla="*/ 80 h 81"/>
                <a:gd name="T10" fmla="*/ 68 w 95"/>
                <a:gd name="T11" fmla="*/ 81 h 81"/>
                <a:gd name="T12" fmla="*/ 0 w 95"/>
                <a:gd name="T13" fmla="*/ 80 h 81"/>
                <a:gd name="T14" fmla="*/ 0 w 95"/>
                <a:gd name="T15" fmla="*/ 80 h 81"/>
                <a:gd name="T16" fmla="*/ 66 w 95"/>
                <a:gd name="T17" fmla="*/ 74 h 81"/>
                <a:gd name="T18" fmla="*/ 66 w 95"/>
                <a:gd name="T19" fmla="*/ 66 h 81"/>
                <a:gd name="T20" fmla="*/ 66 w 95"/>
                <a:gd name="T21" fmla="*/ 74 h 81"/>
                <a:gd name="T22" fmla="*/ 66 w 95"/>
                <a:gd name="T23" fmla="*/ 74 h 81"/>
                <a:gd name="T24" fmla="*/ 39 w 95"/>
                <a:gd name="T25" fmla="*/ 28 h 81"/>
                <a:gd name="T26" fmla="*/ 23 w 95"/>
                <a:gd name="T27" fmla="*/ 65 h 81"/>
                <a:gd name="T28" fmla="*/ 64 w 95"/>
                <a:gd name="T29" fmla="*/ 66 h 81"/>
                <a:gd name="T30" fmla="*/ 73 w 95"/>
                <a:gd name="T31" fmla="*/ 59 h 81"/>
                <a:gd name="T32" fmla="*/ 47 w 95"/>
                <a:gd name="T33" fmla="*/ 21 h 81"/>
                <a:gd name="T34" fmla="*/ 39 w 95"/>
                <a:gd name="T35" fmla="*/ 28 h 81"/>
                <a:gd name="T36" fmla="*/ 39 w 95"/>
                <a:gd name="T37" fmla="*/ 28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5" h="81">
                  <a:moveTo>
                    <a:pt x="0" y="80"/>
                  </a:moveTo>
                  <a:lnTo>
                    <a:pt x="26" y="17"/>
                  </a:lnTo>
                  <a:lnTo>
                    <a:pt x="52" y="0"/>
                  </a:lnTo>
                  <a:lnTo>
                    <a:pt x="95" y="64"/>
                  </a:lnTo>
                  <a:lnTo>
                    <a:pt x="70" y="80"/>
                  </a:lnTo>
                  <a:lnTo>
                    <a:pt x="68" y="81"/>
                  </a:lnTo>
                  <a:lnTo>
                    <a:pt x="0" y="80"/>
                  </a:lnTo>
                  <a:lnTo>
                    <a:pt x="0" y="80"/>
                  </a:lnTo>
                  <a:close/>
                  <a:moveTo>
                    <a:pt x="66" y="74"/>
                  </a:moveTo>
                  <a:lnTo>
                    <a:pt x="66" y="66"/>
                  </a:lnTo>
                  <a:lnTo>
                    <a:pt x="66" y="74"/>
                  </a:lnTo>
                  <a:lnTo>
                    <a:pt x="66" y="74"/>
                  </a:lnTo>
                  <a:close/>
                  <a:moveTo>
                    <a:pt x="39" y="28"/>
                  </a:moveTo>
                  <a:lnTo>
                    <a:pt x="23" y="65"/>
                  </a:lnTo>
                  <a:lnTo>
                    <a:pt x="64" y="66"/>
                  </a:lnTo>
                  <a:lnTo>
                    <a:pt x="73" y="59"/>
                  </a:lnTo>
                  <a:lnTo>
                    <a:pt x="47" y="21"/>
                  </a:lnTo>
                  <a:lnTo>
                    <a:pt x="39" y="28"/>
                  </a:lnTo>
                  <a:lnTo>
                    <a:pt x="39" y="28"/>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31" name="Freeform 171"/>
            <p:cNvSpPr>
              <a:spLocks noEditPoints="1"/>
            </p:cNvSpPr>
            <p:nvPr/>
          </p:nvSpPr>
          <p:spPr bwMode="auto">
            <a:xfrm>
              <a:off x="6592796" y="1286129"/>
              <a:ext cx="104402" cy="111859"/>
            </a:xfrm>
            <a:custGeom>
              <a:avLst/>
              <a:gdLst>
                <a:gd name="T0" fmla="*/ 28 w 70"/>
                <a:gd name="T1" fmla="*/ 63 h 75"/>
                <a:gd name="T2" fmla="*/ 49 w 70"/>
                <a:gd name="T3" fmla="*/ 49 h 75"/>
                <a:gd name="T4" fmla="*/ 31 w 70"/>
                <a:gd name="T5" fmla="*/ 22 h 75"/>
                <a:gd name="T6" fmla="*/ 9 w 70"/>
                <a:gd name="T7" fmla="*/ 36 h 75"/>
                <a:gd name="T8" fmla="*/ 0 w 70"/>
                <a:gd name="T9" fmla="*/ 23 h 75"/>
                <a:gd name="T10" fmla="*/ 35 w 70"/>
                <a:gd name="T11" fmla="*/ 0 h 75"/>
                <a:gd name="T12" fmla="*/ 70 w 70"/>
                <a:gd name="T13" fmla="*/ 52 h 75"/>
                <a:gd name="T14" fmla="*/ 36 w 70"/>
                <a:gd name="T15" fmla="*/ 75 h 75"/>
                <a:gd name="T16" fmla="*/ 28 w 70"/>
                <a:gd name="T17" fmla="*/ 63 h 75"/>
                <a:gd name="T18" fmla="*/ 28 w 70"/>
                <a:gd name="T19" fmla="*/ 63 h 75"/>
                <a:gd name="T20" fmla="*/ 9 w 70"/>
                <a:gd name="T21" fmla="*/ 36 h 75"/>
                <a:gd name="T22" fmla="*/ 9 w 70"/>
                <a:gd name="T23" fmla="*/ 36 h 75"/>
                <a:gd name="T24" fmla="*/ 9 w 70"/>
                <a:gd name="T25" fmla="*/ 36 h 75"/>
                <a:gd name="T26" fmla="*/ 9 w 70"/>
                <a:gd name="T27" fmla="*/ 36 h 75"/>
                <a:gd name="T28" fmla="*/ 9 w 70"/>
                <a:gd name="T29" fmla="*/ 36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0" h="75">
                  <a:moveTo>
                    <a:pt x="28" y="63"/>
                  </a:moveTo>
                  <a:lnTo>
                    <a:pt x="49" y="49"/>
                  </a:lnTo>
                  <a:lnTo>
                    <a:pt x="31" y="22"/>
                  </a:lnTo>
                  <a:lnTo>
                    <a:pt x="9" y="36"/>
                  </a:lnTo>
                  <a:lnTo>
                    <a:pt x="0" y="23"/>
                  </a:lnTo>
                  <a:lnTo>
                    <a:pt x="35" y="0"/>
                  </a:lnTo>
                  <a:lnTo>
                    <a:pt x="70" y="52"/>
                  </a:lnTo>
                  <a:lnTo>
                    <a:pt x="36" y="75"/>
                  </a:lnTo>
                  <a:lnTo>
                    <a:pt x="28" y="63"/>
                  </a:lnTo>
                  <a:lnTo>
                    <a:pt x="28" y="63"/>
                  </a:lnTo>
                  <a:close/>
                  <a:moveTo>
                    <a:pt x="9" y="36"/>
                  </a:moveTo>
                  <a:lnTo>
                    <a:pt x="9" y="36"/>
                  </a:lnTo>
                  <a:lnTo>
                    <a:pt x="9" y="36"/>
                  </a:lnTo>
                  <a:lnTo>
                    <a:pt x="9" y="36"/>
                  </a:lnTo>
                  <a:lnTo>
                    <a:pt x="9" y="36"/>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32" name="Freeform 172"/>
            <p:cNvSpPr>
              <a:spLocks/>
            </p:cNvSpPr>
            <p:nvPr/>
          </p:nvSpPr>
          <p:spPr bwMode="auto">
            <a:xfrm>
              <a:off x="6410839" y="1336838"/>
              <a:ext cx="247581" cy="284868"/>
            </a:xfrm>
            <a:custGeom>
              <a:avLst/>
              <a:gdLst>
                <a:gd name="T0" fmla="*/ 0 w 166"/>
                <a:gd name="T1" fmla="*/ 178 h 191"/>
                <a:gd name="T2" fmla="*/ 144 w 166"/>
                <a:gd name="T3" fmla="*/ 82 h 191"/>
                <a:gd name="T4" fmla="*/ 95 w 166"/>
                <a:gd name="T5" fmla="*/ 8 h 191"/>
                <a:gd name="T6" fmla="*/ 108 w 166"/>
                <a:gd name="T7" fmla="*/ 0 h 191"/>
                <a:gd name="T8" fmla="*/ 166 w 166"/>
                <a:gd name="T9" fmla="*/ 86 h 191"/>
                <a:gd name="T10" fmla="*/ 8 w 166"/>
                <a:gd name="T11" fmla="*/ 191 h 191"/>
                <a:gd name="T12" fmla="*/ 0 w 166"/>
                <a:gd name="T13" fmla="*/ 178 h 191"/>
                <a:gd name="T14" fmla="*/ 0 w 166"/>
                <a:gd name="T15" fmla="*/ 178 h 19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6" h="191">
                  <a:moveTo>
                    <a:pt x="0" y="178"/>
                  </a:moveTo>
                  <a:lnTo>
                    <a:pt x="144" y="82"/>
                  </a:lnTo>
                  <a:lnTo>
                    <a:pt x="95" y="8"/>
                  </a:lnTo>
                  <a:lnTo>
                    <a:pt x="108" y="0"/>
                  </a:lnTo>
                  <a:lnTo>
                    <a:pt x="166" y="86"/>
                  </a:lnTo>
                  <a:lnTo>
                    <a:pt x="8" y="191"/>
                  </a:lnTo>
                  <a:lnTo>
                    <a:pt x="0" y="178"/>
                  </a:lnTo>
                  <a:lnTo>
                    <a:pt x="0" y="178"/>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33" name="Freeform 173"/>
            <p:cNvSpPr>
              <a:spLocks/>
            </p:cNvSpPr>
            <p:nvPr/>
          </p:nvSpPr>
          <p:spPr bwMode="auto">
            <a:xfrm>
              <a:off x="6379518" y="1454662"/>
              <a:ext cx="70099" cy="87996"/>
            </a:xfrm>
            <a:custGeom>
              <a:avLst/>
              <a:gdLst>
                <a:gd name="T0" fmla="*/ 0 w 47"/>
                <a:gd name="T1" fmla="*/ 8 h 59"/>
                <a:gd name="T2" fmla="*/ 12 w 47"/>
                <a:gd name="T3" fmla="*/ 0 h 59"/>
                <a:gd name="T4" fmla="*/ 47 w 47"/>
                <a:gd name="T5" fmla="*/ 51 h 59"/>
                <a:gd name="T6" fmla="*/ 34 w 47"/>
                <a:gd name="T7" fmla="*/ 59 h 59"/>
                <a:gd name="T8" fmla="*/ 0 w 47"/>
                <a:gd name="T9" fmla="*/ 8 h 59"/>
                <a:gd name="T10" fmla="*/ 0 w 47"/>
                <a:gd name="T11" fmla="*/ 8 h 59"/>
              </a:gdLst>
              <a:ahLst/>
              <a:cxnLst>
                <a:cxn ang="0">
                  <a:pos x="T0" y="T1"/>
                </a:cxn>
                <a:cxn ang="0">
                  <a:pos x="T2" y="T3"/>
                </a:cxn>
                <a:cxn ang="0">
                  <a:pos x="T4" y="T5"/>
                </a:cxn>
                <a:cxn ang="0">
                  <a:pos x="T6" y="T7"/>
                </a:cxn>
                <a:cxn ang="0">
                  <a:pos x="T8" y="T9"/>
                </a:cxn>
                <a:cxn ang="0">
                  <a:pos x="T10" y="T11"/>
                </a:cxn>
              </a:cxnLst>
              <a:rect l="0" t="0" r="r" b="b"/>
              <a:pathLst>
                <a:path w="47" h="59">
                  <a:moveTo>
                    <a:pt x="0" y="8"/>
                  </a:moveTo>
                  <a:lnTo>
                    <a:pt x="12" y="0"/>
                  </a:lnTo>
                  <a:lnTo>
                    <a:pt x="47" y="51"/>
                  </a:lnTo>
                  <a:lnTo>
                    <a:pt x="34" y="59"/>
                  </a:lnTo>
                  <a:lnTo>
                    <a:pt x="0" y="8"/>
                  </a:lnTo>
                  <a:lnTo>
                    <a:pt x="0" y="8"/>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34" name="Freeform 174"/>
            <p:cNvSpPr>
              <a:spLocks/>
            </p:cNvSpPr>
            <p:nvPr/>
          </p:nvSpPr>
          <p:spPr bwMode="auto">
            <a:xfrm>
              <a:off x="6343724" y="1477034"/>
              <a:ext cx="70099" cy="89487"/>
            </a:xfrm>
            <a:custGeom>
              <a:avLst/>
              <a:gdLst>
                <a:gd name="T0" fmla="*/ 0 w 47"/>
                <a:gd name="T1" fmla="*/ 9 h 60"/>
                <a:gd name="T2" fmla="*/ 13 w 47"/>
                <a:gd name="T3" fmla="*/ 0 h 60"/>
                <a:gd name="T4" fmla="*/ 47 w 47"/>
                <a:gd name="T5" fmla="*/ 51 h 60"/>
                <a:gd name="T6" fmla="*/ 35 w 47"/>
                <a:gd name="T7" fmla="*/ 60 h 60"/>
                <a:gd name="T8" fmla="*/ 0 w 47"/>
                <a:gd name="T9" fmla="*/ 9 h 60"/>
                <a:gd name="T10" fmla="*/ 0 w 47"/>
                <a:gd name="T11" fmla="*/ 9 h 60"/>
              </a:gdLst>
              <a:ahLst/>
              <a:cxnLst>
                <a:cxn ang="0">
                  <a:pos x="T0" y="T1"/>
                </a:cxn>
                <a:cxn ang="0">
                  <a:pos x="T2" y="T3"/>
                </a:cxn>
                <a:cxn ang="0">
                  <a:pos x="T4" y="T5"/>
                </a:cxn>
                <a:cxn ang="0">
                  <a:pos x="T6" y="T7"/>
                </a:cxn>
                <a:cxn ang="0">
                  <a:pos x="T8" y="T9"/>
                </a:cxn>
                <a:cxn ang="0">
                  <a:pos x="T10" y="T11"/>
                </a:cxn>
              </a:cxnLst>
              <a:rect l="0" t="0" r="r" b="b"/>
              <a:pathLst>
                <a:path w="47" h="60">
                  <a:moveTo>
                    <a:pt x="0" y="9"/>
                  </a:moveTo>
                  <a:lnTo>
                    <a:pt x="13" y="0"/>
                  </a:lnTo>
                  <a:lnTo>
                    <a:pt x="47" y="51"/>
                  </a:lnTo>
                  <a:lnTo>
                    <a:pt x="35" y="60"/>
                  </a:lnTo>
                  <a:lnTo>
                    <a:pt x="0" y="9"/>
                  </a:lnTo>
                  <a:lnTo>
                    <a:pt x="0" y="9"/>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35" name="Freeform 175"/>
            <p:cNvSpPr>
              <a:spLocks/>
            </p:cNvSpPr>
            <p:nvPr/>
          </p:nvSpPr>
          <p:spPr bwMode="auto">
            <a:xfrm>
              <a:off x="5997707" y="1733564"/>
              <a:ext cx="56675" cy="49218"/>
            </a:xfrm>
            <a:custGeom>
              <a:avLst/>
              <a:gdLst>
                <a:gd name="T0" fmla="*/ 0 w 38"/>
                <a:gd name="T1" fmla="*/ 21 h 33"/>
                <a:gd name="T2" fmla="*/ 30 w 38"/>
                <a:gd name="T3" fmla="*/ 0 h 33"/>
                <a:gd name="T4" fmla="*/ 38 w 38"/>
                <a:gd name="T5" fmla="*/ 13 h 33"/>
                <a:gd name="T6" fmla="*/ 8 w 38"/>
                <a:gd name="T7" fmla="*/ 33 h 33"/>
                <a:gd name="T8" fmla="*/ 0 w 38"/>
                <a:gd name="T9" fmla="*/ 21 h 33"/>
                <a:gd name="T10" fmla="*/ 0 w 38"/>
                <a:gd name="T11" fmla="*/ 21 h 33"/>
              </a:gdLst>
              <a:ahLst/>
              <a:cxnLst>
                <a:cxn ang="0">
                  <a:pos x="T0" y="T1"/>
                </a:cxn>
                <a:cxn ang="0">
                  <a:pos x="T2" y="T3"/>
                </a:cxn>
                <a:cxn ang="0">
                  <a:pos x="T4" y="T5"/>
                </a:cxn>
                <a:cxn ang="0">
                  <a:pos x="T6" y="T7"/>
                </a:cxn>
                <a:cxn ang="0">
                  <a:pos x="T8" y="T9"/>
                </a:cxn>
                <a:cxn ang="0">
                  <a:pos x="T10" y="T11"/>
                </a:cxn>
              </a:cxnLst>
              <a:rect l="0" t="0" r="r" b="b"/>
              <a:pathLst>
                <a:path w="38" h="33">
                  <a:moveTo>
                    <a:pt x="0" y="21"/>
                  </a:moveTo>
                  <a:lnTo>
                    <a:pt x="30" y="0"/>
                  </a:lnTo>
                  <a:lnTo>
                    <a:pt x="38" y="13"/>
                  </a:lnTo>
                  <a:lnTo>
                    <a:pt x="8" y="33"/>
                  </a:lnTo>
                  <a:lnTo>
                    <a:pt x="0" y="21"/>
                  </a:lnTo>
                  <a:lnTo>
                    <a:pt x="0" y="21"/>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36" name="Freeform 176"/>
            <p:cNvSpPr>
              <a:spLocks/>
            </p:cNvSpPr>
            <p:nvPr/>
          </p:nvSpPr>
          <p:spPr bwMode="auto">
            <a:xfrm>
              <a:off x="6167732" y="910283"/>
              <a:ext cx="709931" cy="806875"/>
            </a:xfrm>
            <a:custGeom>
              <a:avLst/>
              <a:gdLst>
                <a:gd name="T0" fmla="*/ 62 w 476"/>
                <a:gd name="T1" fmla="*/ 541 h 541"/>
                <a:gd name="T2" fmla="*/ 62 w 476"/>
                <a:gd name="T3" fmla="*/ 526 h 541"/>
                <a:gd name="T4" fmla="*/ 460 w 476"/>
                <a:gd name="T5" fmla="*/ 526 h 541"/>
                <a:gd name="T6" fmla="*/ 460 w 476"/>
                <a:gd name="T7" fmla="*/ 15 h 541"/>
                <a:gd name="T8" fmla="*/ 119 w 476"/>
                <a:gd name="T9" fmla="*/ 15 h 541"/>
                <a:gd name="T10" fmla="*/ 16 w 476"/>
                <a:gd name="T11" fmla="*/ 119 h 541"/>
                <a:gd name="T12" fmla="*/ 16 w 476"/>
                <a:gd name="T13" fmla="*/ 424 h 541"/>
                <a:gd name="T14" fmla="*/ 16 w 476"/>
                <a:gd name="T15" fmla="*/ 424 h 541"/>
                <a:gd name="T16" fmla="*/ 0 w 476"/>
                <a:gd name="T17" fmla="*/ 424 h 541"/>
                <a:gd name="T18" fmla="*/ 0 w 476"/>
                <a:gd name="T19" fmla="*/ 113 h 541"/>
                <a:gd name="T20" fmla="*/ 112 w 476"/>
                <a:gd name="T21" fmla="*/ 0 h 541"/>
                <a:gd name="T22" fmla="*/ 476 w 476"/>
                <a:gd name="T23" fmla="*/ 0 h 541"/>
                <a:gd name="T24" fmla="*/ 476 w 476"/>
                <a:gd name="T25" fmla="*/ 541 h 541"/>
                <a:gd name="T26" fmla="*/ 62 w 476"/>
                <a:gd name="T27" fmla="*/ 541 h 541"/>
                <a:gd name="T28" fmla="*/ 62 w 476"/>
                <a:gd name="T29" fmla="*/ 541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6" h="541">
                  <a:moveTo>
                    <a:pt x="62" y="541"/>
                  </a:moveTo>
                  <a:lnTo>
                    <a:pt x="62" y="526"/>
                  </a:lnTo>
                  <a:lnTo>
                    <a:pt x="460" y="526"/>
                  </a:lnTo>
                  <a:lnTo>
                    <a:pt x="460" y="15"/>
                  </a:lnTo>
                  <a:lnTo>
                    <a:pt x="119" y="15"/>
                  </a:lnTo>
                  <a:lnTo>
                    <a:pt x="16" y="119"/>
                  </a:lnTo>
                  <a:lnTo>
                    <a:pt x="16" y="424"/>
                  </a:lnTo>
                  <a:lnTo>
                    <a:pt x="16" y="424"/>
                  </a:lnTo>
                  <a:lnTo>
                    <a:pt x="0" y="424"/>
                  </a:lnTo>
                  <a:lnTo>
                    <a:pt x="0" y="113"/>
                  </a:lnTo>
                  <a:lnTo>
                    <a:pt x="112" y="0"/>
                  </a:lnTo>
                  <a:lnTo>
                    <a:pt x="476" y="0"/>
                  </a:lnTo>
                  <a:lnTo>
                    <a:pt x="476" y="541"/>
                  </a:lnTo>
                  <a:lnTo>
                    <a:pt x="62" y="541"/>
                  </a:lnTo>
                  <a:lnTo>
                    <a:pt x="62" y="541"/>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37" name="Freeform 177"/>
            <p:cNvSpPr>
              <a:spLocks/>
            </p:cNvSpPr>
            <p:nvPr/>
          </p:nvSpPr>
          <p:spPr bwMode="auto">
            <a:xfrm>
              <a:off x="6179664" y="920723"/>
              <a:ext cx="171517" cy="174500"/>
            </a:xfrm>
            <a:custGeom>
              <a:avLst/>
              <a:gdLst>
                <a:gd name="T0" fmla="*/ 0 w 115"/>
                <a:gd name="T1" fmla="*/ 117 h 117"/>
                <a:gd name="T2" fmla="*/ 0 w 115"/>
                <a:gd name="T3" fmla="*/ 101 h 117"/>
                <a:gd name="T4" fmla="*/ 100 w 115"/>
                <a:gd name="T5" fmla="*/ 101 h 117"/>
                <a:gd name="T6" fmla="*/ 100 w 115"/>
                <a:gd name="T7" fmla="*/ 0 h 117"/>
                <a:gd name="T8" fmla="*/ 100 w 115"/>
                <a:gd name="T9" fmla="*/ 0 h 117"/>
                <a:gd name="T10" fmla="*/ 115 w 115"/>
                <a:gd name="T11" fmla="*/ 0 h 117"/>
                <a:gd name="T12" fmla="*/ 115 w 115"/>
                <a:gd name="T13" fmla="*/ 117 h 117"/>
                <a:gd name="T14" fmla="*/ 0 w 115"/>
                <a:gd name="T15" fmla="*/ 117 h 117"/>
                <a:gd name="T16" fmla="*/ 0 w 115"/>
                <a:gd name="T17" fmla="*/ 11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5" h="117">
                  <a:moveTo>
                    <a:pt x="0" y="117"/>
                  </a:moveTo>
                  <a:lnTo>
                    <a:pt x="0" y="101"/>
                  </a:lnTo>
                  <a:lnTo>
                    <a:pt x="100" y="101"/>
                  </a:lnTo>
                  <a:lnTo>
                    <a:pt x="100" y="0"/>
                  </a:lnTo>
                  <a:lnTo>
                    <a:pt x="100" y="0"/>
                  </a:lnTo>
                  <a:lnTo>
                    <a:pt x="115" y="0"/>
                  </a:lnTo>
                  <a:lnTo>
                    <a:pt x="115" y="117"/>
                  </a:lnTo>
                  <a:lnTo>
                    <a:pt x="0" y="117"/>
                  </a:lnTo>
                  <a:lnTo>
                    <a:pt x="0" y="117"/>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38" name="Freeform 178"/>
            <p:cNvSpPr>
              <a:spLocks/>
            </p:cNvSpPr>
            <p:nvPr/>
          </p:nvSpPr>
          <p:spPr bwMode="auto">
            <a:xfrm>
              <a:off x="6339250" y="966958"/>
              <a:ext cx="483230" cy="738268"/>
            </a:xfrm>
            <a:custGeom>
              <a:avLst/>
              <a:gdLst>
                <a:gd name="T0" fmla="*/ 308 w 324"/>
                <a:gd name="T1" fmla="*/ 495 h 495"/>
                <a:gd name="T2" fmla="*/ 308 w 324"/>
                <a:gd name="T3" fmla="*/ 15 h 495"/>
                <a:gd name="T4" fmla="*/ 0 w 324"/>
                <a:gd name="T5" fmla="*/ 15 h 495"/>
                <a:gd name="T6" fmla="*/ 0 w 324"/>
                <a:gd name="T7" fmla="*/ 0 h 495"/>
                <a:gd name="T8" fmla="*/ 324 w 324"/>
                <a:gd name="T9" fmla="*/ 0 h 495"/>
                <a:gd name="T10" fmla="*/ 324 w 324"/>
                <a:gd name="T11" fmla="*/ 495 h 495"/>
                <a:gd name="T12" fmla="*/ 308 w 324"/>
                <a:gd name="T13" fmla="*/ 495 h 495"/>
                <a:gd name="T14" fmla="*/ 308 w 324"/>
                <a:gd name="T15" fmla="*/ 495 h 4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4" h="495">
                  <a:moveTo>
                    <a:pt x="308" y="495"/>
                  </a:moveTo>
                  <a:lnTo>
                    <a:pt x="308" y="15"/>
                  </a:lnTo>
                  <a:lnTo>
                    <a:pt x="0" y="15"/>
                  </a:lnTo>
                  <a:lnTo>
                    <a:pt x="0" y="0"/>
                  </a:lnTo>
                  <a:lnTo>
                    <a:pt x="324" y="0"/>
                  </a:lnTo>
                  <a:lnTo>
                    <a:pt x="324" y="495"/>
                  </a:lnTo>
                  <a:lnTo>
                    <a:pt x="308" y="495"/>
                  </a:lnTo>
                  <a:lnTo>
                    <a:pt x="308" y="495"/>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39" name="Freeform 179"/>
            <p:cNvSpPr>
              <a:spLocks noEditPoints="1"/>
            </p:cNvSpPr>
            <p:nvPr/>
          </p:nvSpPr>
          <p:spPr bwMode="auto">
            <a:xfrm>
              <a:off x="6403382" y="1043022"/>
              <a:ext cx="359440" cy="123791"/>
            </a:xfrm>
            <a:custGeom>
              <a:avLst/>
              <a:gdLst>
                <a:gd name="T0" fmla="*/ 0 w 241"/>
                <a:gd name="T1" fmla="*/ 83 h 83"/>
                <a:gd name="T2" fmla="*/ 0 w 241"/>
                <a:gd name="T3" fmla="*/ 0 h 83"/>
                <a:gd name="T4" fmla="*/ 241 w 241"/>
                <a:gd name="T5" fmla="*/ 0 h 83"/>
                <a:gd name="T6" fmla="*/ 241 w 241"/>
                <a:gd name="T7" fmla="*/ 75 h 83"/>
                <a:gd name="T8" fmla="*/ 241 w 241"/>
                <a:gd name="T9" fmla="*/ 83 h 83"/>
                <a:gd name="T10" fmla="*/ 0 w 241"/>
                <a:gd name="T11" fmla="*/ 83 h 83"/>
                <a:gd name="T12" fmla="*/ 0 w 241"/>
                <a:gd name="T13" fmla="*/ 83 h 83"/>
                <a:gd name="T14" fmla="*/ 233 w 241"/>
                <a:gd name="T15" fmla="*/ 75 h 83"/>
                <a:gd name="T16" fmla="*/ 233 w 241"/>
                <a:gd name="T17" fmla="*/ 67 h 83"/>
                <a:gd name="T18" fmla="*/ 233 w 241"/>
                <a:gd name="T19" fmla="*/ 75 h 83"/>
                <a:gd name="T20" fmla="*/ 233 w 241"/>
                <a:gd name="T21" fmla="*/ 75 h 83"/>
                <a:gd name="T22" fmla="*/ 15 w 241"/>
                <a:gd name="T23" fmla="*/ 67 h 83"/>
                <a:gd name="T24" fmla="*/ 226 w 241"/>
                <a:gd name="T25" fmla="*/ 67 h 83"/>
                <a:gd name="T26" fmla="*/ 226 w 241"/>
                <a:gd name="T27" fmla="*/ 15 h 83"/>
                <a:gd name="T28" fmla="*/ 15 w 241"/>
                <a:gd name="T29" fmla="*/ 15 h 83"/>
                <a:gd name="T30" fmla="*/ 15 w 241"/>
                <a:gd name="T31" fmla="*/ 67 h 83"/>
                <a:gd name="T32" fmla="*/ 15 w 241"/>
                <a:gd name="T33" fmla="*/ 67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1" h="83">
                  <a:moveTo>
                    <a:pt x="0" y="83"/>
                  </a:moveTo>
                  <a:lnTo>
                    <a:pt x="0" y="0"/>
                  </a:lnTo>
                  <a:lnTo>
                    <a:pt x="241" y="0"/>
                  </a:lnTo>
                  <a:lnTo>
                    <a:pt x="241" y="75"/>
                  </a:lnTo>
                  <a:lnTo>
                    <a:pt x="241" y="83"/>
                  </a:lnTo>
                  <a:lnTo>
                    <a:pt x="0" y="83"/>
                  </a:lnTo>
                  <a:lnTo>
                    <a:pt x="0" y="83"/>
                  </a:lnTo>
                  <a:close/>
                  <a:moveTo>
                    <a:pt x="233" y="75"/>
                  </a:moveTo>
                  <a:lnTo>
                    <a:pt x="233" y="67"/>
                  </a:lnTo>
                  <a:lnTo>
                    <a:pt x="233" y="75"/>
                  </a:lnTo>
                  <a:lnTo>
                    <a:pt x="233" y="75"/>
                  </a:lnTo>
                  <a:close/>
                  <a:moveTo>
                    <a:pt x="15" y="67"/>
                  </a:moveTo>
                  <a:lnTo>
                    <a:pt x="226" y="67"/>
                  </a:lnTo>
                  <a:lnTo>
                    <a:pt x="226" y="15"/>
                  </a:lnTo>
                  <a:lnTo>
                    <a:pt x="15" y="15"/>
                  </a:lnTo>
                  <a:lnTo>
                    <a:pt x="15" y="67"/>
                  </a:lnTo>
                  <a:lnTo>
                    <a:pt x="15" y="67"/>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40" name="Freeform 180"/>
            <p:cNvSpPr>
              <a:spLocks noEditPoints="1"/>
            </p:cNvSpPr>
            <p:nvPr/>
          </p:nvSpPr>
          <p:spPr bwMode="auto">
            <a:xfrm>
              <a:off x="6528664" y="1093731"/>
              <a:ext cx="131248" cy="22372"/>
            </a:xfrm>
            <a:custGeom>
              <a:avLst/>
              <a:gdLst>
                <a:gd name="T0" fmla="*/ 71 w 88"/>
                <a:gd name="T1" fmla="*/ 15 h 15"/>
                <a:gd name="T2" fmla="*/ 71 w 88"/>
                <a:gd name="T3" fmla="*/ 0 h 15"/>
                <a:gd name="T4" fmla="*/ 88 w 88"/>
                <a:gd name="T5" fmla="*/ 0 h 15"/>
                <a:gd name="T6" fmla="*/ 88 w 88"/>
                <a:gd name="T7" fmla="*/ 15 h 15"/>
                <a:gd name="T8" fmla="*/ 71 w 88"/>
                <a:gd name="T9" fmla="*/ 15 h 15"/>
                <a:gd name="T10" fmla="*/ 71 w 88"/>
                <a:gd name="T11" fmla="*/ 15 h 15"/>
                <a:gd name="T12" fmla="*/ 36 w 88"/>
                <a:gd name="T13" fmla="*/ 15 h 15"/>
                <a:gd name="T14" fmla="*/ 36 w 88"/>
                <a:gd name="T15" fmla="*/ 0 h 15"/>
                <a:gd name="T16" fmla="*/ 53 w 88"/>
                <a:gd name="T17" fmla="*/ 0 h 15"/>
                <a:gd name="T18" fmla="*/ 53 w 88"/>
                <a:gd name="T19" fmla="*/ 15 h 15"/>
                <a:gd name="T20" fmla="*/ 36 w 88"/>
                <a:gd name="T21" fmla="*/ 15 h 15"/>
                <a:gd name="T22" fmla="*/ 36 w 88"/>
                <a:gd name="T23" fmla="*/ 15 h 15"/>
                <a:gd name="T24" fmla="*/ 0 w 88"/>
                <a:gd name="T25" fmla="*/ 15 h 15"/>
                <a:gd name="T26" fmla="*/ 0 w 88"/>
                <a:gd name="T27" fmla="*/ 0 h 15"/>
                <a:gd name="T28" fmla="*/ 18 w 88"/>
                <a:gd name="T29" fmla="*/ 0 h 15"/>
                <a:gd name="T30" fmla="*/ 18 w 88"/>
                <a:gd name="T31" fmla="*/ 15 h 15"/>
                <a:gd name="T32" fmla="*/ 0 w 88"/>
                <a:gd name="T33" fmla="*/ 15 h 15"/>
                <a:gd name="T34" fmla="*/ 0 w 88"/>
                <a:gd name="T35"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8" h="15">
                  <a:moveTo>
                    <a:pt x="71" y="15"/>
                  </a:moveTo>
                  <a:lnTo>
                    <a:pt x="71" y="0"/>
                  </a:lnTo>
                  <a:lnTo>
                    <a:pt x="88" y="0"/>
                  </a:lnTo>
                  <a:lnTo>
                    <a:pt x="88" y="15"/>
                  </a:lnTo>
                  <a:lnTo>
                    <a:pt x="71" y="15"/>
                  </a:lnTo>
                  <a:lnTo>
                    <a:pt x="71" y="15"/>
                  </a:lnTo>
                  <a:close/>
                  <a:moveTo>
                    <a:pt x="36" y="15"/>
                  </a:moveTo>
                  <a:lnTo>
                    <a:pt x="36" y="0"/>
                  </a:lnTo>
                  <a:lnTo>
                    <a:pt x="53" y="0"/>
                  </a:lnTo>
                  <a:lnTo>
                    <a:pt x="53" y="15"/>
                  </a:lnTo>
                  <a:lnTo>
                    <a:pt x="36" y="15"/>
                  </a:lnTo>
                  <a:lnTo>
                    <a:pt x="36" y="15"/>
                  </a:lnTo>
                  <a:close/>
                  <a:moveTo>
                    <a:pt x="0" y="15"/>
                  </a:moveTo>
                  <a:lnTo>
                    <a:pt x="0" y="0"/>
                  </a:lnTo>
                  <a:lnTo>
                    <a:pt x="18" y="0"/>
                  </a:lnTo>
                  <a:lnTo>
                    <a:pt x="18" y="15"/>
                  </a:lnTo>
                  <a:lnTo>
                    <a:pt x="0" y="15"/>
                  </a:lnTo>
                  <a:lnTo>
                    <a:pt x="0" y="15"/>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41" name="Freeform 181"/>
            <p:cNvSpPr>
              <a:spLocks/>
            </p:cNvSpPr>
            <p:nvPr/>
          </p:nvSpPr>
          <p:spPr bwMode="auto">
            <a:xfrm>
              <a:off x="6415313" y="1196641"/>
              <a:ext cx="335577" cy="22372"/>
            </a:xfrm>
            <a:custGeom>
              <a:avLst/>
              <a:gdLst>
                <a:gd name="T0" fmla="*/ 0 w 225"/>
                <a:gd name="T1" fmla="*/ 15 h 15"/>
                <a:gd name="T2" fmla="*/ 0 w 225"/>
                <a:gd name="T3" fmla="*/ 0 h 15"/>
                <a:gd name="T4" fmla="*/ 225 w 225"/>
                <a:gd name="T5" fmla="*/ 0 h 15"/>
                <a:gd name="T6" fmla="*/ 225 w 225"/>
                <a:gd name="T7" fmla="*/ 15 h 15"/>
                <a:gd name="T8" fmla="*/ 0 w 225"/>
                <a:gd name="T9" fmla="*/ 15 h 15"/>
                <a:gd name="T10" fmla="*/ 0 w 225"/>
                <a:gd name="T11" fmla="*/ 15 h 15"/>
              </a:gdLst>
              <a:ahLst/>
              <a:cxnLst>
                <a:cxn ang="0">
                  <a:pos x="T0" y="T1"/>
                </a:cxn>
                <a:cxn ang="0">
                  <a:pos x="T2" y="T3"/>
                </a:cxn>
                <a:cxn ang="0">
                  <a:pos x="T4" y="T5"/>
                </a:cxn>
                <a:cxn ang="0">
                  <a:pos x="T6" y="T7"/>
                </a:cxn>
                <a:cxn ang="0">
                  <a:pos x="T8" y="T9"/>
                </a:cxn>
                <a:cxn ang="0">
                  <a:pos x="T10" y="T11"/>
                </a:cxn>
              </a:cxnLst>
              <a:rect l="0" t="0" r="r" b="b"/>
              <a:pathLst>
                <a:path w="225" h="15">
                  <a:moveTo>
                    <a:pt x="0" y="15"/>
                  </a:moveTo>
                  <a:lnTo>
                    <a:pt x="0" y="0"/>
                  </a:lnTo>
                  <a:lnTo>
                    <a:pt x="225" y="0"/>
                  </a:lnTo>
                  <a:lnTo>
                    <a:pt x="225" y="15"/>
                  </a:lnTo>
                  <a:lnTo>
                    <a:pt x="0" y="15"/>
                  </a:lnTo>
                  <a:lnTo>
                    <a:pt x="0" y="15"/>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42" name="Freeform 182"/>
            <p:cNvSpPr>
              <a:spLocks/>
            </p:cNvSpPr>
            <p:nvPr/>
          </p:nvSpPr>
          <p:spPr bwMode="auto">
            <a:xfrm>
              <a:off x="6415313" y="1248842"/>
              <a:ext cx="132740" cy="22372"/>
            </a:xfrm>
            <a:custGeom>
              <a:avLst/>
              <a:gdLst>
                <a:gd name="T0" fmla="*/ 0 w 89"/>
                <a:gd name="T1" fmla="*/ 15 h 15"/>
                <a:gd name="T2" fmla="*/ 0 w 89"/>
                <a:gd name="T3" fmla="*/ 0 h 15"/>
                <a:gd name="T4" fmla="*/ 89 w 89"/>
                <a:gd name="T5" fmla="*/ 0 h 15"/>
                <a:gd name="T6" fmla="*/ 89 w 89"/>
                <a:gd name="T7" fmla="*/ 15 h 15"/>
                <a:gd name="T8" fmla="*/ 0 w 89"/>
                <a:gd name="T9" fmla="*/ 15 h 15"/>
                <a:gd name="T10" fmla="*/ 0 w 89"/>
                <a:gd name="T11" fmla="*/ 15 h 15"/>
              </a:gdLst>
              <a:ahLst/>
              <a:cxnLst>
                <a:cxn ang="0">
                  <a:pos x="T0" y="T1"/>
                </a:cxn>
                <a:cxn ang="0">
                  <a:pos x="T2" y="T3"/>
                </a:cxn>
                <a:cxn ang="0">
                  <a:pos x="T4" y="T5"/>
                </a:cxn>
                <a:cxn ang="0">
                  <a:pos x="T6" y="T7"/>
                </a:cxn>
                <a:cxn ang="0">
                  <a:pos x="T8" y="T9"/>
                </a:cxn>
                <a:cxn ang="0">
                  <a:pos x="T10" y="T11"/>
                </a:cxn>
              </a:cxnLst>
              <a:rect l="0" t="0" r="r" b="b"/>
              <a:pathLst>
                <a:path w="89" h="15">
                  <a:moveTo>
                    <a:pt x="0" y="15"/>
                  </a:moveTo>
                  <a:lnTo>
                    <a:pt x="0" y="0"/>
                  </a:lnTo>
                  <a:lnTo>
                    <a:pt x="89" y="0"/>
                  </a:lnTo>
                  <a:lnTo>
                    <a:pt x="89" y="15"/>
                  </a:lnTo>
                  <a:lnTo>
                    <a:pt x="0" y="15"/>
                  </a:lnTo>
                  <a:lnTo>
                    <a:pt x="0" y="15"/>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grpSp>
      <p:grpSp>
        <p:nvGrpSpPr>
          <p:cNvPr id="43" name="Group 575"/>
          <p:cNvGrpSpPr/>
          <p:nvPr/>
        </p:nvGrpSpPr>
        <p:grpSpPr>
          <a:xfrm>
            <a:off x="611107" y="5831026"/>
            <a:ext cx="643716" cy="722313"/>
            <a:chOff x="6537325" y="2379663"/>
            <a:chExt cx="803275" cy="857251"/>
          </a:xfrm>
        </p:grpSpPr>
        <p:sp>
          <p:nvSpPr>
            <p:cNvPr id="44" name="Freeform 157"/>
            <p:cNvSpPr>
              <a:spLocks/>
            </p:cNvSpPr>
            <p:nvPr/>
          </p:nvSpPr>
          <p:spPr bwMode="auto">
            <a:xfrm>
              <a:off x="6831013" y="2379663"/>
              <a:ext cx="509587" cy="425450"/>
            </a:xfrm>
            <a:custGeom>
              <a:avLst/>
              <a:gdLst>
                <a:gd name="T0" fmla="*/ 59 w 152"/>
                <a:gd name="T1" fmla="*/ 127 h 127"/>
                <a:gd name="T2" fmla="*/ 53 w 152"/>
                <a:gd name="T3" fmla="*/ 121 h 127"/>
                <a:gd name="T4" fmla="*/ 78 w 152"/>
                <a:gd name="T5" fmla="*/ 96 h 127"/>
                <a:gd name="T6" fmla="*/ 140 w 152"/>
                <a:gd name="T7" fmla="*/ 96 h 127"/>
                <a:gd name="T8" fmla="*/ 144 w 152"/>
                <a:gd name="T9" fmla="*/ 92 h 127"/>
                <a:gd name="T10" fmla="*/ 144 w 152"/>
                <a:gd name="T11" fmla="*/ 12 h 127"/>
                <a:gd name="T12" fmla="*/ 140 w 152"/>
                <a:gd name="T13" fmla="*/ 8 h 127"/>
                <a:gd name="T14" fmla="*/ 12 w 152"/>
                <a:gd name="T15" fmla="*/ 8 h 127"/>
                <a:gd name="T16" fmla="*/ 8 w 152"/>
                <a:gd name="T17" fmla="*/ 12 h 127"/>
                <a:gd name="T18" fmla="*/ 8 w 152"/>
                <a:gd name="T19" fmla="*/ 48 h 127"/>
                <a:gd name="T20" fmla="*/ 0 w 152"/>
                <a:gd name="T21" fmla="*/ 48 h 127"/>
                <a:gd name="T22" fmla="*/ 0 w 152"/>
                <a:gd name="T23" fmla="*/ 12 h 127"/>
                <a:gd name="T24" fmla="*/ 12 w 152"/>
                <a:gd name="T25" fmla="*/ 0 h 127"/>
                <a:gd name="T26" fmla="*/ 140 w 152"/>
                <a:gd name="T27" fmla="*/ 0 h 127"/>
                <a:gd name="T28" fmla="*/ 152 w 152"/>
                <a:gd name="T29" fmla="*/ 12 h 127"/>
                <a:gd name="T30" fmla="*/ 152 w 152"/>
                <a:gd name="T31" fmla="*/ 92 h 127"/>
                <a:gd name="T32" fmla="*/ 140 w 152"/>
                <a:gd name="T33" fmla="*/ 104 h 127"/>
                <a:gd name="T34" fmla="*/ 82 w 152"/>
                <a:gd name="T35" fmla="*/ 104 h 127"/>
                <a:gd name="T36" fmla="*/ 59 w 152"/>
                <a:gd name="T37" fmla="*/ 12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2" h="127">
                  <a:moveTo>
                    <a:pt x="59" y="127"/>
                  </a:moveTo>
                  <a:cubicBezTo>
                    <a:pt x="53" y="121"/>
                    <a:pt x="53" y="121"/>
                    <a:pt x="53" y="121"/>
                  </a:cubicBezTo>
                  <a:cubicBezTo>
                    <a:pt x="78" y="96"/>
                    <a:pt x="78" y="96"/>
                    <a:pt x="78" y="96"/>
                  </a:cubicBezTo>
                  <a:cubicBezTo>
                    <a:pt x="140" y="96"/>
                    <a:pt x="140" y="96"/>
                    <a:pt x="140" y="96"/>
                  </a:cubicBezTo>
                  <a:cubicBezTo>
                    <a:pt x="142" y="96"/>
                    <a:pt x="144" y="94"/>
                    <a:pt x="144" y="92"/>
                  </a:cubicBezTo>
                  <a:cubicBezTo>
                    <a:pt x="144" y="12"/>
                    <a:pt x="144" y="12"/>
                    <a:pt x="144" y="12"/>
                  </a:cubicBezTo>
                  <a:cubicBezTo>
                    <a:pt x="144" y="10"/>
                    <a:pt x="142" y="8"/>
                    <a:pt x="140" y="8"/>
                  </a:cubicBezTo>
                  <a:cubicBezTo>
                    <a:pt x="12" y="8"/>
                    <a:pt x="12" y="8"/>
                    <a:pt x="12" y="8"/>
                  </a:cubicBezTo>
                  <a:cubicBezTo>
                    <a:pt x="10" y="8"/>
                    <a:pt x="8" y="10"/>
                    <a:pt x="8" y="12"/>
                  </a:cubicBezTo>
                  <a:cubicBezTo>
                    <a:pt x="8" y="48"/>
                    <a:pt x="8" y="48"/>
                    <a:pt x="8" y="48"/>
                  </a:cubicBezTo>
                  <a:cubicBezTo>
                    <a:pt x="0" y="48"/>
                    <a:pt x="0" y="48"/>
                    <a:pt x="0" y="48"/>
                  </a:cubicBezTo>
                  <a:cubicBezTo>
                    <a:pt x="0" y="12"/>
                    <a:pt x="0" y="12"/>
                    <a:pt x="0" y="12"/>
                  </a:cubicBezTo>
                  <a:cubicBezTo>
                    <a:pt x="0" y="5"/>
                    <a:pt x="5" y="0"/>
                    <a:pt x="12" y="0"/>
                  </a:cubicBezTo>
                  <a:cubicBezTo>
                    <a:pt x="140" y="0"/>
                    <a:pt x="140" y="0"/>
                    <a:pt x="140" y="0"/>
                  </a:cubicBezTo>
                  <a:cubicBezTo>
                    <a:pt x="147" y="0"/>
                    <a:pt x="152" y="5"/>
                    <a:pt x="152" y="12"/>
                  </a:cubicBezTo>
                  <a:cubicBezTo>
                    <a:pt x="152" y="92"/>
                    <a:pt x="152" y="92"/>
                    <a:pt x="152" y="92"/>
                  </a:cubicBezTo>
                  <a:cubicBezTo>
                    <a:pt x="152" y="99"/>
                    <a:pt x="147" y="104"/>
                    <a:pt x="140" y="104"/>
                  </a:cubicBezTo>
                  <a:cubicBezTo>
                    <a:pt x="82" y="104"/>
                    <a:pt x="82" y="104"/>
                    <a:pt x="82" y="104"/>
                  </a:cubicBezTo>
                  <a:lnTo>
                    <a:pt x="59" y="127"/>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45" name="Rectangle 158"/>
            <p:cNvSpPr>
              <a:spLocks noChangeArrowheads="1"/>
            </p:cNvSpPr>
            <p:nvPr/>
          </p:nvSpPr>
          <p:spPr bwMode="auto">
            <a:xfrm>
              <a:off x="7018338" y="2540001"/>
              <a:ext cx="26987"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46" name="Rectangle 159"/>
            <p:cNvSpPr>
              <a:spLocks noChangeArrowheads="1"/>
            </p:cNvSpPr>
            <p:nvPr/>
          </p:nvSpPr>
          <p:spPr bwMode="auto">
            <a:xfrm>
              <a:off x="7072313" y="2540001"/>
              <a:ext cx="26987"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47" name="Rectangle 160"/>
            <p:cNvSpPr>
              <a:spLocks noChangeArrowheads="1"/>
            </p:cNvSpPr>
            <p:nvPr/>
          </p:nvSpPr>
          <p:spPr bwMode="auto">
            <a:xfrm>
              <a:off x="7126288" y="2540001"/>
              <a:ext cx="26987"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48" name="Line 161"/>
            <p:cNvSpPr>
              <a:spLocks noChangeShapeType="1"/>
            </p:cNvSpPr>
            <p:nvPr/>
          </p:nvSpPr>
          <p:spPr bwMode="auto">
            <a:xfrm>
              <a:off x="6938963" y="2968626"/>
              <a:ext cx="0" cy="0"/>
            </a:xfrm>
            <a:prstGeom prst="line">
              <a:avLst/>
            </a:prstGeom>
            <a:ln>
              <a:headEnd/>
              <a:tailEn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49" name="Freeform 162"/>
            <p:cNvSpPr>
              <a:spLocks/>
            </p:cNvSpPr>
            <p:nvPr/>
          </p:nvSpPr>
          <p:spPr bwMode="auto">
            <a:xfrm>
              <a:off x="6537325" y="2959101"/>
              <a:ext cx="206375" cy="277813"/>
            </a:xfrm>
            <a:custGeom>
              <a:avLst/>
              <a:gdLst>
                <a:gd name="T0" fmla="*/ 8 w 62"/>
                <a:gd name="T1" fmla="*/ 83 h 83"/>
                <a:gd name="T2" fmla="*/ 0 w 62"/>
                <a:gd name="T3" fmla="*/ 83 h 83"/>
                <a:gd name="T4" fmla="*/ 0 w 62"/>
                <a:gd name="T5" fmla="*/ 55 h 83"/>
                <a:gd name="T6" fmla="*/ 37 w 62"/>
                <a:gd name="T7" fmla="*/ 9 h 83"/>
                <a:gd name="T8" fmla="*/ 58 w 62"/>
                <a:gd name="T9" fmla="*/ 0 h 83"/>
                <a:gd name="T10" fmla="*/ 62 w 62"/>
                <a:gd name="T11" fmla="*/ 6 h 83"/>
                <a:gd name="T12" fmla="*/ 39 w 62"/>
                <a:gd name="T13" fmla="*/ 17 h 83"/>
                <a:gd name="T14" fmla="*/ 8 w 62"/>
                <a:gd name="T15" fmla="*/ 55 h 83"/>
                <a:gd name="T16" fmla="*/ 8 w 62"/>
                <a:gd name="T17" fmla="*/ 8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83">
                  <a:moveTo>
                    <a:pt x="8" y="83"/>
                  </a:moveTo>
                  <a:cubicBezTo>
                    <a:pt x="0" y="83"/>
                    <a:pt x="0" y="83"/>
                    <a:pt x="0" y="83"/>
                  </a:cubicBezTo>
                  <a:cubicBezTo>
                    <a:pt x="0" y="55"/>
                    <a:pt x="0" y="55"/>
                    <a:pt x="0" y="55"/>
                  </a:cubicBezTo>
                  <a:cubicBezTo>
                    <a:pt x="0" y="23"/>
                    <a:pt x="18" y="16"/>
                    <a:pt x="37" y="9"/>
                  </a:cubicBezTo>
                  <a:cubicBezTo>
                    <a:pt x="44" y="6"/>
                    <a:pt x="51" y="4"/>
                    <a:pt x="58" y="0"/>
                  </a:cubicBezTo>
                  <a:cubicBezTo>
                    <a:pt x="62" y="6"/>
                    <a:pt x="62" y="6"/>
                    <a:pt x="62" y="6"/>
                  </a:cubicBezTo>
                  <a:cubicBezTo>
                    <a:pt x="54" y="11"/>
                    <a:pt x="46" y="14"/>
                    <a:pt x="39" y="17"/>
                  </a:cubicBezTo>
                  <a:cubicBezTo>
                    <a:pt x="21" y="24"/>
                    <a:pt x="8" y="28"/>
                    <a:pt x="8" y="55"/>
                  </a:cubicBezTo>
                  <a:lnTo>
                    <a:pt x="8" y="83"/>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50" name="Freeform 163"/>
            <p:cNvSpPr>
              <a:spLocks/>
            </p:cNvSpPr>
            <p:nvPr/>
          </p:nvSpPr>
          <p:spPr bwMode="auto">
            <a:xfrm>
              <a:off x="6945313" y="2959101"/>
              <a:ext cx="207962" cy="277813"/>
            </a:xfrm>
            <a:custGeom>
              <a:avLst/>
              <a:gdLst>
                <a:gd name="T0" fmla="*/ 62 w 62"/>
                <a:gd name="T1" fmla="*/ 83 h 83"/>
                <a:gd name="T2" fmla="*/ 54 w 62"/>
                <a:gd name="T3" fmla="*/ 83 h 83"/>
                <a:gd name="T4" fmla="*/ 54 w 62"/>
                <a:gd name="T5" fmla="*/ 55 h 83"/>
                <a:gd name="T6" fmla="*/ 23 w 62"/>
                <a:gd name="T7" fmla="*/ 17 h 83"/>
                <a:gd name="T8" fmla="*/ 0 w 62"/>
                <a:gd name="T9" fmla="*/ 6 h 83"/>
                <a:gd name="T10" fmla="*/ 4 w 62"/>
                <a:gd name="T11" fmla="*/ 0 h 83"/>
                <a:gd name="T12" fmla="*/ 25 w 62"/>
                <a:gd name="T13" fmla="*/ 9 h 83"/>
                <a:gd name="T14" fmla="*/ 62 w 62"/>
                <a:gd name="T15" fmla="*/ 55 h 83"/>
                <a:gd name="T16" fmla="*/ 62 w 62"/>
                <a:gd name="T17" fmla="*/ 8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83">
                  <a:moveTo>
                    <a:pt x="62" y="83"/>
                  </a:moveTo>
                  <a:cubicBezTo>
                    <a:pt x="54" y="83"/>
                    <a:pt x="54" y="83"/>
                    <a:pt x="54" y="83"/>
                  </a:cubicBezTo>
                  <a:cubicBezTo>
                    <a:pt x="54" y="55"/>
                    <a:pt x="54" y="55"/>
                    <a:pt x="54" y="55"/>
                  </a:cubicBezTo>
                  <a:cubicBezTo>
                    <a:pt x="54" y="28"/>
                    <a:pt x="41" y="24"/>
                    <a:pt x="23" y="17"/>
                  </a:cubicBezTo>
                  <a:cubicBezTo>
                    <a:pt x="16" y="14"/>
                    <a:pt x="8" y="11"/>
                    <a:pt x="0" y="6"/>
                  </a:cubicBezTo>
                  <a:cubicBezTo>
                    <a:pt x="4" y="0"/>
                    <a:pt x="4" y="0"/>
                    <a:pt x="4" y="0"/>
                  </a:cubicBezTo>
                  <a:cubicBezTo>
                    <a:pt x="11" y="4"/>
                    <a:pt x="18" y="6"/>
                    <a:pt x="25" y="9"/>
                  </a:cubicBezTo>
                  <a:cubicBezTo>
                    <a:pt x="44" y="16"/>
                    <a:pt x="62" y="23"/>
                    <a:pt x="62" y="55"/>
                  </a:cubicBezTo>
                  <a:lnTo>
                    <a:pt x="62" y="83"/>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51" name="Freeform 164"/>
            <p:cNvSpPr>
              <a:spLocks noEditPoints="1"/>
            </p:cNvSpPr>
            <p:nvPr/>
          </p:nvSpPr>
          <p:spPr bwMode="auto">
            <a:xfrm>
              <a:off x="6721475" y="2914651"/>
              <a:ext cx="247650" cy="123825"/>
            </a:xfrm>
            <a:custGeom>
              <a:avLst/>
              <a:gdLst>
                <a:gd name="T0" fmla="*/ 113 w 156"/>
                <a:gd name="T1" fmla="*/ 78 h 78"/>
                <a:gd name="T2" fmla="*/ 78 w 156"/>
                <a:gd name="T3" fmla="*/ 59 h 78"/>
                <a:gd name="T4" fmla="*/ 42 w 156"/>
                <a:gd name="T5" fmla="*/ 78 h 78"/>
                <a:gd name="T6" fmla="*/ 0 w 156"/>
                <a:gd name="T7" fmla="*/ 36 h 78"/>
                <a:gd name="T8" fmla="*/ 23 w 156"/>
                <a:gd name="T9" fmla="*/ 0 h 78"/>
                <a:gd name="T10" fmla="*/ 78 w 156"/>
                <a:gd name="T11" fmla="*/ 9 h 78"/>
                <a:gd name="T12" fmla="*/ 132 w 156"/>
                <a:gd name="T13" fmla="*/ 0 h 78"/>
                <a:gd name="T14" fmla="*/ 156 w 156"/>
                <a:gd name="T15" fmla="*/ 36 h 78"/>
                <a:gd name="T16" fmla="*/ 113 w 156"/>
                <a:gd name="T17" fmla="*/ 78 h 78"/>
                <a:gd name="T18" fmla="*/ 78 w 156"/>
                <a:gd name="T19" fmla="*/ 42 h 78"/>
                <a:gd name="T20" fmla="*/ 109 w 156"/>
                <a:gd name="T21" fmla="*/ 57 h 78"/>
                <a:gd name="T22" fmla="*/ 135 w 156"/>
                <a:gd name="T23" fmla="*/ 32 h 78"/>
                <a:gd name="T24" fmla="*/ 124 w 156"/>
                <a:gd name="T25" fmla="*/ 17 h 78"/>
                <a:gd name="T26" fmla="*/ 78 w 156"/>
                <a:gd name="T27" fmla="*/ 25 h 78"/>
                <a:gd name="T28" fmla="*/ 31 w 156"/>
                <a:gd name="T29" fmla="*/ 17 h 78"/>
                <a:gd name="T30" fmla="*/ 21 w 156"/>
                <a:gd name="T31" fmla="*/ 32 h 78"/>
                <a:gd name="T32" fmla="*/ 46 w 156"/>
                <a:gd name="T33" fmla="*/ 57 h 78"/>
                <a:gd name="T34" fmla="*/ 78 w 156"/>
                <a:gd name="T35" fmla="*/ 42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6" h="78">
                  <a:moveTo>
                    <a:pt x="113" y="78"/>
                  </a:moveTo>
                  <a:lnTo>
                    <a:pt x="78" y="59"/>
                  </a:lnTo>
                  <a:lnTo>
                    <a:pt x="42" y="78"/>
                  </a:lnTo>
                  <a:lnTo>
                    <a:pt x="0" y="36"/>
                  </a:lnTo>
                  <a:lnTo>
                    <a:pt x="23" y="0"/>
                  </a:lnTo>
                  <a:lnTo>
                    <a:pt x="78" y="9"/>
                  </a:lnTo>
                  <a:lnTo>
                    <a:pt x="132" y="0"/>
                  </a:lnTo>
                  <a:lnTo>
                    <a:pt x="156" y="36"/>
                  </a:lnTo>
                  <a:lnTo>
                    <a:pt x="113" y="78"/>
                  </a:lnTo>
                  <a:close/>
                  <a:moveTo>
                    <a:pt x="78" y="42"/>
                  </a:moveTo>
                  <a:lnTo>
                    <a:pt x="109" y="57"/>
                  </a:lnTo>
                  <a:lnTo>
                    <a:pt x="135" y="32"/>
                  </a:lnTo>
                  <a:lnTo>
                    <a:pt x="124" y="17"/>
                  </a:lnTo>
                  <a:lnTo>
                    <a:pt x="78" y="25"/>
                  </a:lnTo>
                  <a:lnTo>
                    <a:pt x="31" y="17"/>
                  </a:lnTo>
                  <a:lnTo>
                    <a:pt x="21" y="32"/>
                  </a:lnTo>
                  <a:lnTo>
                    <a:pt x="46" y="57"/>
                  </a:lnTo>
                  <a:lnTo>
                    <a:pt x="78" y="42"/>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52" name="Rectangle 165"/>
            <p:cNvSpPr>
              <a:spLocks noChangeArrowheads="1"/>
            </p:cNvSpPr>
            <p:nvPr/>
          </p:nvSpPr>
          <p:spPr bwMode="auto">
            <a:xfrm>
              <a:off x="6897688" y="2874963"/>
              <a:ext cx="26987" cy="53975"/>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53" name="Rectangle 166"/>
            <p:cNvSpPr>
              <a:spLocks noChangeArrowheads="1"/>
            </p:cNvSpPr>
            <p:nvPr/>
          </p:nvSpPr>
          <p:spPr bwMode="auto">
            <a:xfrm>
              <a:off x="6764338" y="2874963"/>
              <a:ext cx="26987" cy="53975"/>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54" name="Rectangle 167"/>
            <p:cNvSpPr>
              <a:spLocks noChangeArrowheads="1"/>
            </p:cNvSpPr>
            <p:nvPr/>
          </p:nvSpPr>
          <p:spPr bwMode="auto">
            <a:xfrm>
              <a:off x="6831013" y="3101976"/>
              <a:ext cx="26987"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55" name="Rectangle 168"/>
            <p:cNvSpPr>
              <a:spLocks noChangeArrowheads="1"/>
            </p:cNvSpPr>
            <p:nvPr/>
          </p:nvSpPr>
          <p:spPr bwMode="auto">
            <a:xfrm>
              <a:off x="6831013" y="3048001"/>
              <a:ext cx="26987"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56" name="Freeform 169"/>
            <p:cNvSpPr>
              <a:spLocks/>
            </p:cNvSpPr>
            <p:nvPr/>
          </p:nvSpPr>
          <p:spPr bwMode="auto">
            <a:xfrm>
              <a:off x="6710363" y="2700338"/>
              <a:ext cx="268287" cy="201613"/>
            </a:xfrm>
            <a:custGeom>
              <a:avLst/>
              <a:gdLst>
                <a:gd name="T0" fmla="*/ 40 w 80"/>
                <a:gd name="T1" fmla="*/ 60 h 60"/>
                <a:gd name="T2" fmla="*/ 18 w 80"/>
                <a:gd name="T3" fmla="*/ 56 h 60"/>
                <a:gd name="T4" fmla="*/ 18 w 80"/>
                <a:gd name="T5" fmla="*/ 55 h 60"/>
                <a:gd name="T6" fmla="*/ 0 w 80"/>
                <a:gd name="T7" fmla="*/ 17 h 60"/>
                <a:gd name="T8" fmla="*/ 0 w 80"/>
                <a:gd name="T9" fmla="*/ 16 h 60"/>
                <a:gd name="T10" fmla="*/ 0 w 80"/>
                <a:gd name="T11" fmla="*/ 0 h 60"/>
                <a:gd name="T12" fmla="*/ 8 w 80"/>
                <a:gd name="T13" fmla="*/ 0 h 60"/>
                <a:gd name="T14" fmla="*/ 8 w 80"/>
                <a:gd name="T15" fmla="*/ 16 h 60"/>
                <a:gd name="T16" fmla="*/ 22 w 80"/>
                <a:gd name="T17" fmla="*/ 49 h 60"/>
                <a:gd name="T18" fmla="*/ 40 w 80"/>
                <a:gd name="T19" fmla="*/ 52 h 60"/>
                <a:gd name="T20" fmla="*/ 58 w 80"/>
                <a:gd name="T21" fmla="*/ 49 h 60"/>
                <a:gd name="T22" fmla="*/ 72 w 80"/>
                <a:gd name="T23" fmla="*/ 16 h 60"/>
                <a:gd name="T24" fmla="*/ 72 w 80"/>
                <a:gd name="T25" fmla="*/ 0 h 60"/>
                <a:gd name="T26" fmla="*/ 80 w 80"/>
                <a:gd name="T27" fmla="*/ 0 h 60"/>
                <a:gd name="T28" fmla="*/ 80 w 80"/>
                <a:gd name="T29" fmla="*/ 17 h 60"/>
                <a:gd name="T30" fmla="*/ 62 w 80"/>
                <a:gd name="T31" fmla="*/ 55 h 60"/>
                <a:gd name="T32" fmla="*/ 62 w 80"/>
                <a:gd name="T33" fmla="*/ 56 h 60"/>
                <a:gd name="T34" fmla="*/ 40 w 80"/>
                <a:gd name="T35" fmla="*/ 6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60">
                  <a:moveTo>
                    <a:pt x="40" y="60"/>
                  </a:moveTo>
                  <a:cubicBezTo>
                    <a:pt x="39" y="60"/>
                    <a:pt x="27" y="60"/>
                    <a:pt x="18" y="56"/>
                  </a:cubicBezTo>
                  <a:cubicBezTo>
                    <a:pt x="18" y="55"/>
                    <a:pt x="18" y="55"/>
                    <a:pt x="18" y="55"/>
                  </a:cubicBezTo>
                  <a:cubicBezTo>
                    <a:pt x="17" y="55"/>
                    <a:pt x="4" y="46"/>
                    <a:pt x="0" y="17"/>
                  </a:cubicBezTo>
                  <a:cubicBezTo>
                    <a:pt x="0" y="16"/>
                    <a:pt x="0" y="16"/>
                    <a:pt x="0" y="16"/>
                  </a:cubicBezTo>
                  <a:cubicBezTo>
                    <a:pt x="0" y="0"/>
                    <a:pt x="0" y="0"/>
                    <a:pt x="0" y="0"/>
                  </a:cubicBezTo>
                  <a:cubicBezTo>
                    <a:pt x="8" y="0"/>
                    <a:pt x="8" y="0"/>
                    <a:pt x="8" y="0"/>
                  </a:cubicBezTo>
                  <a:cubicBezTo>
                    <a:pt x="8" y="16"/>
                    <a:pt x="8" y="16"/>
                    <a:pt x="8" y="16"/>
                  </a:cubicBezTo>
                  <a:cubicBezTo>
                    <a:pt x="11" y="39"/>
                    <a:pt x="21" y="48"/>
                    <a:pt x="22" y="49"/>
                  </a:cubicBezTo>
                  <a:cubicBezTo>
                    <a:pt x="29" y="52"/>
                    <a:pt x="40" y="52"/>
                    <a:pt x="40" y="52"/>
                  </a:cubicBezTo>
                  <a:cubicBezTo>
                    <a:pt x="40" y="52"/>
                    <a:pt x="51" y="52"/>
                    <a:pt x="58" y="49"/>
                  </a:cubicBezTo>
                  <a:cubicBezTo>
                    <a:pt x="59" y="48"/>
                    <a:pt x="69" y="39"/>
                    <a:pt x="72" y="16"/>
                  </a:cubicBezTo>
                  <a:cubicBezTo>
                    <a:pt x="72" y="0"/>
                    <a:pt x="72" y="0"/>
                    <a:pt x="72" y="0"/>
                  </a:cubicBezTo>
                  <a:cubicBezTo>
                    <a:pt x="80" y="0"/>
                    <a:pt x="80" y="0"/>
                    <a:pt x="80" y="0"/>
                  </a:cubicBezTo>
                  <a:cubicBezTo>
                    <a:pt x="80" y="17"/>
                    <a:pt x="80" y="17"/>
                    <a:pt x="80" y="17"/>
                  </a:cubicBezTo>
                  <a:cubicBezTo>
                    <a:pt x="76" y="46"/>
                    <a:pt x="63" y="55"/>
                    <a:pt x="62" y="55"/>
                  </a:cubicBezTo>
                  <a:cubicBezTo>
                    <a:pt x="62" y="56"/>
                    <a:pt x="62" y="56"/>
                    <a:pt x="62" y="56"/>
                  </a:cubicBezTo>
                  <a:cubicBezTo>
                    <a:pt x="53" y="60"/>
                    <a:pt x="41" y="60"/>
                    <a:pt x="40" y="60"/>
                  </a:cubicBez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57" name="Freeform 170"/>
            <p:cNvSpPr>
              <a:spLocks/>
            </p:cNvSpPr>
            <p:nvPr/>
          </p:nvSpPr>
          <p:spPr bwMode="auto">
            <a:xfrm>
              <a:off x="6710363" y="2566988"/>
              <a:ext cx="268287" cy="133350"/>
            </a:xfrm>
            <a:custGeom>
              <a:avLst/>
              <a:gdLst>
                <a:gd name="T0" fmla="*/ 80 w 80"/>
                <a:gd name="T1" fmla="*/ 40 h 40"/>
                <a:gd name="T2" fmla="*/ 72 w 80"/>
                <a:gd name="T3" fmla="*/ 40 h 40"/>
                <a:gd name="T4" fmla="*/ 40 w 80"/>
                <a:gd name="T5" fmla="*/ 8 h 40"/>
                <a:gd name="T6" fmla="*/ 8 w 80"/>
                <a:gd name="T7" fmla="*/ 40 h 40"/>
                <a:gd name="T8" fmla="*/ 0 w 80"/>
                <a:gd name="T9" fmla="*/ 40 h 40"/>
                <a:gd name="T10" fmla="*/ 40 w 80"/>
                <a:gd name="T11" fmla="*/ 0 h 40"/>
                <a:gd name="T12" fmla="*/ 80 w 80"/>
                <a:gd name="T13" fmla="*/ 40 h 40"/>
              </a:gdLst>
              <a:ahLst/>
              <a:cxnLst>
                <a:cxn ang="0">
                  <a:pos x="T0" y="T1"/>
                </a:cxn>
                <a:cxn ang="0">
                  <a:pos x="T2" y="T3"/>
                </a:cxn>
                <a:cxn ang="0">
                  <a:pos x="T4" y="T5"/>
                </a:cxn>
                <a:cxn ang="0">
                  <a:pos x="T6" y="T7"/>
                </a:cxn>
                <a:cxn ang="0">
                  <a:pos x="T8" y="T9"/>
                </a:cxn>
                <a:cxn ang="0">
                  <a:pos x="T10" y="T11"/>
                </a:cxn>
                <a:cxn ang="0">
                  <a:pos x="T12" y="T13"/>
                </a:cxn>
              </a:cxnLst>
              <a:rect l="0" t="0" r="r" b="b"/>
              <a:pathLst>
                <a:path w="80" h="40">
                  <a:moveTo>
                    <a:pt x="80" y="40"/>
                  </a:moveTo>
                  <a:cubicBezTo>
                    <a:pt x="72" y="40"/>
                    <a:pt x="72" y="40"/>
                    <a:pt x="72" y="40"/>
                  </a:cubicBezTo>
                  <a:cubicBezTo>
                    <a:pt x="72" y="18"/>
                    <a:pt x="62" y="8"/>
                    <a:pt x="40" y="8"/>
                  </a:cubicBezTo>
                  <a:cubicBezTo>
                    <a:pt x="18" y="8"/>
                    <a:pt x="8" y="18"/>
                    <a:pt x="8" y="40"/>
                  </a:cubicBezTo>
                  <a:cubicBezTo>
                    <a:pt x="0" y="40"/>
                    <a:pt x="0" y="40"/>
                    <a:pt x="0" y="40"/>
                  </a:cubicBezTo>
                  <a:cubicBezTo>
                    <a:pt x="0" y="13"/>
                    <a:pt x="13" y="0"/>
                    <a:pt x="40" y="0"/>
                  </a:cubicBezTo>
                  <a:cubicBezTo>
                    <a:pt x="67" y="0"/>
                    <a:pt x="80" y="13"/>
                    <a:pt x="80" y="40"/>
                  </a:cubicBez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58" name="Freeform 171"/>
            <p:cNvSpPr>
              <a:spLocks/>
            </p:cNvSpPr>
            <p:nvPr/>
          </p:nvSpPr>
          <p:spPr bwMode="auto">
            <a:xfrm>
              <a:off x="6716713" y="2660651"/>
              <a:ext cx="255587" cy="80963"/>
            </a:xfrm>
            <a:custGeom>
              <a:avLst/>
              <a:gdLst>
                <a:gd name="T0" fmla="*/ 123 w 161"/>
                <a:gd name="T1" fmla="*/ 51 h 51"/>
                <a:gd name="T2" fmla="*/ 38 w 161"/>
                <a:gd name="T3" fmla="*/ 17 h 51"/>
                <a:gd name="T4" fmla="*/ 9 w 161"/>
                <a:gd name="T5" fmla="*/ 34 h 51"/>
                <a:gd name="T6" fmla="*/ 0 w 161"/>
                <a:gd name="T7" fmla="*/ 17 h 51"/>
                <a:gd name="T8" fmla="*/ 38 w 161"/>
                <a:gd name="T9" fmla="*/ 0 h 51"/>
                <a:gd name="T10" fmla="*/ 123 w 161"/>
                <a:gd name="T11" fmla="*/ 34 h 51"/>
                <a:gd name="T12" fmla="*/ 152 w 161"/>
                <a:gd name="T13" fmla="*/ 17 h 51"/>
                <a:gd name="T14" fmla="*/ 161 w 161"/>
                <a:gd name="T15" fmla="*/ 34 h 51"/>
                <a:gd name="T16" fmla="*/ 123 w 161"/>
                <a:gd name="T17"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1" h="51">
                  <a:moveTo>
                    <a:pt x="123" y="51"/>
                  </a:moveTo>
                  <a:lnTo>
                    <a:pt x="38" y="17"/>
                  </a:lnTo>
                  <a:lnTo>
                    <a:pt x="9" y="34"/>
                  </a:lnTo>
                  <a:lnTo>
                    <a:pt x="0" y="17"/>
                  </a:lnTo>
                  <a:lnTo>
                    <a:pt x="38" y="0"/>
                  </a:lnTo>
                  <a:lnTo>
                    <a:pt x="123" y="34"/>
                  </a:lnTo>
                  <a:lnTo>
                    <a:pt x="152" y="17"/>
                  </a:lnTo>
                  <a:lnTo>
                    <a:pt x="161" y="34"/>
                  </a:lnTo>
                  <a:lnTo>
                    <a:pt x="123" y="51"/>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59" name="Rectangle 172"/>
            <p:cNvSpPr>
              <a:spLocks noChangeArrowheads="1"/>
            </p:cNvSpPr>
            <p:nvPr/>
          </p:nvSpPr>
          <p:spPr bwMode="auto">
            <a:xfrm>
              <a:off x="6643688" y="3155951"/>
              <a:ext cx="26987" cy="80963"/>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60" name="Rectangle 173"/>
            <p:cNvSpPr>
              <a:spLocks noChangeArrowheads="1"/>
            </p:cNvSpPr>
            <p:nvPr/>
          </p:nvSpPr>
          <p:spPr bwMode="auto">
            <a:xfrm>
              <a:off x="7018338" y="3155951"/>
              <a:ext cx="26987" cy="80963"/>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grpSp>
      <p:grpSp>
        <p:nvGrpSpPr>
          <p:cNvPr id="61" name="Group 22"/>
          <p:cNvGrpSpPr/>
          <p:nvPr/>
        </p:nvGrpSpPr>
        <p:grpSpPr>
          <a:xfrm>
            <a:off x="356853" y="2364187"/>
            <a:ext cx="1271220" cy="1016438"/>
            <a:chOff x="6437241" y="5385508"/>
            <a:chExt cx="1238704" cy="735220"/>
          </a:xfrm>
          <a:solidFill>
            <a:schemeClr val="tx1">
              <a:lumMod val="40000"/>
              <a:lumOff val="60000"/>
            </a:schemeClr>
          </a:solidFill>
        </p:grpSpPr>
        <p:sp>
          <p:nvSpPr>
            <p:cNvPr id="62" name="Freeform 843"/>
            <p:cNvSpPr>
              <a:spLocks/>
            </p:cNvSpPr>
            <p:nvPr/>
          </p:nvSpPr>
          <p:spPr bwMode="auto">
            <a:xfrm>
              <a:off x="6977402" y="5742281"/>
              <a:ext cx="16672" cy="350105"/>
            </a:xfrm>
            <a:custGeom>
              <a:avLst/>
              <a:gdLst>
                <a:gd name="T0" fmla="*/ 2 w 4"/>
                <a:gd name="T1" fmla="*/ 89 h 89"/>
                <a:gd name="T2" fmla="*/ 0 w 4"/>
                <a:gd name="T3" fmla="*/ 87 h 89"/>
                <a:gd name="T4" fmla="*/ 0 w 4"/>
                <a:gd name="T5" fmla="*/ 2 h 89"/>
                <a:gd name="T6" fmla="*/ 2 w 4"/>
                <a:gd name="T7" fmla="*/ 0 h 89"/>
                <a:gd name="T8" fmla="*/ 4 w 4"/>
                <a:gd name="T9" fmla="*/ 2 h 89"/>
                <a:gd name="T10" fmla="*/ 4 w 4"/>
                <a:gd name="T11" fmla="*/ 87 h 89"/>
                <a:gd name="T12" fmla="*/ 2 w 4"/>
                <a:gd name="T13" fmla="*/ 89 h 89"/>
              </a:gdLst>
              <a:ahLst/>
              <a:cxnLst>
                <a:cxn ang="0">
                  <a:pos x="T0" y="T1"/>
                </a:cxn>
                <a:cxn ang="0">
                  <a:pos x="T2" y="T3"/>
                </a:cxn>
                <a:cxn ang="0">
                  <a:pos x="T4" y="T5"/>
                </a:cxn>
                <a:cxn ang="0">
                  <a:pos x="T6" y="T7"/>
                </a:cxn>
                <a:cxn ang="0">
                  <a:pos x="T8" y="T9"/>
                </a:cxn>
                <a:cxn ang="0">
                  <a:pos x="T10" y="T11"/>
                </a:cxn>
                <a:cxn ang="0">
                  <a:pos x="T12" y="T13"/>
                </a:cxn>
              </a:cxnLst>
              <a:rect l="0" t="0" r="r" b="b"/>
              <a:pathLst>
                <a:path w="4" h="89">
                  <a:moveTo>
                    <a:pt x="2" y="89"/>
                  </a:moveTo>
                  <a:cubicBezTo>
                    <a:pt x="1" y="89"/>
                    <a:pt x="0" y="88"/>
                    <a:pt x="0" y="87"/>
                  </a:cubicBezTo>
                  <a:cubicBezTo>
                    <a:pt x="0" y="2"/>
                    <a:pt x="0" y="2"/>
                    <a:pt x="0" y="2"/>
                  </a:cubicBezTo>
                  <a:cubicBezTo>
                    <a:pt x="0" y="1"/>
                    <a:pt x="1" y="0"/>
                    <a:pt x="2" y="0"/>
                  </a:cubicBezTo>
                  <a:cubicBezTo>
                    <a:pt x="3" y="0"/>
                    <a:pt x="4" y="1"/>
                    <a:pt x="4" y="2"/>
                  </a:cubicBezTo>
                  <a:cubicBezTo>
                    <a:pt x="4" y="87"/>
                    <a:pt x="4" y="87"/>
                    <a:pt x="4" y="87"/>
                  </a:cubicBezTo>
                  <a:cubicBezTo>
                    <a:pt x="4" y="88"/>
                    <a:pt x="3" y="89"/>
                    <a:pt x="2" y="89"/>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63" name="Freeform 844"/>
            <p:cNvSpPr>
              <a:spLocks/>
            </p:cNvSpPr>
            <p:nvPr/>
          </p:nvSpPr>
          <p:spPr bwMode="auto">
            <a:xfrm>
              <a:off x="7049091" y="5903997"/>
              <a:ext cx="15005" cy="188390"/>
            </a:xfrm>
            <a:custGeom>
              <a:avLst/>
              <a:gdLst>
                <a:gd name="T0" fmla="*/ 2 w 4"/>
                <a:gd name="T1" fmla="*/ 48 h 48"/>
                <a:gd name="T2" fmla="*/ 0 w 4"/>
                <a:gd name="T3" fmla="*/ 46 h 48"/>
                <a:gd name="T4" fmla="*/ 0 w 4"/>
                <a:gd name="T5" fmla="*/ 2 h 48"/>
                <a:gd name="T6" fmla="*/ 2 w 4"/>
                <a:gd name="T7" fmla="*/ 0 h 48"/>
                <a:gd name="T8" fmla="*/ 4 w 4"/>
                <a:gd name="T9" fmla="*/ 2 h 48"/>
                <a:gd name="T10" fmla="*/ 4 w 4"/>
                <a:gd name="T11" fmla="*/ 46 h 48"/>
                <a:gd name="T12" fmla="*/ 2 w 4"/>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4" h="48">
                  <a:moveTo>
                    <a:pt x="2" y="48"/>
                  </a:moveTo>
                  <a:cubicBezTo>
                    <a:pt x="1" y="48"/>
                    <a:pt x="0" y="47"/>
                    <a:pt x="0" y="46"/>
                  </a:cubicBezTo>
                  <a:cubicBezTo>
                    <a:pt x="0" y="2"/>
                    <a:pt x="0" y="2"/>
                    <a:pt x="0" y="2"/>
                  </a:cubicBezTo>
                  <a:cubicBezTo>
                    <a:pt x="0" y="1"/>
                    <a:pt x="1" y="0"/>
                    <a:pt x="2" y="0"/>
                  </a:cubicBezTo>
                  <a:cubicBezTo>
                    <a:pt x="3" y="0"/>
                    <a:pt x="4" y="1"/>
                    <a:pt x="4" y="2"/>
                  </a:cubicBezTo>
                  <a:cubicBezTo>
                    <a:pt x="4" y="46"/>
                    <a:pt x="4" y="46"/>
                    <a:pt x="4" y="46"/>
                  </a:cubicBezTo>
                  <a:cubicBezTo>
                    <a:pt x="4" y="47"/>
                    <a:pt x="3" y="48"/>
                    <a:pt x="2" y="48"/>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64" name="Freeform 845"/>
            <p:cNvSpPr>
              <a:spLocks/>
            </p:cNvSpPr>
            <p:nvPr/>
          </p:nvSpPr>
          <p:spPr bwMode="auto">
            <a:xfrm>
              <a:off x="7112443" y="5742281"/>
              <a:ext cx="15005" cy="350105"/>
            </a:xfrm>
            <a:custGeom>
              <a:avLst/>
              <a:gdLst>
                <a:gd name="T0" fmla="*/ 2 w 4"/>
                <a:gd name="T1" fmla="*/ 89 h 89"/>
                <a:gd name="T2" fmla="*/ 0 w 4"/>
                <a:gd name="T3" fmla="*/ 87 h 89"/>
                <a:gd name="T4" fmla="*/ 0 w 4"/>
                <a:gd name="T5" fmla="*/ 2 h 89"/>
                <a:gd name="T6" fmla="*/ 2 w 4"/>
                <a:gd name="T7" fmla="*/ 0 h 89"/>
                <a:gd name="T8" fmla="*/ 4 w 4"/>
                <a:gd name="T9" fmla="*/ 2 h 89"/>
                <a:gd name="T10" fmla="*/ 4 w 4"/>
                <a:gd name="T11" fmla="*/ 87 h 89"/>
                <a:gd name="T12" fmla="*/ 2 w 4"/>
                <a:gd name="T13" fmla="*/ 89 h 89"/>
              </a:gdLst>
              <a:ahLst/>
              <a:cxnLst>
                <a:cxn ang="0">
                  <a:pos x="T0" y="T1"/>
                </a:cxn>
                <a:cxn ang="0">
                  <a:pos x="T2" y="T3"/>
                </a:cxn>
                <a:cxn ang="0">
                  <a:pos x="T4" y="T5"/>
                </a:cxn>
                <a:cxn ang="0">
                  <a:pos x="T6" y="T7"/>
                </a:cxn>
                <a:cxn ang="0">
                  <a:pos x="T8" y="T9"/>
                </a:cxn>
                <a:cxn ang="0">
                  <a:pos x="T10" y="T11"/>
                </a:cxn>
                <a:cxn ang="0">
                  <a:pos x="T12" y="T13"/>
                </a:cxn>
              </a:cxnLst>
              <a:rect l="0" t="0" r="r" b="b"/>
              <a:pathLst>
                <a:path w="4" h="89">
                  <a:moveTo>
                    <a:pt x="2" y="89"/>
                  </a:moveTo>
                  <a:cubicBezTo>
                    <a:pt x="1" y="89"/>
                    <a:pt x="0" y="88"/>
                    <a:pt x="0" y="87"/>
                  </a:cubicBezTo>
                  <a:cubicBezTo>
                    <a:pt x="0" y="2"/>
                    <a:pt x="0" y="2"/>
                    <a:pt x="0" y="2"/>
                  </a:cubicBezTo>
                  <a:cubicBezTo>
                    <a:pt x="0" y="1"/>
                    <a:pt x="1" y="0"/>
                    <a:pt x="2" y="0"/>
                  </a:cubicBezTo>
                  <a:cubicBezTo>
                    <a:pt x="4" y="0"/>
                    <a:pt x="4" y="1"/>
                    <a:pt x="4" y="2"/>
                  </a:cubicBezTo>
                  <a:cubicBezTo>
                    <a:pt x="4" y="87"/>
                    <a:pt x="4" y="87"/>
                    <a:pt x="4" y="87"/>
                  </a:cubicBezTo>
                  <a:cubicBezTo>
                    <a:pt x="4" y="88"/>
                    <a:pt x="4" y="89"/>
                    <a:pt x="2" y="89"/>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65" name="Freeform 846"/>
            <p:cNvSpPr>
              <a:spLocks noEditPoints="1"/>
            </p:cNvSpPr>
            <p:nvPr/>
          </p:nvSpPr>
          <p:spPr bwMode="auto">
            <a:xfrm>
              <a:off x="6982404" y="5398845"/>
              <a:ext cx="150045" cy="153379"/>
            </a:xfrm>
            <a:custGeom>
              <a:avLst/>
              <a:gdLst>
                <a:gd name="T0" fmla="*/ 19 w 38"/>
                <a:gd name="T1" fmla="*/ 39 h 39"/>
                <a:gd name="T2" fmla="*/ 0 w 38"/>
                <a:gd name="T3" fmla="*/ 19 h 39"/>
                <a:gd name="T4" fmla="*/ 19 w 38"/>
                <a:gd name="T5" fmla="*/ 0 h 39"/>
                <a:gd name="T6" fmla="*/ 38 w 38"/>
                <a:gd name="T7" fmla="*/ 19 h 39"/>
                <a:gd name="T8" fmla="*/ 19 w 38"/>
                <a:gd name="T9" fmla="*/ 39 h 39"/>
                <a:gd name="T10" fmla="*/ 19 w 38"/>
                <a:gd name="T11" fmla="*/ 4 h 39"/>
                <a:gd name="T12" fmla="*/ 4 w 38"/>
                <a:gd name="T13" fmla="*/ 19 h 39"/>
                <a:gd name="T14" fmla="*/ 19 w 38"/>
                <a:gd name="T15" fmla="*/ 35 h 39"/>
                <a:gd name="T16" fmla="*/ 34 w 38"/>
                <a:gd name="T17" fmla="*/ 19 h 39"/>
                <a:gd name="T18" fmla="*/ 19 w 38"/>
                <a:gd name="T19" fmla="*/ 4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 h="39">
                  <a:moveTo>
                    <a:pt x="19" y="39"/>
                  </a:moveTo>
                  <a:cubicBezTo>
                    <a:pt x="9" y="39"/>
                    <a:pt x="0" y="30"/>
                    <a:pt x="0" y="19"/>
                  </a:cubicBezTo>
                  <a:cubicBezTo>
                    <a:pt x="0" y="8"/>
                    <a:pt x="9" y="0"/>
                    <a:pt x="19" y="0"/>
                  </a:cubicBezTo>
                  <a:cubicBezTo>
                    <a:pt x="29" y="0"/>
                    <a:pt x="38" y="8"/>
                    <a:pt x="38" y="19"/>
                  </a:cubicBezTo>
                  <a:cubicBezTo>
                    <a:pt x="38" y="30"/>
                    <a:pt x="29" y="39"/>
                    <a:pt x="19" y="39"/>
                  </a:cubicBezTo>
                  <a:close/>
                  <a:moveTo>
                    <a:pt x="19" y="4"/>
                  </a:moveTo>
                  <a:cubicBezTo>
                    <a:pt x="11" y="4"/>
                    <a:pt x="4" y="11"/>
                    <a:pt x="4" y="19"/>
                  </a:cubicBezTo>
                  <a:cubicBezTo>
                    <a:pt x="4" y="28"/>
                    <a:pt x="11" y="35"/>
                    <a:pt x="19" y="35"/>
                  </a:cubicBezTo>
                  <a:cubicBezTo>
                    <a:pt x="27" y="35"/>
                    <a:pt x="34" y="28"/>
                    <a:pt x="34" y="19"/>
                  </a:cubicBezTo>
                  <a:cubicBezTo>
                    <a:pt x="34" y="11"/>
                    <a:pt x="27" y="4"/>
                    <a:pt x="19" y="4"/>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66" name="Freeform 847"/>
            <p:cNvSpPr>
              <a:spLocks/>
            </p:cNvSpPr>
            <p:nvPr/>
          </p:nvSpPr>
          <p:spPr bwMode="auto">
            <a:xfrm>
              <a:off x="6915718" y="5567229"/>
              <a:ext cx="283418" cy="293421"/>
            </a:xfrm>
            <a:custGeom>
              <a:avLst/>
              <a:gdLst>
                <a:gd name="T0" fmla="*/ 54 w 72"/>
                <a:gd name="T1" fmla="*/ 73 h 74"/>
                <a:gd name="T2" fmla="*/ 52 w 72"/>
                <a:gd name="T3" fmla="*/ 72 h 74"/>
                <a:gd name="T4" fmla="*/ 54 w 72"/>
                <a:gd name="T5" fmla="*/ 69 h 74"/>
                <a:gd name="T6" fmla="*/ 68 w 72"/>
                <a:gd name="T7" fmla="*/ 47 h 74"/>
                <a:gd name="T8" fmla="*/ 68 w 72"/>
                <a:gd name="T9" fmla="*/ 35 h 74"/>
                <a:gd name="T10" fmla="*/ 46 w 72"/>
                <a:gd name="T11" fmla="*/ 4 h 74"/>
                <a:gd name="T12" fmla="*/ 38 w 72"/>
                <a:gd name="T13" fmla="*/ 19 h 74"/>
                <a:gd name="T14" fmla="*/ 34 w 72"/>
                <a:gd name="T15" fmla="*/ 19 h 74"/>
                <a:gd name="T16" fmla="*/ 26 w 72"/>
                <a:gd name="T17" fmla="*/ 4 h 74"/>
                <a:gd name="T18" fmla="*/ 4 w 72"/>
                <a:gd name="T19" fmla="*/ 35 h 74"/>
                <a:gd name="T20" fmla="*/ 4 w 72"/>
                <a:gd name="T21" fmla="*/ 47 h 74"/>
                <a:gd name="T22" fmla="*/ 18 w 72"/>
                <a:gd name="T23" fmla="*/ 69 h 74"/>
                <a:gd name="T24" fmla="*/ 20 w 72"/>
                <a:gd name="T25" fmla="*/ 72 h 74"/>
                <a:gd name="T26" fmla="*/ 18 w 72"/>
                <a:gd name="T27" fmla="*/ 73 h 74"/>
                <a:gd name="T28" fmla="*/ 0 w 72"/>
                <a:gd name="T29" fmla="*/ 47 h 74"/>
                <a:gd name="T30" fmla="*/ 0 w 72"/>
                <a:gd name="T31" fmla="*/ 35 h 74"/>
                <a:gd name="T32" fmla="*/ 26 w 72"/>
                <a:gd name="T33" fmla="*/ 0 h 74"/>
                <a:gd name="T34" fmla="*/ 28 w 72"/>
                <a:gd name="T35" fmla="*/ 1 h 74"/>
                <a:gd name="T36" fmla="*/ 36 w 72"/>
                <a:gd name="T37" fmla="*/ 14 h 74"/>
                <a:gd name="T38" fmla="*/ 43 w 72"/>
                <a:gd name="T39" fmla="*/ 1 h 74"/>
                <a:gd name="T40" fmla="*/ 44 w 72"/>
                <a:gd name="T41" fmla="*/ 1 h 74"/>
                <a:gd name="T42" fmla="*/ 46 w 72"/>
                <a:gd name="T43" fmla="*/ 0 h 74"/>
                <a:gd name="T44" fmla="*/ 72 w 72"/>
                <a:gd name="T45" fmla="*/ 35 h 74"/>
                <a:gd name="T46" fmla="*/ 72 w 72"/>
                <a:gd name="T47" fmla="*/ 47 h 74"/>
                <a:gd name="T48" fmla="*/ 54 w 72"/>
                <a:gd name="T49" fmla="*/ 73 h 74"/>
                <a:gd name="T50" fmla="*/ 54 w 72"/>
                <a:gd name="T51" fmla="*/ 73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2" h="74">
                  <a:moveTo>
                    <a:pt x="54" y="73"/>
                  </a:moveTo>
                  <a:cubicBezTo>
                    <a:pt x="53" y="73"/>
                    <a:pt x="52" y="73"/>
                    <a:pt x="52" y="72"/>
                  </a:cubicBezTo>
                  <a:cubicBezTo>
                    <a:pt x="52" y="70"/>
                    <a:pt x="53" y="70"/>
                    <a:pt x="54" y="69"/>
                  </a:cubicBezTo>
                  <a:cubicBezTo>
                    <a:pt x="64" y="69"/>
                    <a:pt x="68" y="69"/>
                    <a:pt x="68" y="47"/>
                  </a:cubicBezTo>
                  <a:cubicBezTo>
                    <a:pt x="68" y="35"/>
                    <a:pt x="68" y="35"/>
                    <a:pt x="68" y="35"/>
                  </a:cubicBezTo>
                  <a:cubicBezTo>
                    <a:pt x="68" y="14"/>
                    <a:pt x="63" y="6"/>
                    <a:pt x="46" y="4"/>
                  </a:cubicBezTo>
                  <a:cubicBezTo>
                    <a:pt x="45" y="6"/>
                    <a:pt x="43" y="11"/>
                    <a:pt x="38" y="19"/>
                  </a:cubicBezTo>
                  <a:cubicBezTo>
                    <a:pt x="37" y="20"/>
                    <a:pt x="35" y="20"/>
                    <a:pt x="34" y="19"/>
                  </a:cubicBezTo>
                  <a:cubicBezTo>
                    <a:pt x="26" y="4"/>
                    <a:pt x="26" y="4"/>
                    <a:pt x="26" y="4"/>
                  </a:cubicBezTo>
                  <a:cubicBezTo>
                    <a:pt x="9" y="6"/>
                    <a:pt x="4" y="14"/>
                    <a:pt x="4" y="35"/>
                  </a:cubicBezTo>
                  <a:cubicBezTo>
                    <a:pt x="4" y="47"/>
                    <a:pt x="4" y="47"/>
                    <a:pt x="4" y="47"/>
                  </a:cubicBezTo>
                  <a:cubicBezTo>
                    <a:pt x="4" y="69"/>
                    <a:pt x="8" y="69"/>
                    <a:pt x="18" y="69"/>
                  </a:cubicBezTo>
                  <a:cubicBezTo>
                    <a:pt x="19" y="70"/>
                    <a:pt x="20" y="70"/>
                    <a:pt x="20" y="72"/>
                  </a:cubicBezTo>
                  <a:cubicBezTo>
                    <a:pt x="20" y="73"/>
                    <a:pt x="19" y="74"/>
                    <a:pt x="18" y="73"/>
                  </a:cubicBezTo>
                  <a:cubicBezTo>
                    <a:pt x="4" y="73"/>
                    <a:pt x="0" y="69"/>
                    <a:pt x="0" y="47"/>
                  </a:cubicBezTo>
                  <a:cubicBezTo>
                    <a:pt x="0" y="35"/>
                    <a:pt x="0" y="35"/>
                    <a:pt x="0" y="35"/>
                  </a:cubicBezTo>
                  <a:cubicBezTo>
                    <a:pt x="0" y="11"/>
                    <a:pt x="7" y="2"/>
                    <a:pt x="26" y="0"/>
                  </a:cubicBezTo>
                  <a:cubicBezTo>
                    <a:pt x="27" y="0"/>
                    <a:pt x="28" y="0"/>
                    <a:pt x="28" y="1"/>
                  </a:cubicBezTo>
                  <a:cubicBezTo>
                    <a:pt x="36" y="14"/>
                    <a:pt x="36" y="14"/>
                    <a:pt x="36" y="14"/>
                  </a:cubicBezTo>
                  <a:cubicBezTo>
                    <a:pt x="39" y="9"/>
                    <a:pt x="43" y="2"/>
                    <a:pt x="43" y="1"/>
                  </a:cubicBezTo>
                  <a:cubicBezTo>
                    <a:pt x="44" y="1"/>
                    <a:pt x="44" y="1"/>
                    <a:pt x="44" y="1"/>
                  </a:cubicBezTo>
                  <a:cubicBezTo>
                    <a:pt x="44" y="0"/>
                    <a:pt x="45" y="0"/>
                    <a:pt x="46" y="0"/>
                  </a:cubicBezTo>
                  <a:cubicBezTo>
                    <a:pt x="65" y="2"/>
                    <a:pt x="72" y="11"/>
                    <a:pt x="72" y="35"/>
                  </a:cubicBezTo>
                  <a:cubicBezTo>
                    <a:pt x="72" y="47"/>
                    <a:pt x="72" y="47"/>
                    <a:pt x="72" y="47"/>
                  </a:cubicBezTo>
                  <a:cubicBezTo>
                    <a:pt x="72" y="69"/>
                    <a:pt x="68" y="73"/>
                    <a:pt x="54" y="73"/>
                  </a:cubicBezTo>
                  <a:cubicBezTo>
                    <a:pt x="54" y="73"/>
                    <a:pt x="54" y="73"/>
                    <a:pt x="54" y="73"/>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67" name="Freeform 848"/>
            <p:cNvSpPr>
              <a:spLocks/>
            </p:cNvSpPr>
            <p:nvPr/>
          </p:nvSpPr>
          <p:spPr bwMode="auto">
            <a:xfrm>
              <a:off x="6548942" y="5385508"/>
              <a:ext cx="295089" cy="225068"/>
            </a:xfrm>
            <a:custGeom>
              <a:avLst/>
              <a:gdLst>
                <a:gd name="T0" fmla="*/ 62 w 75"/>
                <a:gd name="T1" fmla="*/ 57 h 57"/>
                <a:gd name="T2" fmla="*/ 61 w 75"/>
                <a:gd name="T3" fmla="*/ 57 h 57"/>
                <a:gd name="T4" fmla="*/ 55 w 75"/>
                <a:gd name="T5" fmla="*/ 53 h 57"/>
                <a:gd name="T6" fmla="*/ 17 w 75"/>
                <a:gd name="T7" fmla="*/ 27 h 57"/>
                <a:gd name="T8" fmla="*/ 16 w 75"/>
                <a:gd name="T9" fmla="*/ 29 h 57"/>
                <a:gd name="T10" fmla="*/ 14 w 75"/>
                <a:gd name="T11" fmla="*/ 30 h 57"/>
                <a:gd name="T12" fmla="*/ 12 w 75"/>
                <a:gd name="T13" fmla="*/ 29 h 57"/>
                <a:gd name="T14" fmla="*/ 0 w 75"/>
                <a:gd name="T15" fmla="*/ 3 h 57"/>
                <a:gd name="T16" fmla="*/ 0 w 75"/>
                <a:gd name="T17" fmla="*/ 1 h 57"/>
                <a:gd name="T18" fmla="*/ 2 w 75"/>
                <a:gd name="T19" fmla="*/ 0 h 57"/>
                <a:gd name="T20" fmla="*/ 30 w 75"/>
                <a:gd name="T21" fmla="*/ 2 h 57"/>
                <a:gd name="T22" fmla="*/ 32 w 75"/>
                <a:gd name="T23" fmla="*/ 4 h 57"/>
                <a:gd name="T24" fmla="*/ 32 w 75"/>
                <a:gd name="T25" fmla="*/ 6 h 57"/>
                <a:gd name="T26" fmla="*/ 30 w 75"/>
                <a:gd name="T27" fmla="*/ 8 h 57"/>
                <a:gd name="T28" fmla="*/ 74 w 75"/>
                <a:gd name="T29" fmla="*/ 38 h 57"/>
                <a:gd name="T30" fmla="*/ 74 w 75"/>
                <a:gd name="T31" fmla="*/ 41 h 57"/>
                <a:gd name="T32" fmla="*/ 71 w 75"/>
                <a:gd name="T33" fmla="*/ 42 h 57"/>
                <a:gd name="T34" fmla="*/ 26 w 75"/>
                <a:gd name="T35" fmla="*/ 10 h 57"/>
                <a:gd name="T36" fmla="*/ 26 w 75"/>
                <a:gd name="T37" fmla="*/ 7 h 57"/>
                <a:gd name="T38" fmla="*/ 27 w 75"/>
                <a:gd name="T39" fmla="*/ 6 h 57"/>
                <a:gd name="T40" fmla="*/ 5 w 75"/>
                <a:gd name="T41" fmla="*/ 4 h 57"/>
                <a:gd name="T42" fmla="*/ 14 w 75"/>
                <a:gd name="T43" fmla="*/ 24 h 57"/>
                <a:gd name="T44" fmla="*/ 15 w 75"/>
                <a:gd name="T45" fmla="*/ 23 h 57"/>
                <a:gd name="T46" fmla="*/ 31 w 75"/>
                <a:gd name="T47" fmla="*/ 32 h 57"/>
                <a:gd name="T48" fmla="*/ 63 w 75"/>
                <a:gd name="T49" fmla="*/ 54 h 57"/>
                <a:gd name="T50" fmla="*/ 63 w 75"/>
                <a:gd name="T51" fmla="*/ 56 h 57"/>
                <a:gd name="T52" fmla="*/ 62 w 75"/>
                <a:gd name="T53"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5" h="57">
                  <a:moveTo>
                    <a:pt x="62" y="57"/>
                  </a:moveTo>
                  <a:cubicBezTo>
                    <a:pt x="61" y="57"/>
                    <a:pt x="61" y="57"/>
                    <a:pt x="61" y="57"/>
                  </a:cubicBezTo>
                  <a:cubicBezTo>
                    <a:pt x="55" y="53"/>
                    <a:pt x="55" y="53"/>
                    <a:pt x="55" y="53"/>
                  </a:cubicBezTo>
                  <a:cubicBezTo>
                    <a:pt x="42" y="44"/>
                    <a:pt x="23" y="30"/>
                    <a:pt x="17" y="27"/>
                  </a:cubicBezTo>
                  <a:cubicBezTo>
                    <a:pt x="16" y="29"/>
                    <a:pt x="16" y="29"/>
                    <a:pt x="16" y="29"/>
                  </a:cubicBezTo>
                  <a:cubicBezTo>
                    <a:pt x="15" y="29"/>
                    <a:pt x="14" y="30"/>
                    <a:pt x="14" y="30"/>
                  </a:cubicBezTo>
                  <a:cubicBezTo>
                    <a:pt x="13" y="30"/>
                    <a:pt x="12" y="29"/>
                    <a:pt x="12" y="29"/>
                  </a:cubicBezTo>
                  <a:cubicBezTo>
                    <a:pt x="0" y="3"/>
                    <a:pt x="0" y="3"/>
                    <a:pt x="0" y="3"/>
                  </a:cubicBezTo>
                  <a:cubicBezTo>
                    <a:pt x="0" y="2"/>
                    <a:pt x="0" y="1"/>
                    <a:pt x="0" y="1"/>
                  </a:cubicBezTo>
                  <a:cubicBezTo>
                    <a:pt x="1" y="0"/>
                    <a:pt x="1" y="0"/>
                    <a:pt x="2" y="0"/>
                  </a:cubicBezTo>
                  <a:cubicBezTo>
                    <a:pt x="30" y="2"/>
                    <a:pt x="30" y="2"/>
                    <a:pt x="30" y="2"/>
                  </a:cubicBezTo>
                  <a:cubicBezTo>
                    <a:pt x="31" y="3"/>
                    <a:pt x="32" y="3"/>
                    <a:pt x="32" y="4"/>
                  </a:cubicBezTo>
                  <a:cubicBezTo>
                    <a:pt x="32" y="4"/>
                    <a:pt x="32" y="5"/>
                    <a:pt x="32" y="6"/>
                  </a:cubicBezTo>
                  <a:cubicBezTo>
                    <a:pt x="30" y="8"/>
                    <a:pt x="30" y="8"/>
                    <a:pt x="30" y="8"/>
                  </a:cubicBezTo>
                  <a:cubicBezTo>
                    <a:pt x="74" y="38"/>
                    <a:pt x="74" y="38"/>
                    <a:pt x="74" y="38"/>
                  </a:cubicBezTo>
                  <a:cubicBezTo>
                    <a:pt x="75" y="39"/>
                    <a:pt x="75" y="40"/>
                    <a:pt x="74" y="41"/>
                  </a:cubicBezTo>
                  <a:cubicBezTo>
                    <a:pt x="74" y="42"/>
                    <a:pt x="72" y="42"/>
                    <a:pt x="71" y="42"/>
                  </a:cubicBezTo>
                  <a:cubicBezTo>
                    <a:pt x="26" y="10"/>
                    <a:pt x="26" y="10"/>
                    <a:pt x="26" y="10"/>
                  </a:cubicBezTo>
                  <a:cubicBezTo>
                    <a:pt x="25" y="9"/>
                    <a:pt x="25" y="8"/>
                    <a:pt x="26" y="7"/>
                  </a:cubicBezTo>
                  <a:cubicBezTo>
                    <a:pt x="26" y="7"/>
                    <a:pt x="26" y="7"/>
                    <a:pt x="27" y="6"/>
                  </a:cubicBezTo>
                  <a:cubicBezTo>
                    <a:pt x="5" y="4"/>
                    <a:pt x="5" y="4"/>
                    <a:pt x="5" y="4"/>
                  </a:cubicBezTo>
                  <a:cubicBezTo>
                    <a:pt x="14" y="24"/>
                    <a:pt x="14" y="24"/>
                    <a:pt x="14" y="24"/>
                  </a:cubicBezTo>
                  <a:cubicBezTo>
                    <a:pt x="15" y="23"/>
                    <a:pt x="15" y="23"/>
                    <a:pt x="15" y="23"/>
                  </a:cubicBezTo>
                  <a:cubicBezTo>
                    <a:pt x="16" y="21"/>
                    <a:pt x="16" y="21"/>
                    <a:pt x="31" y="32"/>
                  </a:cubicBezTo>
                  <a:cubicBezTo>
                    <a:pt x="63" y="54"/>
                    <a:pt x="63" y="54"/>
                    <a:pt x="63" y="54"/>
                  </a:cubicBezTo>
                  <a:cubicBezTo>
                    <a:pt x="64" y="54"/>
                    <a:pt x="64" y="56"/>
                    <a:pt x="63" y="56"/>
                  </a:cubicBezTo>
                  <a:cubicBezTo>
                    <a:pt x="63" y="57"/>
                    <a:pt x="62" y="57"/>
                    <a:pt x="62" y="57"/>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68" name="Freeform 849"/>
            <p:cNvSpPr>
              <a:spLocks/>
            </p:cNvSpPr>
            <p:nvPr/>
          </p:nvSpPr>
          <p:spPr bwMode="auto">
            <a:xfrm>
              <a:off x="6437241" y="5690600"/>
              <a:ext cx="331766" cy="125038"/>
            </a:xfrm>
            <a:custGeom>
              <a:avLst/>
              <a:gdLst>
                <a:gd name="T0" fmla="*/ 27 w 84"/>
                <a:gd name="T1" fmla="*/ 32 h 32"/>
                <a:gd name="T2" fmla="*/ 26 w 84"/>
                <a:gd name="T3" fmla="*/ 32 h 32"/>
                <a:gd name="T4" fmla="*/ 1 w 84"/>
                <a:gd name="T5" fmla="*/ 18 h 32"/>
                <a:gd name="T6" fmla="*/ 0 w 84"/>
                <a:gd name="T7" fmla="*/ 17 h 32"/>
                <a:gd name="T8" fmla="*/ 1 w 84"/>
                <a:gd name="T9" fmla="*/ 15 h 32"/>
                <a:gd name="T10" fmla="*/ 25 w 84"/>
                <a:gd name="T11" fmla="*/ 0 h 32"/>
                <a:gd name="T12" fmla="*/ 27 w 84"/>
                <a:gd name="T13" fmla="*/ 0 h 32"/>
                <a:gd name="T14" fmla="*/ 28 w 84"/>
                <a:gd name="T15" fmla="*/ 2 h 32"/>
                <a:gd name="T16" fmla="*/ 28 w 84"/>
                <a:gd name="T17" fmla="*/ 5 h 32"/>
                <a:gd name="T18" fmla="*/ 81 w 84"/>
                <a:gd name="T19" fmla="*/ 4 h 32"/>
                <a:gd name="T20" fmla="*/ 81 w 84"/>
                <a:gd name="T21" fmla="*/ 4 h 32"/>
                <a:gd name="T22" fmla="*/ 83 w 84"/>
                <a:gd name="T23" fmla="*/ 6 h 32"/>
                <a:gd name="T24" fmla="*/ 81 w 84"/>
                <a:gd name="T25" fmla="*/ 8 h 32"/>
                <a:gd name="T26" fmla="*/ 26 w 84"/>
                <a:gd name="T27" fmla="*/ 9 h 32"/>
                <a:gd name="T28" fmla="*/ 24 w 84"/>
                <a:gd name="T29" fmla="*/ 7 h 32"/>
                <a:gd name="T30" fmla="*/ 24 w 84"/>
                <a:gd name="T31" fmla="*/ 6 h 32"/>
                <a:gd name="T32" fmla="*/ 6 w 84"/>
                <a:gd name="T33" fmla="*/ 17 h 32"/>
                <a:gd name="T34" fmla="*/ 25 w 84"/>
                <a:gd name="T35" fmla="*/ 27 h 32"/>
                <a:gd name="T36" fmla="*/ 25 w 84"/>
                <a:gd name="T37" fmla="*/ 26 h 32"/>
                <a:gd name="T38" fmla="*/ 47 w 84"/>
                <a:gd name="T39" fmla="*/ 23 h 32"/>
                <a:gd name="T40" fmla="*/ 82 w 84"/>
                <a:gd name="T41" fmla="*/ 23 h 32"/>
                <a:gd name="T42" fmla="*/ 84 w 84"/>
                <a:gd name="T43" fmla="*/ 25 h 32"/>
                <a:gd name="T44" fmla="*/ 82 w 84"/>
                <a:gd name="T45" fmla="*/ 27 h 32"/>
                <a:gd name="T46" fmla="*/ 29 w 84"/>
                <a:gd name="T47" fmla="*/ 28 h 32"/>
                <a:gd name="T48" fmla="*/ 29 w 84"/>
                <a:gd name="T49" fmla="*/ 30 h 32"/>
                <a:gd name="T50" fmla="*/ 28 w 84"/>
                <a:gd name="T51" fmla="*/ 32 h 32"/>
                <a:gd name="T52" fmla="*/ 27 w 84"/>
                <a:gd name="T53"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4" h="32">
                  <a:moveTo>
                    <a:pt x="27" y="32"/>
                  </a:moveTo>
                  <a:cubicBezTo>
                    <a:pt x="26" y="32"/>
                    <a:pt x="26" y="32"/>
                    <a:pt x="26" y="32"/>
                  </a:cubicBezTo>
                  <a:cubicBezTo>
                    <a:pt x="1" y="18"/>
                    <a:pt x="1" y="18"/>
                    <a:pt x="1" y="18"/>
                  </a:cubicBezTo>
                  <a:cubicBezTo>
                    <a:pt x="0" y="18"/>
                    <a:pt x="0" y="17"/>
                    <a:pt x="0" y="17"/>
                  </a:cubicBezTo>
                  <a:cubicBezTo>
                    <a:pt x="0" y="16"/>
                    <a:pt x="0" y="15"/>
                    <a:pt x="1" y="15"/>
                  </a:cubicBezTo>
                  <a:cubicBezTo>
                    <a:pt x="25" y="0"/>
                    <a:pt x="25" y="0"/>
                    <a:pt x="25" y="0"/>
                  </a:cubicBezTo>
                  <a:cubicBezTo>
                    <a:pt x="26" y="0"/>
                    <a:pt x="27" y="0"/>
                    <a:pt x="27" y="0"/>
                  </a:cubicBezTo>
                  <a:cubicBezTo>
                    <a:pt x="28" y="1"/>
                    <a:pt x="28" y="1"/>
                    <a:pt x="28" y="2"/>
                  </a:cubicBezTo>
                  <a:cubicBezTo>
                    <a:pt x="28" y="2"/>
                    <a:pt x="28" y="4"/>
                    <a:pt x="28" y="5"/>
                  </a:cubicBezTo>
                  <a:cubicBezTo>
                    <a:pt x="81" y="4"/>
                    <a:pt x="81" y="4"/>
                    <a:pt x="81" y="4"/>
                  </a:cubicBezTo>
                  <a:cubicBezTo>
                    <a:pt x="81" y="4"/>
                    <a:pt x="81" y="4"/>
                    <a:pt x="81" y="4"/>
                  </a:cubicBezTo>
                  <a:cubicBezTo>
                    <a:pt x="82" y="4"/>
                    <a:pt x="83" y="5"/>
                    <a:pt x="83" y="6"/>
                  </a:cubicBezTo>
                  <a:cubicBezTo>
                    <a:pt x="83" y="7"/>
                    <a:pt x="82" y="8"/>
                    <a:pt x="81" y="8"/>
                  </a:cubicBezTo>
                  <a:cubicBezTo>
                    <a:pt x="26" y="9"/>
                    <a:pt x="26" y="9"/>
                    <a:pt x="26" y="9"/>
                  </a:cubicBezTo>
                  <a:cubicBezTo>
                    <a:pt x="25" y="9"/>
                    <a:pt x="25" y="8"/>
                    <a:pt x="24" y="7"/>
                  </a:cubicBezTo>
                  <a:cubicBezTo>
                    <a:pt x="24" y="7"/>
                    <a:pt x="24" y="7"/>
                    <a:pt x="24" y="6"/>
                  </a:cubicBezTo>
                  <a:cubicBezTo>
                    <a:pt x="6" y="17"/>
                    <a:pt x="6" y="17"/>
                    <a:pt x="6" y="17"/>
                  </a:cubicBezTo>
                  <a:cubicBezTo>
                    <a:pt x="25" y="27"/>
                    <a:pt x="25" y="27"/>
                    <a:pt x="25" y="27"/>
                  </a:cubicBezTo>
                  <a:cubicBezTo>
                    <a:pt x="25" y="26"/>
                    <a:pt x="25" y="26"/>
                    <a:pt x="25" y="26"/>
                  </a:cubicBezTo>
                  <a:cubicBezTo>
                    <a:pt x="25" y="24"/>
                    <a:pt x="25" y="24"/>
                    <a:pt x="47" y="23"/>
                  </a:cubicBezTo>
                  <a:cubicBezTo>
                    <a:pt x="82" y="23"/>
                    <a:pt x="82" y="23"/>
                    <a:pt x="82" y="23"/>
                  </a:cubicBezTo>
                  <a:cubicBezTo>
                    <a:pt x="83" y="23"/>
                    <a:pt x="84" y="24"/>
                    <a:pt x="84" y="25"/>
                  </a:cubicBezTo>
                  <a:cubicBezTo>
                    <a:pt x="84" y="26"/>
                    <a:pt x="83" y="27"/>
                    <a:pt x="82" y="27"/>
                  </a:cubicBezTo>
                  <a:cubicBezTo>
                    <a:pt x="63" y="27"/>
                    <a:pt x="36" y="27"/>
                    <a:pt x="29" y="28"/>
                  </a:cubicBezTo>
                  <a:cubicBezTo>
                    <a:pt x="29" y="30"/>
                    <a:pt x="29" y="30"/>
                    <a:pt x="29" y="30"/>
                  </a:cubicBezTo>
                  <a:cubicBezTo>
                    <a:pt x="29" y="31"/>
                    <a:pt x="28" y="32"/>
                    <a:pt x="28" y="32"/>
                  </a:cubicBezTo>
                  <a:cubicBezTo>
                    <a:pt x="27" y="32"/>
                    <a:pt x="27" y="32"/>
                    <a:pt x="27" y="32"/>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69" name="Freeform 850"/>
            <p:cNvSpPr>
              <a:spLocks/>
            </p:cNvSpPr>
            <p:nvPr/>
          </p:nvSpPr>
          <p:spPr bwMode="auto">
            <a:xfrm>
              <a:off x="6560611" y="5887325"/>
              <a:ext cx="291754" cy="233403"/>
            </a:xfrm>
            <a:custGeom>
              <a:avLst/>
              <a:gdLst>
                <a:gd name="T0" fmla="*/ 2 w 74"/>
                <a:gd name="T1" fmla="*/ 59 h 59"/>
                <a:gd name="T2" fmla="*/ 1 w 74"/>
                <a:gd name="T3" fmla="*/ 59 h 59"/>
                <a:gd name="T4" fmla="*/ 0 w 74"/>
                <a:gd name="T5" fmla="*/ 57 h 59"/>
                <a:gd name="T6" fmla="*/ 11 w 74"/>
                <a:gd name="T7" fmla="*/ 30 h 59"/>
                <a:gd name="T8" fmla="*/ 13 w 74"/>
                <a:gd name="T9" fmla="*/ 29 h 59"/>
                <a:gd name="T10" fmla="*/ 15 w 74"/>
                <a:gd name="T11" fmla="*/ 30 h 59"/>
                <a:gd name="T12" fmla="*/ 16 w 74"/>
                <a:gd name="T13" fmla="*/ 32 h 59"/>
                <a:gd name="T14" fmla="*/ 59 w 74"/>
                <a:gd name="T15" fmla="*/ 0 h 59"/>
                <a:gd name="T16" fmla="*/ 62 w 74"/>
                <a:gd name="T17" fmla="*/ 1 h 59"/>
                <a:gd name="T18" fmla="*/ 61 w 74"/>
                <a:gd name="T19" fmla="*/ 4 h 59"/>
                <a:gd name="T20" fmla="*/ 17 w 74"/>
                <a:gd name="T21" fmla="*/ 37 h 59"/>
                <a:gd name="T22" fmla="*/ 16 w 74"/>
                <a:gd name="T23" fmla="*/ 37 h 59"/>
                <a:gd name="T24" fmla="*/ 14 w 74"/>
                <a:gd name="T25" fmla="*/ 36 h 59"/>
                <a:gd name="T26" fmla="*/ 14 w 74"/>
                <a:gd name="T27" fmla="*/ 35 h 59"/>
                <a:gd name="T28" fmla="*/ 5 w 74"/>
                <a:gd name="T29" fmla="*/ 55 h 59"/>
                <a:gd name="T30" fmla="*/ 27 w 74"/>
                <a:gd name="T31" fmla="*/ 52 h 59"/>
                <a:gd name="T32" fmla="*/ 26 w 74"/>
                <a:gd name="T33" fmla="*/ 51 h 59"/>
                <a:gd name="T34" fmla="*/ 25 w 74"/>
                <a:gd name="T35" fmla="*/ 50 h 59"/>
                <a:gd name="T36" fmla="*/ 70 w 74"/>
                <a:gd name="T37" fmla="*/ 15 h 59"/>
                <a:gd name="T38" fmla="*/ 73 w 74"/>
                <a:gd name="T39" fmla="*/ 16 h 59"/>
                <a:gd name="T40" fmla="*/ 73 w 74"/>
                <a:gd name="T41" fmla="*/ 19 h 59"/>
                <a:gd name="T42" fmla="*/ 30 w 74"/>
                <a:gd name="T43" fmla="*/ 50 h 59"/>
                <a:gd name="T44" fmla="*/ 32 w 74"/>
                <a:gd name="T45" fmla="*/ 53 h 59"/>
                <a:gd name="T46" fmla="*/ 32 w 74"/>
                <a:gd name="T47" fmla="*/ 55 h 59"/>
                <a:gd name="T48" fmla="*/ 31 w 74"/>
                <a:gd name="T49" fmla="*/ 56 h 59"/>
                <a:gd name="T50" fmla="*/ 2 w 74"/>
                <a:gd name="T51" fmla="*/ 59 h 59"/>
                <a:gd name="T52" fmla="*/ 2 w 74"/>
                <a:gd name="T53"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4" h="59">
                  <a:moveTo>
                    <a:pt x="2" y="59"/>
                  </a:moveTo>
                  <a:cubicBezTo>
                    <a:pt x="2" y="59"/>
                    <a:pt x="1" y="59"/>
                    <a:pt x="1" y="59"/>
                  </a:cubicBezTo>
                  <a:cubicBezTo>
                    <a:pt x="0" y="58"/>
                    <a:pt x="0" y="57"/>
                    <a:pt x="0" y="57"/>
                  </a:cubicBezTo>
                  <a:cubicBezTo>
                    <a:pt x="11" y="30"/>
                    <a:pt x="11" y="30"/>
                    <a:pt x="11" y="30"/>
                  </a:cubicBezTo>
                  <a:cubicBezTo>
                    <a:pt x="12" y="30"/>
                    <a:pt x="12" y="29"/>
                    <a:pt x="13" y="29"/>
                  </a:cubicBezTo>
                  <a:cubicBezTo>
                    <a:pt x="14" y="29"/>
                    <a:pt x="14" y="29"/>
                    <a:pt x="15" y="30"/>
                  </a:cubicBezTo>
                  <a:cubicBezTo>
                    <a:pt x="16" y="32"/>
                    <a:pt x="16" y="32"/>
                    <a:pt x="16" y="32"/>
                  </a:cubicBezTo>
                  <a:cubicBezTo>
                    <a:pt x="59" y="0"/>
                    <a:pt x="59" y="0"/>
                    <a:pt x="59" y="0"/>
                  </a:cubicBezTo>
                  <a:cubicBezTo>
                    <a:pt x="60" y="0"/>
                    <a:pt x="61" y="0"/>
                    <a:pt x="62" y="1"/>
                  </a:cubicBezTo>
                  <a:cubicBezTo>
                    <a:pt x="62" y="2"/>
                    <a:pt x="62" y="3"/>
                    <a:pt x="61" y="4"/>
                  </a:cubicBezTo>
                  <a:cubicBezTo>
                    <a:pt x="17" y="37"/>
                    <a:pt x="17" y="37"/>
                    <a:pt x="17" y="37"/>
                  </a:cubicBezTo>
                  <a:cubicBezTo>
                    <a:pt x="17" y="37"/>
                    <a:pt x="16" y="37"/>
                    <a:pt x="16" y="37"/>
                  </a:cubicBezTo>
                  <a:cubicBezTo>
                    <a:pt x="15" y="37"/>
                    <a:pt x="15" y="37"/>
                    <a:pt x="14" y="36"/>
                  </a:cubicBezTo>
                  <a:cubicBezTo>
                    <a:pt x="14" y="35"/>
                    <a:pt x="14" y="35"/>
                    <a:pt x="14" y="35"/>
                  </a:cubicBezTo>
                  <a:cubicBezTo>
                    <a:pt x="5" y="55"/>
                    <a:pt x="5" y="55"/>
                    <a:pt x="5" y="55"/>
                  </a:cubicBezTo>
                  <a:cubicBezTo>
                    <a:pt x="27" y="52"/>
                    <a:pt x="27" y="52"/>
                    <a:pt x="27" y="52"/>
                  </a:cubicBezTo>
                  <a:cubicBezTo>
                    <a:pt x="26" y="51"/>
                    <a:pt x="26" y="51"/>
                    <a:pt x="26" y="51"/>
                  </a:cubicBezTo>
                  <a:cubicBezTo>
                    <a:pt x="26" y="51"/>
                    <a:pt x="25" y="50"/>
                    <a:pt x="25" y="50"/>
                  </a:cubicBezTo>
                  <a:cubicBezTo>
                    <a:pt x="25" y="49"/>
                    <a:pt x="25" y="49"/>
                    <a:pt x="70" y="15"/>
                  </a:cubicBezTo>
                  <a:cubicBezTo>
                    <a:pt x="71" y="15"/>
                    <a:pt x="72" y="15"/>
                    <a:pt x="73" y="16"/>
                  </a:cubicBezTo>
                  <a:cubicBezTo>
                    <a:pt x="74" y="17"/>
                    <a:pt x="73" y="18"/>
                    <a:pt x="73" y="19"/>
                  </a:cubicBezTo>
                  <a:cubicBezTo>
                    <a:pt x="59" y="28"/>
                    <a:pt x="36" y="46"/>
                    <a:pt x="30" y="50"/>
                  </a:cubicBezTo>
                  <a:cubicBezTo>
                    <a:pt x="32" y="53"/>
                    <a:pt x="32" y="53"/>
                    <a:pt x="32" y="53"/>
                  </a:cubicBezTo>
                  <a:cubicBezTo>
                    <a:pt x="32" y="53"/>
                    <a:pt x="32" y="54"/>
                    <a:pt x="32" y="55"/>
                  </a:cubicBezTo>
                  <a:cubicBezTo>
                    <a:pt x="32" y="55"/>
                    <a:pt x="31" y="56"/>
                    <a:pt x="31" y="56"/>
                  </a:cubicBezTo>
                  <a:cubicBezTo>
                    <a:pt x="2" y="59"/>
                    <a:pt x="2" y="59"/>
                    <a:pt x="2" y="59"/>
                  </a:cubicBezTo>
                  <a:cubicBezTo>
                    <a:pt x="2" y="59"/>
                    <a:pt x="2" y="59"/>
                    <a:pt x="2" y="59"/>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70" name="Freeform 851"/>
            <p:cNvSpPr>
              <a:spLocks/>
            </p:cNvSpPr>
            <p:nvPr/>
          </p:nvSpPr>
          <p:spPr bwMode="auto">
            <a:xfrm>
              <a:off x="6749001" y="5535553"/>
              <a:ext cx="103364" cy="426794"/>
            </a:xfrm>
            <a:custGeom>
              <a:avLst/>
              <a:gdLst>
                <a:gd name="T0" fmla="*/ 23 w 26"/>
                <a:gd name="T1" fmla="*/ 108 h 108"/>
                <a:gd name="T2" fmla="*/ 22 w 26"/>
                <a:gd name="T3" fmla="*/ 107 h 108"/>
                <a:gd name="T4" fmla="*/ 0 w 26"/>
                <a:gd name="T5" fmla="*/ 53 h 108"/>
                <a:gd name="T6" fmla="*/ 20 w 26"/>
                <a:gd name="T7" fmla="*/ 1 h 108"/>
                <a:gd name="T8" fmla="*/ 23 w 26"/>
                <a:gd name="T9" fmla="*/ 0 h 108"/>
                <a:gd name="T10" fmla="*/ 23 w 26"/>
                <a:gd name="T11" fmla="*/ 3 h 108"/>
                <a:gd name="T12" fmla="*/ 4 w 26"/>
                <a:gd name="T13" fmla="*/ 53 h 108"/>
                <a:gd name="T14" fmla="*/ 25 w 26"/>
                <a:gd name="T15" fmla="*/ 105 h 108"/>
                <a:gd name="T16" fmla="*/ 25 w 26"/>
                <a:gd name="T17" fmla="*/ 107 h 108"/>
                <a:gd name="T18" fmla="*/ 23 w 26"/>
                <a:gd name="T19" fmla="*/ 10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108">
                  <a:moveTo>
                    <a:pt x="23" y="108"/>
                  </a:moveTo>
                  <a:cubicBezTo>
                    <a:pt x="23" y="108"/>
                    <a:pt x="22" y="108"/>
                    <a:pt x="22" y="107"/>
                  </a:cubicBezTo>
                  <a:cubicBezTo>
                    <a:pt x="8" y="93"/>
                    <a:pt x="0" y="73"/>
                    <a:pt x="0" y="53"/>
                  </a:cubicBezTo>
                  <a:cubicBezTo>
                    <a:pt x="0" y="34"/>
                    <a:pt x="7" y="15"/>
                    <a:pt x="20" y="1"/>
                  </a:cubicBezTo>
                  <a:cubicBezTo>
                    <a:pt x="21" y="0"/>
                    <a:pt x="22" y="0"/>
                    <a:pt x="23" y="0"/>
                  </a:cubicBezTo>
                  <a:cubicBezTo>
                    <a:pt x="24" y="1"/>
                    <a:pt x="24" y="2"/>
                    <a:pt x="23" y="3"/>
                  </a:cubicBezTo>
                  <a:cubicBezTo>
                    <a:pt x="11" y="17"/>
                    <a:pt x="4" y="35"/>
                    <a:pt x="4" y="53"/>
                  </a:cubicBezTo>
                  <a:cubicBezTo>
                    <a:pt x="4" y="72"/>
                    <a:pt x="11" y="91"/>
                    <a:pt x="25" y="105"/>
                  </a:cubicBezTo>
                  <a:cubicBezTo>
                    <a:pt x="26" y="105"/>
                    <a:pt x="26" y="107"/>
                    <a:pt x="25" y="107"/>
                  </a:cubicBezTo>
                  <a:cubicBezTo>
                    <a:pt x="24" y="108"/>
                    <a:pt x="24" y="108"/>
                    <a:pt x="23" y="108"/>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71" name="Freeform 852"/>
            <p:cNvSpPr>
              <a:spLocks/>
            </p:cNvSpPr>
            <p:nvPr/>
          </p:nvSpPr>
          <p:spPr bwMode="auto">
            <a:xfrm>
              <a:off x="7269157" y="5385508"/>
              <a:ext cx="296755" cy="225068"/>
            </a:xfrm>
            <a:custGeom>
              <a:avLst/>
              <a:gdLst>
                <a:gd name="T0" fmla="*/ 13 w 75"/>
                <a:gd name="T1" fmla="*/ 57 h 57"/>
                <a:gd name="T2" fmla="*/ 12 w 75"/>
                <a:gd name="T3" fmla="*/ 56 h 57"/>
                <a:gd name="T4" fmla="*/ 12 w 75"/>
                <a:gd name="T5" fmla="*/ 54 h 57"/>
                <a:gd name="T6" fmla="*/ 18 w 75"/>
                <a:gd name="T7" fmla="*/ 49 h 57"/>
                <a:gd name="T8" fmla="*/ 59 w 75"/>
                <a:gd name="T9" fmla="*/ 22 h 57"/>
                <a:gd name="T10" fmla="*/ 60 w 75"/>
                <a:gd name="T11" fmla="*/ 23 h 57"/>
                <a:gd name="T12" fmla="*/ 61 w 75"/>
                <a:gd name="T13" fmla="*/ 24 h 57"/>
                <a:gd name="T14" fmla="*/ 70 w 75"/>
                <a:gd name="T15" fmla="*/ 4 h 57"/>
                <a:gd name="T16" fmla="*/ 48 w 75"/>
                <a:gd name="T17" fmla="*/ 6 h 57"/>
                <a:gd name="T18" fmla="*/ 49 w 75"/>
                <a:gd name="T19" fmla="*/ 7 h 57"/>
                <a:gd name="T20" fmla="*/ 49 w 75"/>
                <a:gd name="T21" fmla="*/ 10 h 57"/>
                <a:gd name="T22" fmla="*/ 4 w 75"/>
                <a:gd name="T23" fmla="*/ 42 h 57"/>
                <a:gd name="T24" fmla="*/ 1 w 75"/>
                <a:gd name="T25" fmla="*/ 41 h 57"/>
                <a:gd name="T26" fmla="*/ 1 w 75"/>
                <a:gd name="T27" fmla="*/ 38 h 57"/>
                <a:gd name="T28" fmla="*/ 45 w 75"/>
                <a:gd name="T29" fmla="*/ 8 h 57"/>
                <a:gd name="T30" fmla="*/ 43 w 75"/>
                <a:gd name="T31" fmla="*/ 6 h 57"/>
                <a:gd name="T32" fmla="*/ 43 w 75"/>
                <a:gd name="T33" fmla="*/ 4 h 57"/>
                <a:gd name="T34" fmla="*/ 45 w 75"/>
                <a:gd name="T35" fmla="*/ 2 h 57"/>
                <a:gd name="T36" fmla="*/ 73 w 75"/>
                <a:gd name="T37" fmla="*/ 0 h 57"/>
                <a:gd name="T38" fmla="*/ 75 w 75"/>
                <a:gd name="T39" fmla="*/ 1 h 57"/>
                <a:gd name="T40" fmla="*/ 75 w 75"/>
                <a:gd name="T41" fmla="*/ 3 h 57"/>
                <a:gd name="T42" fmla="*/ 63 w 75"/>
                <a:gd name="T43" fmla="*/ 29 h 57"/>
                <a:gd name="T44" fmla="*/ 61 w 75"/>
                <a:gd name="T45" fmla="*/ 30 h 57"/>
                <a:gd name="T46" fmla="*/ 59 w 75"/>
                <a:gd name="T47" fmla="*/ 29 h 57"/>
                <a:gd name="T48" fmla="*/ 58 w 75"/>
                <a:gd name="T49" fmla="*/ 27 h 57"/>
                <a:gd name="T50" fmla="*/ 21 w 75"/>
                <a:gd name="T51" fmla="*/ 53 h 57"/>
                <a:gd name="T52" fmla="*/ 14 w 75"/>
                <a:gd name="T53" fmla="*/ 57 h 57"/>
                <a:gd name="T54" fmla="*/ 13 w 75"/>
                <a:gd name="T55"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75" h="57">
                  <a:moveTo>
                    <a:pt x="13" y="57"/>
                  </a:moveTo>
                  <a:cubicBezTo>
                    <a:pt x="13" y="57"/>
                    <a:pt x="12" y="57"/>
                    <a:pt x="12" y="56"/>
                  </a:cubicBezTo>
                  <a:cubicBezTo>
                    <a:pt x="11" y="56"/>
                    <a:pt x="11" y="54"/>
                    <a:pt x="12" y="54"/>
                  </a:cubicBezTo>
                  <a:cubicBezTo>
                    <a:pt x="18" y="49"/>
                    <a:pt x="18" y="49"/>
                    <a:pt x="18" y="49"/>
                  </a:cubicBezTo>
                  <a:cubicBezTo>
                    <a:pt x="58" y="22"/>
                    <a:pt x="58" y="22"/>
                    <a:pt x="59" y="22"/>
                  </a:cubicBezTo>
                  <a:cubicBezTo>
                    <a:pt x="59" y="22"/>
                    <a:pt x="60" y="22"/>
                    <a:pt x="60" y="23"/>
                  </a:cubicBezTo>
                  <a:cubicBezTo>
                    <a:pt x="61" y="24"/>
                    <a:pt x="61" y="24"/>
                    <a:pt x="61" y="24"/>
                  </a:cubicBezTo>
                  <a:cubicBezTo>
                    <a:pt x="70" y="4"/>
                    <a:pt x="70" y="4"/>
                    <a:pt x="70" y="4"/>
                  </a:cubicBezTo>
                  <a:cubicBezTo>
                    <a:pt x="48" y="6"/>
                    <a:pt x="48" y="6"/>
                    <a:pt x="48" y="6"/>
                  </a:cubicBezTo>
                  <a:cubicBezTo>
                    <a:pt x="49" y="7"/>
                    <a:pt x="49" y="7"/>
                    <a:pt x="49" y="7"/>
                  </a:cubicBezTo>
                  <a:cubicBezTo>
                    <a:pt x="50" y="8"/>
                    <a:pt x="50" y="9"/>
                    <a:pt x="49" y="10"/>
                  </a:cubicBezTo>
                  <a:cubicBezTo>
                    <a:pt x="4" y="42"/>
                    <a:pt x="4" y="42"/>
                    <a:pt x="4" y="42"/>
                  </a:cubicBezTo>
                  <a:cubicBezTo>
                    <a:pt x="3" y="42"/>
                    <a:pt x="1" y="42"/>
                    <a:pt x="1" y="41"/>
                  </a:cubicBezTo>
                  <a:cubicBezTo>
                    <a:pt x="0" y="40"/>
                    <a:pt x="0" y="39"/>
                    <a:pt x="1" y="38"/>
                  </a:cubicBezTo>
                  <a:cubicBezTo>
                    <a:pt x="45" y="8"/>
                    <a:pt x="45" y="8"/>
                    <a:pt x="45" y="8"/>
                  </a:cubicBezTo>
                  <a:cubicBezTo>
                    <a:pt x="43" y="6"/>
                    <a:pt x="43" y="6"/>
                    <a:pt x="43" y="6"/>
                  </a:cubicBezTo>
                  <a:cubicBezTo>
                    <a:pt x="43" y="5"/>
                    <a:pt x="43" y="4"/>
                    <a:pt x="43" y="4"/>
                  </a:cubicBezTo>
                  <a:cubicBezTo>
                    <a:pt x="43" y="3"/>
                    <a:pt x="44" y="3"/>
                    <a:pt x="45" y="2"/>
                  </a:cubicBezTo>
                  <a:cubicBezTo>
                    <a:pt x="73" y="0"/>
                    <a:pt x="73" y="0"/>
                    <a:pt x="73" y="0"/>
                  </a:cubicBezTo>
                  <a:cubicBezTo>
                    <a:pt x="74" y="0"/>
                    <a:pt x="74" y="0"/>
                    <a:pt x="75" y="1"/>
                  </a:cubicBezTo>
                  <a:cubicBezTo>
                    <a:pt x="75" y="1"/>
                    <a:pt x="75" y="2"/>
                    <a:pt x="75" y="3"/>
                  </a:cubicBezTo>
                  <a:cubicBezTo>
                    <a:pt x="63" y="29"/>
                    <a:pt x="63" y="29"/>
                    <a:pt x="63" y="29"/>
                  </a:cubicBezTo>
                  <a:cubicBezTo>
                    <a:pt x="63" y="29"/>
                    <a:pt x="62" y="30"/>
                    <a:pt x="61" y="30"/>
                  </a:cubicBezTo>
                  <a:cubicBezTo>
                    <a:pt x="61" y="30"/>
                    <a:pt x="60" y="29"/>
                    <a:pt x="59" y="29"/>
                  </a:cubicBezTo>
                  <a:cubicBezTo>
                    <a:pt x="58" y="27"/>
                    <a:pt x="58" y="27"/>
                    <a:pt x="58" y="27"/>
                  </a:cubicBezTo>
                  <a:cubicBezTo>
                    <a:pt x="52" y="30"/>
                    <a:pt x="34" y="44"/>
                    <a:pt x="21" y="53"/>
                  </a:cubicBezTo>
                  <a:cubicBezTo>
                    <a:pt x="14" y="57"/>
                    <a:pt x="14" y="57"/>
                    <a:pt x="14" y="57"/>
                  </a:cubicBezTo>
                  <a:cubicBezTo>
                    <a:pt x="14" y="57"/>
                    <a:pt x="14" y="57"/>
                    <a:pt x="13" y="57"/>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72" name="Freeform 853"/>
            <p:cNvSpPr>
              <a:spLocks/>
            </p:cNvSpPr>
            <p:nvPr/>
          </p:nvSpPr>
          <p:spPr bwMode="auto">
            <a:xfrm>
              <a:off x="7344179" y="5690600"/>
              <a:ext cx="331766" cy="125038"/>
            </a:xfrm>
            <a:custGeom>
              <a:avLst/>
              <a:gdLst>
                <a:gd name="T0" fmla="*/ 57 w 84"/>
                <a:gd name="T1" fmla="*/ 32 h 32"/>
                <a:gd name="T2" fmla="*/ 56 w 84"/>
                <a:gd name="T3" fmla="*/ 32 h 32"/>
                <a:gd name="T4" fmla="*/ 55 w 84"/>
                <a:gd name="T5" fmla="*/ 30 h 32"/>
                <a:gd name="T6" fmla="*/ 55 w 84"/>
                <a:gd name="T7" fmla="*/ 28 h 32"/>
                <a:gd name="T8" fmla="*/ 2 w 84"/>
                <a:gd name="T9" fmla="*/ 27 h 32"/>
                <a:gd name="T10" fmla="*/ 0 w 84"/>
                <a:gd name="T11" fmla="*/ 25 h 32"/>
                <a:gd name="T12" fmla="*/ 2 w 84"/>
                <a:gd name="T13" fmla="*/ 23 h 32"/>
                <a:gd name="T14" fmla="*/ 37 w 84"/>
                <a:gd name="T15" fmla="*/ 23 h 32"/>
                <a:gd name="T16" fmla="*/ 59 w 84"/>
                <a:gd name="T17" fmla="*/ 26 h 32"/>
                <a:gd name="T18" fmla="*/ 59 w 84"/>
                <a:gd name="T19" fmla="*/ 27 h 32"/>
                <a:gd name="T20" fmla="*/ 78 w 84"/>
                <a:gd name="T21" fmla="*/ 17 h 32"/>
                <a:gd name="T22" fmla="*/ 60 w 84"/>
                <a:gd name="T23" fmla="*/ 6 h 32"/>
                <a:gd name="T24" fmla="*/ 60 w 84"/>
                <a:gd name="T25" fmla="*/ 7 h 32"/>
                <a:gd name="T26" fmla="*/ 58 w 84"/>
                <a:gd name="T27" fmla="*/ 9 h 32"/>
                <a:gd name="T28" fmla="*/ 3 w 84"/>
                <a:gd name="T29" fmla="*/ 8 h 32"/>
                <a:gd name="T30" fmla="*/ 1 w 84"/>
                <a:gd name="T31" fmla="*/ 6 h 32"/>
                <a:gd name="T32" fmla="*/ 3 w 84"/>
                <a:gd name="T33" fmla="*/ 4 h 32"/>
                <a:gd name="T34" fmla="*/ 56 w 84"/>
                <a:gd name="T35" fmla="*/ 5 h 32"/>
                <a:gd name="T36" fmla="*/ 56 w 84"/>
                <a:gd name="T37" fmla="*/ 2 h 32"/>
                <a:gd name="T38" fmla="*/ 57 w 84"/>
                <a:gd name="T39" fmla="*/ 0 h 32"/>
                <a:gd name="T40" fmla="*/ 59 w 84"/>
                <a:gd name="T41" fmla="*/ 0 h 32"/>
                <a:gd name="T42" fmla="*/ 83 w 84"/>
                <a:gd name="T43" fmla="*/ 15 h 32"/>
                <a:gd name="T44" fmla="*/ 84 w 84"/>
                <a:gd name="T45" fmla="*/ 17 h 32"/>
                <a:gd name="T46" fmla="*/ 83 w 84"/>
                <a:gd name="T47" fmla="*/ 18 h 32"/>
                <a:gd name="T48" fmla="*/ 58 w 84"/>
                <a:gd name="T49" fmla="*/ 32 h 32"/>
                <a:gd name="T50" fmla="*/ 57 w 84"/>
                <a:gd name="T51"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4" h="32">
                  <a:moveTo>
                    <a:pt x="57" y="32"/>
                  </a:moveTo>
                  <a:cubicBezTo>
                    <a:pt x="57" y="32"/>
                    <a:pt x="57" y="32"/>
                    <a:pt x="56" y="32"/>
                  </a:cubicBezTo>
                  <a:cubicBezTo>
                    <a:pt x="56" y="32"/>
                    <a:pt x="55" y="31"/>
                    <a:pt x="55" y="30"/>
                  </a:cubicBezTo>
                  <a:cubicBezTo>
                    <a:pt x="55" y="28"/>
                    <a:pt x="55" y="28"/>
                    <a:pt x="55" y="28"/>
                  </a:cubicBezTo>
                  <a:cubicBezTo>
                    <a:pt x="48" y="27"/>
                    <a:pt x="21" y="27"/>
                    <a:pt x="2" y="27"/>
                  </a:cubicBezTo>
                  <a:cubicBezTo>
                    <a:pt x="1" y="27"/>
                    <a:pt x="0" y="26"/>
                    <a:pt x="0" y="25"/>
                  </a:cubicBezTo>
                  <a:cubicBezTo>
                    <a:pt x="0" y="24"/>
                    <a:pt x="1" y="23"/>
                    <a:pt x="2" y="23"/>
                  </a:cubicBezTo>
                  <a:cubicBezTo>
                    <a:pt x="37" y="23"/>
                    <a:pt x="37" y="23"/>
                    <a:pt x="37" y="23"/>
                  </a:cubicBezTo>
                  <a:cubicBezTo>
                    <a:pt x="59" y="24"/>
                    <a:pt x="59" y="24"/>
                    <a:pt x="59" y="26"/>
                  </a:cubicBezTo>
                  <a:cubicBezTo>
                    <a:pt x="59" y="27"/>
                    <a:pt x="59" y="27"/>
                    <a:pt x="59" y="27"/>
                  </a:cubicBezTo>
                  <a:cubicBezTo>
                    <a:pt x="78" y="17"/>
                    <a:pt x="78" y="17"/>
                    <a:pt x="78" y="17"/>
                  </a:cubicBezTo>
                  <a:cubicBezTo>
                    <a:pt x="60" y="6"/>
                    <a:pt x="60" y="6"/>
                    <a:pt x="60" y="6"/>
                  </a:cubicBezTo>
                  <a:cubicBezTo>
                    <a:pt x="60" y="7"/>
                    <a:pt x="60" y="7"/>
                    <a:pt x="60" y="7"/>
                  </a:cubicBezTo>
                  <a:cubicBezTo>
                    <a:pt x="59" y="8"/>
                    <a:pt x="59" y="9"/>
                    <a:pt x="58" y="9"/>
                  </a:cubicBezTo>
                  <a:cubicBezTo>
                    <a:pt x="3" y="8"/>
                    <a:pt x="3" y="8"/>
                    <a:pt x="3" y="8"/>
                  </a:cubicBezTo>
                  <a:cubicBezTo>
                    <a:pt x="2" y="8"/>
                    <a:pt x="1" y="7"/>
                    <a:pt x="1" y="6"/>
                  </a:cubicBezTo>
                  <a:cubicBezTo>
                    <a:pt x="1" y="5"/>
                    <a:pt x="2" y="4"/>
                    <a:pt x="3" y="4"/>
                  </a:cubicBezTo>
                  <a:cubicBezTo>
                    <a:pt x="56" y="5"/>
                    <a:pt x="56" y="5"/>
                    <a:pt x="56" y="5"/>
                  </a:cubicBezTo>
                  <a:cubicBezTo>
                    <a:pt x="56" y="4"/>
                    <a:pt x="56" y="2"/>
                    <a:pt x="56" y="2"/>
                  </a:cubicBezTo>
                  <a:cubicBezTo>
                    <a:pt x="56" y="1"/>
                    <a:pt x="56" y="1"/>
                    <a:pt x="57" y="0"/>
                  </a:cubicBezTo>
                  <a:cubicBezTo>
                    <a:pt x="57" y="0"/>
                    <a:pt x="58" y="0"/>
                    <a:pt x="59" y="0"/>
                  </a:cubicBezTo>
                  <a:cubicBezTo>
                    <a:pt x="83" y="15"/>
                    <a:pt x="83" y="15"/>
                    <a:pt x="83" y="15"/>
                  </a:cubicBezTo>
                  <a:cubicBezTo>
                    <a:pt x="84" y="15"/>
                    <a:pt x="84" y="16"/>
                    <a:pt x="84" y="17"/>
                  </a:cubicBezTo>
                  <a:cubicBezTo>
                    <a:pt x="84" y="17"/>
                    <a:pt x="84" y="18"/>
                    <a:pt x="83" y="18"/>
                  </a:cubicBezTo>
                  <a:cubicBezTo>
                    <a:pt x="58" y="32"/>
                    <a:pt x="58" y="32"/>
                    <a:pt x="58" y="32"/>
                  </a:cubicBezTo>
                  <a:cubicBezTo>
                    <a:pt x="58" y="32"/>
                    <a:pt x="58" y="32"/>
                    <a:pt x="57" y="32"/>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73" name="Freeform 854"/>
            <p:cNvSpPr>
              <a:spLocks/>
            </p:cNvSpPr>
            <p:nvPr/>
          </p:nvSpPr>
          <p:spPr bwMode="auto">
            <a:xfrm>
              <a:off x="7262488" y="5887325"/>
              <a:ext cx="291754" cy="233403"/>
            </a:xfrm>
            <a:custGeom>
              <a:avLst/>
              <a:gdLst>
                <a:gd name="T0" fmla="*/ 72 w 74"/>
                <a:gd name="T1" fmla="*/ 59 h 59"/>
                <a:gd name="T2" fmla="*/ 72 w 74"/>
                <a:gd name="T3" fmla="*/ 59 h 59"/>
                <a:gd name="T4" fmla="*/ 43 w 74"/>
                <a:gd name="T5" fmla="*/ 56 h 59"/>
                <a:gd name="T6" fmla="*/ 42 w 74"/>
                <a:gd name="T7" fmla="*/ 55 h 59"/>
                <a:gd name="T8" fmla="*/ 42 w 74"/>
                <a:gd name="T9" fmla="*/ 53 h 59"/>
                <a:gd name="T10" fmla="*/ 44 w 74"/>
                <a:gd name="T11" fmla="*/ 50 h 59"/>
                <a:gd name="T12" fmla="*/ 1 w 74"/>
                <a:gd name="T13" fmla="*/ 19 h 59"/>
                <a:gd name="T14" fmla="*/ 1 w 74"/>
                <a:gd name="T15" fmla="*/ 16 h 59"/>
                <a:gd name="T16" fmla="*/ 4 w 74"/>
                <a:gd name="T17" fmla="*/ 15 h 59"/>
                <a:gd name="T18" fmla="*/ 49 w 74"/>
                <a:gd name="T19" fmla="*/ 50 h 59"/>
                <a:gd name="T20" fmla="*/ 48 w 74"/>
                <a:gd name="T21" fmla="*/ 51 h 59"/>
                <a:gd name="T22" fmla="*/ 47 w 74"/>
                <a:gd name="T23" fmla="*/ 52 h 59"/>
                <a:gd name="T24" fmla="*/ 69 w 74"/>
                <a:gd name="T25" fmla="*/ 55 h 59"/>
                <a:gd name="T26" fmla="*/ 60 w 74"/>
                <a:gd name="T27" fmla="*/ 35 h 59"/>
                <a:gd name="T28" fmla="*/ 60 w 74"/>
                <a:gd name="T29" fmla="*/ 36 h 59"/>
                <a:gd name="T30" fmla="*/ 58 w 74"/>
                <a:gd name="T31" fmla="*/ 37 h 59"/>
                <a:gd name="T32" fmla="*/ 57 w 74"/>
                <a:gd name="T33" fmla="*/ 37 h 59"/>
                <a:gd name="T34" fmla="*/ 13 w 74"/>
                <a:gd name="T35" fmla="*/ 4 h 59"/>
                <a:gd name="T36" fmla="*/ 12 w 74"/>
                <a:gd name="T37" fmla="*/ 1 h 59"/>
                <a:gd name="T38" fmla="*/ 15 w 74"/>
                <a:gd name="T39" fmla="*/ 0 h 59"/>
                <a:gd name="T40" fmla="*/ 58 w 74"/>
                <a:gd name="T41" fmla="*/ 32 h 59"/>
                <a:gd name="T42" fmla="*/ 59 w 74"/>
                <a:gd name="T43" fmla="*/ 30 h 59"/>
                <a:gd name="T44" fmla="*/ 61 w 74"/>
                <a:gd name="T45" fmla="*/ 29 h 59"/>
                <a:gd name="T46" fmla="*/ 63 w 74"/>
                <a:gd name="T47" fmla="*/ 30 h 59"/>
                <a:gd name="T48" fmla="*/ 74 w 74"/>
                <a:gd name="T49" fmla="*/ 57 h 59"/>
                <a:gd name="T50" fmla="*/ 73 w 74"/>
                <a:gd name="T51" fmla="*/ 59 h 59"/>
                <a:gd name="T52" fmla="*/ 72 w 74"/>
                <a:gd name="T53"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4" h="59">
                  <a:moveTo>
                    <a:pt x="72" y="59"/>
                  </a:moveTo>
                  <a:cubicBezTo>
                    <a:pt x="72" y="59"/>
                    <a:pt x="72" y="59"/>
                    <a:pt x="72" y="59"/>
                  </a:cubicBezTo>
                  <a:cubicBezTo>
                    <a:pt x="43" y="56"/>
                    <a:pt x="43" y="56"/>
                    <a:pt x="43" y="56"/>
                  </a:cubicBezTo>
                  <a:cubicBezTo>
                    <a:pt x="43" y="56"/>
                    <a:pt x="42" y="55"/>
                    <a:pt x="42" y="55"/>
                  </a:cubicBezTo>
                  <a:cubicBezTo>
                    <a:pt x="42" y="54"/>
                    <a:pt x="42" y="53"/>
                    <a:pt x="42" y="53"/>
                  </a:cubicBezTo>
                  <a:cubicBezTo>
                    <a:pt x="44" y="50"/>
                    <a:pt x="44" y="50"/>
                    <a:pt x="44" y="50"/>
                  </a:cubicBezTo>
                  <a:cubicBezTo>
                    <a:pt x="38" y="46"/>
                    <a:pt x="15" y="28"/>
                    <a:pt x="1" y="19"/>
                  </a:cubicBezTo>
                  <a:cubicBezTo>
                    <a:pt x="1" y="18"/>
                    <a:pt x="0" y="17"/>
                    <a:pt x="1" y="16"/>
                  </a:cubicBezTo>
                  <a:cubicBezTo>
                    <a:pt x="2" y="15"/>
                    <a:pt x="3" y="15"/>
                    <a:pt x="4" y="15"/>
                  </a:cubicBezTo>
                  <a:cubicBezTo>
                    <a:pt x="49" y="49"/>
                    <a:pt x="49" y="49"/>
                    <a:pt x="49" y="50"/>
                  </a:cubicBezTo>
                  <a:cubicBezTo>
                    <a:pt x="49" y="50"/>
                    <a:pt x="48" y="51"/>
                    <a:pt x="48" y="51"/>
                  </a:cubicBezTo>
                  <a:cubicBezTo>
                    <a:pt x="47" y="52"/>
                    <a:pt x="47" y="52"/>
                    <a:pt x="47" y="52"/>
                  </a:cubicBezTo>
                  <a:cubicBezTo>
                    <a:pt x="69" y="55"/>
                    <a:pt x="69" y="55"/>
                    <a:pt x="69" y="55"/>
                  </a:cubicBezTo>
                  <a:cubicBezTo>
                    <a:pt x="60" y="35"/>
                    <a:pt x="60" y="35"/>
                    <a:pt x="60" y="35"/>
                  </a:cubicBezTo>
                  <a:cubicBezTo>
                    <a:pt x="60" y="36"/>
                    <a:pt x="60" y="36"/>
                    <a:pt x="60" y="36"/>
                  </a:cubicBezTo>
                  <a:cubicBezTo>
                    <a:pt x="59" y="37"/>
                    <a:pt x="59" y="37"/>
                    <a:pt x="58" y="37"/>
                  </a:cubicBezTo>
                  <a:cubicBezTo>
                    <a:pt x="58" y="37"/>
                    <a:pt x="57" y="37"/>
                    <a:pt x="57" y="37"/>
                  </a:cubicBezTo>
                  <a:cubicBezTo>
                    <a:pt x="13" y="4"/>
                    <a:pt x="13" y="4"/>
                    <a:pt x="13" y="4"/>
                  </a:cubicBezTo>
                  <a:cubicBezTo>
                    <a:pt x="12" y="3"/>
                    <a:pt x="12" y="2"/>
                    <a:pt x="12" y="1"/>
                  </a:cubicBezTo>
                  <a:cubicBezTo>
                    <a:pt x="13" y="0"/>
                    <a:pt x="14" y="0"/>
                    <a:pt x="15" y="0"/>
                  </a:cubicBezTo>
                  <a:cubicBezTo>
                    <a:pt x="58" y="32"/>
                    <a:pt x="58" y="32"/>
                    <a:pt x="58" y="32"/>
                  </a:cubicBezTo>
                  <a:cubicBezTo>
                    <a:pt x="59" y="30"/>
                    <a:pt x="59" y="30"/>
                    <a:pt x="59" y="30"/>
                  </a:cubicBezTo>
                  <a:cubicBezTo>
                    <a:pt x="60" y="29"/>
                    <a:pt x="60" y="29"/>
                    <a:pt x="61" y="29"/>
                  </a:cubicBezTo>
                  <a:cubicBezTo>
                    <a:pt x="62" y="29"/>
                    <a:pt x="62" y="30"/>
                    <a:pt x="63" y="30"/>
                  </a:cubicBezTo>
                  <a:cubicBezTo>
                    <a:pt x="74" y="57"/>
                    <a:pt x="74" y="57"/>
                    <a:pt x="74" y="57"/>
                  </a:cubicBezTo>
                  <a:cubicBezTo>
                    <a:pt x="74" y="57"/>
                    <a:pt x="74" y="58"/>
                    <a:pt x="73" y="59"/>
                  </a:cubicBezTo>
                  <a:cubicBezTo>
                    <a:pt x="73" y="59"/>
                    <a:pt x="72" y="59"/>
                    <a:pt x="72" y="59"/>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74" name="Freeform 855"/>
            <p:cNvSpPr>
              <a:spLocks/>
            </p:cNvSpPr>
            <p:nvPr/>
          </p:nvSpPr>
          <p:spPr bwMode="auto">
            <a:xfrm>
              <a:off x="7262488" y="5535553"/>
              <a:ext cx="101698" cy="426794"/>
            </a:xfrm>
            <a:custGeom>
              <a:avLst/>
              <a:gdLst>
                <a:gd name="T0" fmla="*/ 3 w 26"/>
                <a:gd name="T1" fmla="*/ 108 h 108"/>
                <a:gd name="T2" fmla="*/ 1 w 26"/>
                <a:gd name="T3" fmla="*/ 107 h 108"/>
                <a:gd name="T4" fmla="*/ 1 w 26"/>
                <a:gd name="T5" fmla="*/ 105 h 108"/>
                <a:gd name="T6" fmla="*/ 22 w 26"/>
                <a:gd name="T7" fmla="*/ 53 h 108"/>
                <a:gd name="T8" fmla="*/ 3 w 26"/>
                <a:gd name="T9" fmla="*/ 3 h 108"/>
                <a:gd name="T10" fmla="*/ 3 w 26"/>
                <a:gd name="T11" fmla="*/ 0 h 108"/>
                <a:gd name="T12" fmla="*/ 6 w 26"/>
                <a:gd name="T13" fmla="*/ 1 h 108"/>
                <a:gd name="T14" fmla="*/ 26 w 26"/>
                <a:gd name="T15" fmla="*/ 53 h 108"/>
                <a:gd name="T16" fmla="*/ 4 w 26"/>
                <a:gd name="T17" fmla="*/ 107 h 108"/>
                <a:gd name="T18" fmla="*/ 3 w 26"/>
                <a:gd name="T19" fmla="*/ 10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108">
                  <a:moveTo>
                    <a:pt x="3" y="108"/>
                  </a:moveTo>
                  <a:cubicBezTo>
                    <a:pt x="2" y="108"/>
                    <a:pt x="2" y="108"/>
                    <a:pt x="1" y="107"/>
                  </a:cubicBezTo>
                  <a:cubicBezTo>
                    <a:pt x="0" y="107"/>
                    <a:pt x="0" y="105"/>
                    <a:pt x="1" y="105"/>
                  </a:cubicBezTo>
                  <a:cubicBezTo>
                    <a:pt x="15" y="91"/>
                    <a:pt x="22" y="72"/>
                    <a:pt x="22" y="53"/>
                  </a:cubicBezTo>
                  <a:cubicBezTo>
                    <a:pt x="22" y="35"/>
                    <a:pt x="15" y="17"/>
                    <a:pt x="3" y="3"/>
                  </a:cubicBezTo>
                  <a:cubicBezTo>
                    <a:pt x="2" y="2"/>
                    <a:pt x="2" y="1"/>
                    <a:pt x="3" y="0"/>
                  </a:cubicBezTo>
                  <a:cubicBezTo>
                    <a:pt x="4" y="0"/>
                    <a:pt x="5" y="0"/>
                    <a:pt x="6" y="1"/>
                  </a:cubicBezTo>
                  <a:cubicBezTo>
                    <a:pt x="19" y="15"/>
                    <a:pt x="26" y="34"/>
                    <a:pt x="26" y="53"/>
                  </a:cubicBezTo>
                  <a:cubicBezTo>
                    <a:pt x="26" y="73"/>
                    <a:pt x="18" y="93"/>
                    <a:pt x="4" y="107"/>
                  </a:cubicBezTo>
                  <a:cubicBezTo>
                    <a:pt x="4" y="108"/>
                    <a:pt x="3" y="108"/>
                    <a:pt x="3" y="108"/>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grpSp>
      <p:grpSp>
        <p:nvGrpSpPr>
          <p:cNvPr id="75" name="Group 431"/>
          <p:cNvGrpSpPr/>
          <p:nvPr/>
        </p:nvGrpSpPr>
        <p:grpSpPr>
          <a:xfrm>
            <a:off x="526964" y="4837093"/>
            <a:ext cx="773113" cy="760248"/>
            <a:chOff x="1225550" y="3954463"/>
            <a:chExt cx="808038" cy="811212"/>
          </a:xfrm>
        </p:grpSpPr>
        <p:sp>
          <p:nvSpPr>
            <p:cNvPr id="76" name="Freeform 155"/>
            <p:cNvSpPr>
              <a:spLocks/>
            </p:cNvSpPr>
            <p:nvPr/>
          </p:nvSpPr>
          <p:spPr bwMode="auto">
            <a:xfrm>
              <a:off x="1454150" y="4595813"/>
              <a:ext cx="187325" cy="84138"/>
            </a:xfrm>
            <a:custGeom>
              <a:avLst/>
              <a:gdLst>
                <a:gd name="T0" fmla="*/ 68 w 68"/>
                <a:gd name="T1" fmla="*/ 31 h 31"/>
                <a:gd name="T2" fmla="*/ 0 w 68"/>
                <a:gd name="T3" fmla="*/ 6 h 31"/>
                <a:gd name="T4" fmla="*/ 4 w 68"/>
                <a:gd name="T5" fmla="*/ 0 h 31"/>
                <a:gd name="T6" fmla="*/ 68 w 68"/>
                <a:gd name="T7" fmla="*/ 23 h 31"/>
                <a:gd name="T8" fmla="*/ 68 w 68"/>
                <a:gd name="T9" fmla="*/ 31 h 31"/>
              </a:gdLst>
              <a:ahLst/>
              <a:cxnLst>
                <a:cxn ang="0">
                  <a:pos x="T0" y="T1"/>
                </a:cxn>
                <a:cxn ang="0">
                  <a:pos x="T2" y="T3"/>
                </a:cxn>
                <a:cxn ang="0">
                  <a:pos x="T4" y="T5"/>
                </a:cxn>
                <a:cxn ang="0">
                  <a:pos x="T6" y="T7"/>
                </a:cxn>
                <a:cxn ang="0">
                  <a:pos x="T8" y="T9"/>
                </a:cxn>
              </a:cxnLst>
              <a:rect l="0" t="0" r="r" b="b"/>
              <a:pathLst>
                <a:path w="68" h="31">
                  <a:moveTo>
                    <a:pt x="68" y="31"/>
                  </a:moveTo>
                  <a:cubicBezTo>
                    <a:pt x="43" y="30"/>
                    <a:pt x="19" y="21"/>
                    <a:pt x="0" y="6"/>
                  </a:cubicBezTo>
                  <a:cubicBezTo>
                    <a:pt x="4" y="0"/>
                    <a:pt x="4" y="0"/>
                    <a:pt x="4" y="0"/>
                  </a:cubicBezTo>
                  <a:cubicBezTo>
                    <a:pt x="23" y="14"/>
                    <a:pt x="45" y="22"/>
                    <a:pt x="68" y="23"/>
                  </a:cubicBezTo>
                  <a:lnTo>
                    <a:pt x="68" y="31"/>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77" name="Freeform 156"/>
            <p:cNvSpPr>
              <a:spLocks/>
            </p:cNvSpPr>
            <p:nvPr/>
          </p:nvSpPr>
          <p:spPr bwMode="auto">
            <a:xfrm>
              <a:off x="1327150" y="4314825"/>
              <a:ext cx="61913" cy="207963"/>
            </a:xfrm>
            <a:custGeom>
              <a:avLst/>
              <a:gdLst>
                <a:gd name="T0" fmla="*/ 16 w 23"/>
                <a:gd name="T1" fmla="*/ 76 h 76"/>
                <a:gd name="T2" fmla="*/ 0 w 23"/>
                <a:gd name="T3" fmla="*/ 19 h 76"/>
                <a:gd name="T4" fmla="*/ 2 w 23"/>
                <a:gd name="T5" fmla="*/ 0 h 76"/>
                <a:gd name="T6" fmla="*/ 10 w 23"/>
                <a:gd name="T7" fmla="*/ 2 h 76"/>
                <a:gd name="T8" fmla="*/ 8 w 23"/>
                <a:gd name="T9" fmla="*/ 19 h 76"/>
                <a:gd name="T10" fmla="*/ 23 w 23"/>
                <a:gd name="T11" fmla="*/ 72 h 76"/>
                <a:gd name="T12" fmla="*/ 16 w 23"/>
                <a:gd name="T13" fmla="*/ 76 h 76"/>
              </a:gdLst>
              <a:ahLst/>
              <a:cxnLst>
                <a:cxn ang="0">
                  <a:pos x="T0" y="T1"/>
                </a:cxn>
                <a:cxn ang="0">
                  <a:pos x="T2" y="T3"/>
                </a:cxn>
                <a:cxn ang="0">
                  <a:pos x="T4" y="T5"/>
                </a:cxn>
                <a:cxn ang="0">
                  <a:pos x="T6" y="T7"/>
                </a:cxn>
                <a:cxn ang="0">
                  <a:pos x="T8" y="T9"/>
                </a:cxn>
                <a:cxn ang="0">
                  <a:pos x="T10" y="T11"/>
                </a:cxn>
                <a:cxn ang="0">
                  <a:pos x="T12" y="T13"/>
                </a:cxn>
              </a:cxnLst>
              <a:rect l="0" t="0" r="r" b="b"/>
              <a:pathLst>
                <a:path w="23" h="76">
                  <a:moveTo>
                    <a:pt x="16" y="76"/>
                  </a:moveTo>
                  <a:cubicBezTo>
                    <a:pt x="6" y="59"/>
                    <a:pt x="0" y="39"/>
                    <a:pt x="0" y="19"/>
                  </a:cubicBezTo>
                  <a:cubicBezTo>
                    <a:pt x="0" y="13"/>
                    <a:pt x="1" y="7"/>
                    <a:pt x="2" y="0"/>
                  </a:cubicBezTo>
                  <a:cubicBezTo>
                    <a:pt x="10" y="2"/>
                    <a:pt x="10" y="2"/>
                    <a:pt x="10" y="2"/>
                  </a:cubicBezTo>
                  <a:cubicBezTo>
                    <a:pt x="9" y="7"/>
                    <a:pt x="8" y="13"/>
                    <a:pt x="8" y="19"/>
                  </a:cubicBezTo>
                  <a:cubicBezTo>
                    <a:pt x="8" y="38"/>
                    <a:pt x="13" y="56"/>
                    <a:pt x="23" y="72"/>
                  </a:cubicBezTo>
                  <a:lnTo>
                    <a:pt x="16" y="76"/>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78" name="Freeform 157"/>
            <p:cNvSpPr>
              <a:spLocks/>
            </p:cNvSpPr>
            <p:nvPr/>
          </p:nvSpPr>
          <p:spPr bwMode="auto">
            <a:xfrm>
              <a:off x="1585913" y="4052888"/>
              <a:ext cx="412750" cy="439738"/>
            </a:xfrm>
            <a:custGeom>
              <a:avLst/>
              <a:gdLst>
                <a:gd name="T0" fmla="*/ 140 w 151"/>
                <a:gd name="T1" fmla="*/ 161 h 161"/>
                <a:gd name="T2" fmla="*/ 133 w 151"/>
                <a:gd name="T3" fmla="*/ 158 h 161"/>
                <a:gd name="T4" fmla="*/ 143 w 151"/>
                <a:gd name="T5" fmla="*/ 115 h 161"/>
                <a:gd name="T6" fmla="*/ 28 w 151"/>
                <a:gd name="T7" fmla="*/ 8 h 161"/>
                <a:gd name="T8" fmla="*/ 2 w 151"/>
                <a:gd name="T9" fmla="*/ 11 h 161"/>
                <a:gd name="T10" fmla="*/ 0 w 151"/>
                <a:gd name="T11" fmla="*/ 3 h 161"/>
                <a:gd name="T12" fmla="*/ 28 w 151"/>
                <a:gd name="T13" fmla="*/ 0 h 161"/>
                <a:gd name="T14" fmla="*/ 151 w 151"/>
                <a:gd name="T15" fmla="*/ 115 h 161"/>
                <a:gd name="T16" fmla="*/ 140 w 151"/>
                <a:gd name="T17" fmla="*/ 161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 h="161">
                  <a:moveTo>
                    <a:pt x="140" y="161"/>
                  </a:moveTo>
                  <a:cubicBezTo>
                    <a:pt x="133" y="158"/>
                    <a:pt x="133" y="158"/>
                    <a:pt x="133" y="158"/>
                  </a:cubicBezTo>
                  <a:cubicBezTo>
                    <a:pt x="139" y="144"/>
                    <a:pt x="143" y="130"/>
                    <a:pt x="143" y="115"/>
                  </a:cubicBezTo>
                  <a:cubicBezTo>
                    <a:pt x="143" y="56"/>
                    <a:pt x="91" y="8"/>
                    <a:pt x="28" y="8"/>
                  </a:cubicBezTo>
                  <a:cubicBezTo>
                    <a:pt x="19" y="8"/>
                    <a:pt x="10" y="9"/>
                    <a:pt x="2" y="11"/>
                  </a:cubicBezTo>
                  <a:cubicBezTo>
                    <a:pt x="0" y="3"/>
                    <a:pt x="0" y="3"/>
                    <a:pt x="0" y="3"/>
                  </a:cubicBezTo>
                  <a:cubicBezTo>
                    <a:pt x="9" y="1"/>
                    <a:pt x="18" y="0"/>
                    <a:pt x="28" y="0"/>
                  </a:cubicBezTo>
                  <a:cubicBezTo>
                    <a:pt x="95" y="0"/>
                    <a:pt x="151" y="52"/>
                    <a:pt x="151" y="115"/>
                  </a:cubicBezTo>
                  <a:cubicBezTo>
                    <a:pt x="151" y="131"/>
                    <a:pt x="147" y="147"/>
                    <a:pt x="140" y="161"/>
                  </a:cubicBez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79" name="Freeform 158"/>
            <p:cNvSpPr>
              <a:spLocks/>
            </p:cNvSpPr>
            <p:nvPr/>
          </p:nvSpPr>
          <p:spPr bwMode="auto">
            <a:xfrm>
              <a:off x="1550988" y="4475163"/>
              <a:ext cx="114300" cy="55563"/>
            </a:xfrm>
            <a:custGeom>
              <a:avLst/>
              <a:gdLst>
                <a:gd name="T0" fmla="*/ 42 w 42"/>
                <a:gd name="T1" fmla="*/ 20 h 20"/>
                <a:gd name="T2" fmla="*/ 0 w 42"/>
                <a:gd name="T3" fmla="*/ 6 h 20"/>
                <a:gd name="T4" fmla="*/ 5 w 42"/>
                <a:gd name="T5" fmla="*/ 0 h 20"/>
                <a:gd name="T6" fmla="*/ 42 w 42"/>
                <a:gd name="T7" fmla="*/ 12 h 20"/>
                <a:gd name="T8" fmla="*/ 42 w 42"/>
                <a:gd name="T9" fmla="*/ 20 h 20"/>
              </a:gdLst>
              <a:ahLst/>
              <a:cxnLst>
                <a:cxn ang="0">
                  <a:pos x="T0" y="T1"/>
                </a:cxn>
                <a:cxn ang="0">
                  <a:pos x="T2" y="T3"/>
                </a:cxn>
                <a:cxn ang="0">
                  <a:pos x="T4" y="T5"/>
                </a:cxn>
                <a:cxn ang="0">
                  <a:pos x="T6" y="T7"/>
                </a:cxn>
                <a:cxn ang="0">
                  <a:pos x="T8" y="T9"/>
                </a:cxn>
              </a:cxnLst>
              <a:rect l="0" t="0" r="r" b="b"/>
              <a:pathLst>
                <a:path w="42" h="20">
                  <a:moveTo>
                    <a:pt x="42" y="20"/>
                  </a:moveTo>
                  <a:cubicBezTo>
                    <a:pt x="27" y="20"/>
                    <a:pt x="12" y="15"/>
                    <a:pt x="0" y="6"/>
                  </a:cubicBezTo>
                  <a:cubicBezTo>
                    <a:pt x="5" y="0"/>
                    <a:pt x="5" y="0"/>
                    <a:pt x="5" y="0"/>
                  </a:cubicBezTo>
                  <a:cubicBezTo>
                    <a:pt x="16" y="8"/>
                    <a:pt x="29" y="12"/>
                    <a:pt x="42" y="12"/>
                  </a:cubicBezTo>
                  <a:lnTo>
                    <a:pt x="42" y="20"/>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80" name="Freeform 159"/>
            <p:cNvSpPr>
              <a:spLocks/>
            </p:cNvSpPr>
            <p:nvPr/>
          </p:nvSpPr>
          <p:spPr bwMode="auto">
            <a:xfrm>
              <a:off x="1487488" y="4325938"/>
              <a:ext cx="41275" cy="119063"/>
            </a:xfrm>
            <a:custGeom>
              <a:avLst/>
              <a:gdLst>
                <a:gd name="T0" fmla="*/ 9 w 15"/>
                <a:gd name="T1" fmla="*/ 44 h 44"/>
                <a:gd name="T2" fmla="*/ 0 w 15"/>
                <a:gd name="T3" fmla="*/ 14 h 44"/>
                <a:gd name="T4" fmla="*/ 2 w 15"/>
                <a:gd name="T5" fmla="*/ 0 h 44"/>
                <a:gd name="T6" fmla="*/ 10 w 15"/>
                <a:gd name="T7" fmla="*/ 2 h 44"/>
                <a:gd name="T8" fmla="*/ 8 w 15"/>
                <a:gd name="T9" fmla="*/ 14 h 44"/>
                <a:gd name="T10" fmla="*/ 15 w 15"/>
                <a:gd name="T11" fmla="*/ 40 h 44"/>
                <a:gd name="T12" fmla="*/ 9 w 15"/>
                <a:gd name="T13" fmla="*/ 44 h 44"/>
              </a:gdLst>
              <a:ahLst/>
              <a:cxnLst>
                <a:cxn ang="0">
                  <a:pos x="T0" y="T1"/>
                </a:cxn>
                <a:cxn ang="0">
                  <a:pos x="T2" y="T3"/>
                </a:cxn>
                <a:cxn ang="0">
                  <a:pos x="T4" y="T5"/>
                </a:cxn>
                <a:cxn ang="0">
                  <a:pos x="T6" y="T7"/>
                </a:cxn>
                <a:cxn ang="0">
                  <a:pos x="T8" y="T9"/>
                </a:cxn>
                <a:cxn ang="0">
                  <a:pos x="T10" y="T11"/>
                </a:cxn>
                <a:cxn ang="0">
                  <a:pos x="T12" y="T13"/>
                </a:cxn>
              </a:cxnLst>
              <a:rect l="0" t="0" r="r" b="b"/>
              <a:pathLst>
                <a:path w="15" h="44">
                  <a:moveTo>
                    <a:pt x="9" y="44"/>
                  </a:moveTo>
                  <a:cubicBezTo>
                    <a:pt x="3" y="35"/>
                    <a:pt x="0" y="25"/>
                    <a:pt x="0" y="14"/>
                  </a:cubicBezTo>
                  <a:cubicBezTo>
                    <a:pt x="0" y="9"/>
                    <a:pt x="1" y="4"/>
                    <a:pt x="2" y="0"/>
                  </a:cubicBezTo>
                  <a:cubicBezTo>
                    <a:pt x="10" y="2"/>
                    <a:pt x="10" y="2"/>
                    <a:pt x="10" y="2"/>
                  </a:cubicBezTo>
                  <a:cubicBezTo>
                    <a:pt x="9" y="6"/>
                    <a:pt x="8" y="10"/>
                    <a:pt x="8" y="14"/>
                  </a:cubicBezTo>
                  <a:cubicBezTo>
                    <a:pt x="8" y="23"/>
                    <a:pt x="11" y="32"/>
                    <a:pt x="15" y="40"/>
                  </a:cubicBezTo>
                  <a:lnTo>
                    <a:pt x="9" y="44"/>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81" name="Freeform 160"/>
            <p:cNvSpPr>
              <a:spLocks/>
            </p:cNvSpPr>
            <p:nvPr/>
          </p:nvSpPr>
          <p:spPr bwMode="auto">
            <a:xfrm>
              <a:off x="1601788" y="4197350"/>
              <a:ext cx="241300" cy="247650"/>
            </a:xfrm>
            <a:custGeom>
              <a:avLst/>
              <a:gdLst>
                <a:gd name="T0" fmla="*/ 79 w 88"/>
                <a:gd name="T1" fmla="*/ 91 h 91"/>
                <a:gd name="T2" fmla="*/ 73 w 88"/>
                <a:gd name="T3" fmla="*/ 87 h 91"/>
                <a:gd name="T4" fmla="*/ 80 w 88"/>
                <a:gd name="T5" fmla="*/ 61 h 91"/>
                <a:gd name="T6" fmla="*/ 23 w 88"/>
                <a:gd name="T7" fmla="*/ 8 h 91"/>
                <a:gd name="T8" fmla="*/ 3 w 88"/>
                <a:gd name="T9" fmla="*/ 12 h 91"/>
                <a:gd name="T10" fmla="*/ 0 w 88"/>
                <a:gd name="T11" fmla="*/ 4 h 91"/>
                <a:gd name="T12" fmla="*/ 23 w 88"/>
                <a:gd name="T13" fmla="*/ 0 h 91"/>
                <a:gd name="T14" fmla="*/ 88 w 88"/>
                <a:gd name="T15" fmla="*/ 61 h 91"/>
                <a:gd name="T16" fmla="*/ 79 w 88"/>
                <a:gd name="T17"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 h="91">
                  <a:moveTo>
                    <a:pt x="79" y="91"/>
                  </a:moveTo>
                  <a:cubicBezTo>
                    <a:pt x="73" y="87"/>
                    <a:pt x="73" y="87"/>
                    <a:pt x="73" y="87"/>
                  </a:cubicBezTo>
                  <a:cubicBezTo>
                    <a:pt x="77" y="79"/>
                    <a:pt x="80" y="70"/>
                    <a:pt x="80" y="61"/>
                  </a:cubicBezTo>
                  <a:cubicBezTo>
                    <a:pt x="80" y="32"/>
                    <a:pt x="54" y="8"/>
                    <a:pt x="23" y="8"/>
                  </a:cubicBezTo>
                  <a:cubicBezTo>
                    <a:pt x="16" y="8"/>
                    <a:pt x="9" y="9"/>
                    <a:pt x="3" y="12"/>
                  </a:cubicBezTo>
                  <a:cubicBezTo>
                    <a:pt x="0" y="4"/>
                    <a:pt x="0" y="4"/>
                    <a:pt x="0" y="4"/>
                  </a:cubicBezTo>
                  <a:cubicBezTo>
                    <a:pt x="7" y="1"/>
                    <a:pt x="15" y="0"/>
                    <a:pt x="23" y="0"/>
                  </a:cubicBezTo>
                  <a:cubicBezTo>
                    <a:pt x="59" y="0"/>
                    <a:pt x="88" y="27"/>
                    <a:pt x="88" y="61"/>
                  </a:cubicBezTo>
                  <a:cubicBezTo>
                    <a:pt x="88" y="72"/>
                    <a:pt x="85" y="82"/>
                    <a:pt x="79" y="91"/>
                  </a:cubicBez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82" name="Freeform 161"/>
            <p:cNvSpPr>
              <a:spLocks/>
            </p:cNvSpPr>
            <p:nvPr/>
          </p:nvSpPr>
          <p:spPr bwMode="auto">
            <a:xfrm>
              <a:off x="1651000" y="4391025"/>
              <a:ext cx="382588" cy="374650"/>
            </a:xfrm>
            <a:custGeom>
              <a:avLst/>
              <a:gdLst>
                <a:gd name="T0" fmla="*/ 4 w 140"/>
                <a:gd name="T1" fmla="*/ 137 h 137"/>
                <a:gd name="T2" fmla="*/ 1 w 140"/>
                <a:gd name="T3" fmla="*/ 136 h 137"/>
                <a:gd name="T4" fmla="*/ 0 w 140"/>
                <a:gd name="T5" fmla="*/ 133 h 137"/>
                <a:gd name="T6" fmla="*/ 0 w 140"/>
                <a:gd name="T7" fmla="*/ 20 h 137"/>
                <a:gd name="T8" fmla="*/ 8 w 140"/>
                <a:gd name="T9" fmla="*/ 20 h 137"/>
                <a:gd name="T10" fmla="*/ 8 w 140"/>
                <a:gd name="T11" fmla="*/ 129 h 137"/>
                <a:gd name="T12" fmla="*/ 130 w 140"/>
                <a:gd name="T13" fmla="*/ 62 h 137"/>
                <a:gd name="T14" fmla="*/ 29 w 140"/>
                <a:gd name="T15" fmla="*/ 7 h 137"/>
                <a:gd name="T16" fmla="*/ 33 w 140"/>
                <a:gd name="T17" fmla="*/ 0 h 137"/>
                <a:gd name="T18" fmla="*/ 138 w 140"/>
                <a:gd name="T19" fmla="*/ 57 h 137"/>
                <a:gd name="T20" fmla="*/ 140 w 140"/>
                <a:gd name="T21" fmla="*/ 59 h 137"/>
                <a:gd name="T22" fmla="*/ 139 w 140"/>
                <a:gd name="T23" fmla="*/ 62 h 137"/>
                <a:gd name="T24" fmla="*/ 4 w 140"/>
                <a:gd name="T25" fmla="*/ 137 h 137"/>
                <a:gd name="T26" fmla="*/ 4 w 140"/>
                <a:gd name="T27" fmla="*/ 137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0" h="137">
                  <a:moveTo>
                    <a:pt x="4" y="137"/>
                  </a:moveTo>
                  <a:cubicBezTo>
                    <a:pt x="3" y="137"/>
                    <a:pt x="2" y="136"/>
                    <a:pt x="1" y="136"/>
                  </a:cubicBezTo>
                  <a:cubicBezTo>
                    <a:pt x="1" y="135"/>
                    <a:pt x="0" y="134"/>
                    <a:pt x="0" y="133"/>
                  </a:cubicBezTo>
                  <a:cubicBezTo>
                    <a:pt x="0" y="20"/>
                    <a:pt x="0" y="20"/>
                    <a:pt x="0" y="20"/>
                  </a:cubicBezTo>
                  <a:cubicBezTo>
                    <a:pt x="8" y="20"/>
                    <a:pt x="8" y="20"/>
                    <a:pt x="8" y="20"/>
                  </a:cubicBezTo>
                  <a:cubicBezTo>
                    <a:pt x="8" y="129"/>
                    <a:pt x="8" y="129"/>
                    <a:pt x="8" y="129"/>
                  </a:cubicBezTo>
                  <a:cubicBezTo>
                    <a:pt x="58" y="126"/>
                    <a:pt x="104" y="102"/>
                    <a:pt x="130" y="62"/>
                  </a:cubicBezTo>
                  <a:cubicBezTo>
                    <a:pt x="29" y="7"/>
                    <a:pt x="29" y="7"/>
                    <a:pt x="29" y="7"/>
                  </a:cubicBezTo>
                  <a:cubicBezTo>
                    <a:pt x="33" y="0"/>
                    <a:pt x="33" y="0"/>
                    <a:pt x="33" y="0"/>
                  </a:cubicBezTo>
                  <a:cubicBezTo>
                    <a:pt x="138" y="57"/>
                    <a:pt x="138" y="57"/>
                    <a:pt x="138" y="57"/>
                  </a:cubicBezTo>
                  <a:cubicBezTo>
                    <a:pt x="139" y="57"/>
                    <a:pt x="140" y="58"/>
                    <a:pt x="140" y="59"/>
                  </a:cubicBezTo>
                  <a:cubicBezTo>
                    <a:pt x="140" y="60"/>
                    <a:pt x="140" y="62"/>
                    <a:pt x="139" y="62"/>
                  </a:cubicBezTo>
                  <a:cubicBezTo>
                    <a:pt x="111" y="108"/>
                    <a:pt x="60" y="136"/>
                    <a:pt x="4" y="137"/>
                  </a:cubicBezTo>
                  <a:cubicBezTo>
                    <a:pt x="4" y="137"/>
                    <a:pt x="4" y="137"/>
                    <a:pt x="4" y="137"/>
                  </a:cubicBez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83" name="Freeform 162"/>
            <p:cNvSpPr>
              <a:spLocks/>
            </p:cNvSpPr>
            <p:nvPr/>
          </p:nvSpPr>
          <p:spPr bwMode="auto">
            <a:xfrm>
              <a:off x="1225550" y="3954463"/>
              <a:ext cx="415925" cy="403225"/>
            </a:xfrm>
            <a:custGeom>
              <a:avLst/>
              <a:gdLst>
                <a:gd name="T0" fmla="*/ 130 w 152"/>
                <a:gd name="T1" fmla="*/ 148 h 148"/>
                <a:gd name="T2" fmla="*/ 3 w 152"/>
                <a:gd name="T3" fmla="*/ 114 h 148"/>
                <a:gd name="T4" fmla="*/ 0 w 152"/>
                <a:gd name="T5" fmla="*/ 109 h 148"/>
                <a:gd name="T6" fmla="*/ 105 w 152"/>
                <a:gd name="T7" fmla="*/ 1 h 148"/>
                <a:gd name="T8" fmla="*/ 110 w 152"/>
                <a:gd name="T9" fmla="*/ 4 h 148"/>
                <a:gd name="T10" fmla="*/ 152 w 152"/>
                <a:gd name="T11" fmla="*/ 122 h 148"/>
                <a:gd name="T12" fmla="*/ 144 w 152"/>
                <a:gd name="T13" fmla="*/ 125 h 148"/>
                <a:gd name="T14" fmla="*/ 104 w 152"/>
                <a:gd name="T15" fmla="*/ 10 h 148"/>
                <a:gd name="T16" fmla="*/ 9 w 152"/>
                <a:gd name="T17" fmla="*/ 107 h 148"/>
                <a:gd name="T18" fmla="*/ 132 w 152"/>
                <a:gd name="T19" fmla="*/ 140 h 148"/>
                <a:gd name="T20" fmla="*/ 130 w 152"/>
                <a:gd name="T21" fmla="*/ 14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2" h="148">
                  <a:moveTo>
                    <a:pt x="130" y="148"/>
                  </a:moveTo>
                  <a:cubicBezTo>
                    <a:pt x="3" y="114"/>
                    <a:pt x="3" y="114"/>
                    <a:pt x="3" y="114"/>
                  </a:cubicBezTo>
                  <a:cubicBezTo>
                    <a:pt x="1" y="113"/>
                    <a:pt x="0" y="111"/>
                    <a:pt x="0" y="109"/>
                  </a:cubicBezTo>
                  <a:cubicBezTo>
                    <a:pt x="13" y="59"/>
                    <a:pt x="53" y="18"/>
                    <a:pt x="105" y="1"/>
                  </a:cubicBezTo>
                  <a:cubicBezTo>
                    <a:pt x="107" y="0"/>
                    <a:pt x="109" y="2"/>
                    <a:pt x="110" y="4"/>
                  </a:cubicBezTo>
                  <a:cubicBezTo>
                    <a:pt x="152" y="122"/>
                    <a:pt x="152" y="122"/>
                    <a:pt x="152" y="122"/>
                  </a:cubicBezTo>
                  <a:cubicBezTo>
                    <a:pt x="144" y="125"/>
                    <a:pt x="144" y="125"/>
                    <a:pt x="144" y="125"/>
                  </a:cubicBezTo>
                  <a:cubicBezTo>
                    <a:pt x="104" y="10"/>
                    <a:pt x="104" y="10"/>
                    <a:pt x="104" y="10"/>
                  </a:cubicBezTo>
                  <a:cubicBezTo>
                    <a:pt x="58" y="26"/>
                    <a:pt x="22" y="63"/>
                    <a:pt x="9" y="107"/>
                  </a:cubicBezTo>
                  <a:cubicBezTo>
                    <a:pt x="132" y="140"/>
                    <a:pt x="132" y="140"/>
                    <a:pt x="132" y="140"/>
                  </a:cubicBezTo>
                  <a:lnTo>
                    <a:pt x="130" y="148"/>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84" name="Freeform 163"/>
            <p:cNvSpPr>
              <a:spLocks noEditPoints="1"/>
            </p:cNvSpPr>
            <p:nvPr/>
          </p:nvSpPr>
          <p:spPr bwMode="auto">
            <a:xfrm>
              <a:off x="1279525" y="4360863"/>
              <a:ext cx="374650" cy="328613"/>
            </a:xfrm>
            <a:custGeom>
              <a:avLst/>
              <a:gdLst>
                <a:gd name="T0" fmla="*/ 45 w 137"/>
                <a:gd name="T1" fmla="*/ 120 h 120"/>
                <a:gd name="T2" fmla="*/ 43 w 137"/>
                <a:gd name="T3" fmla="*/ 119 h 120"/>
                <a:gd name="T4" fmla="*/ 1 w 137"/>
                <a:gd name="T5" fmla="*/ 77 h 120"/>
                <a:gd name="T6" fmla="*/ 0 w 137"/>
                <a:gd name="T7" fmla="*/ 74 h 120"/>
                <a:gd name="T8" fmla="*/ 2 w 137"/>
                <a:gd name="T9" fmla="*/ 71 h 120"/>
                <a:gd name="T10" fmla="*/ 131 w 137"/>
                <a:gd name="T11" fmla="*/ 1 h 120"/>
                <a:gd name="T12" fmla="*/ 136 w 137"/>
                <a:gd name="T13" fmla="*/ 2 h 120"/>
                <a:gd name="T14" fmla="*/ 136 w 137"/>
                <a:gd name="T15" fmla="*/ 7 h 120"/>
                <a:gd name="T16" fmla="*/ 48 w 137"/>
                <a:gd name="T17" fmla="*/ 118 h 120"/>
                <a:gd name="T18" fmla="*/ 45 w 137"/>
                <a:gd name="T19" fmla="*/ 120 h 120"/>
                <a:gd name="T20" fmla="*/ 10 w 137"/>
                <a:gd name="T21" fmla="*/ 76 h 120"/>
                <a:gd name="T22" fmla="*/ 44 w 137"/>
                <a:gd name="T23" fmla="*/ 110 h 120"/>
                <a:gd name="T24" fmla="*/ 118 w 137"/>
                <a:gd name="T25" fmla="*/ 18 h 120"/>
                <a:gd name="T26" fmla="*/ 10 w 137"/>
                <a:gd name="T27" fmla="*/ 7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7" h="120">
                  <a:moveTo>
                    <a:pt x="45" y="120"/>
                  </a:moveTo>
                  <a:cubicBezTo>
                    <a:pt x="44" y="120"/>
                    <a:pt x="43" y="119"/>
                    <a:pt x="43" y="119"/>
                  </a:cubicBezTo>
                  <a:cubicBezTo>
                    <a:pt x="26" y="107"/>
                    <a:pt x="12" y="93"/>
                    <a:pt x="1" y="77"/>
                  </a:cubicBezTo>
                  <a:cubicBezTo>
                    <a:pt x="0" y="76"/>
                    <a:pt x="0" y="75"/>
                    <a:pt x="0" y="74"/>
                  </a:cubicBezTo>
                  <a:cubicBezTo>
                    <a:pt x="0" y="72"/>
                    <a:pt x="1" y="71"/>
                    <a:pt x="2" y="71"/>
                  </a:cubicBezTo>
                  <a:cubicBezTo>
                    <a:pt x="131" y="1"/>
                    <a:pt x="131" y="1"/>
                    <a:pt x="131" y="1"/>
                  </a:cubicBezTo>
                  <a:cubicBezTo>
                    <a:pt x="133" y="0"/>
                    <a:pt x="135" y="1"/>
                    <a:pt x="136" y="2"/>
                  </a:cubicBezTo>
                  <a:cubicBezTo>
                    <a:pt x="137" y="4"/>
                    <a:pt x="137" y="6"/>
                    <a:pt x="136" y="7"/>
                  </a:cubicBezTo>
                  <a:cubicBezTo>
                    <a:pt x="48" y="118"/>
                    <a:pt x="48" y="118"/>
                    <a:pt x="48" y="118"/>
                  </a:cubicBezTo>
                  <a:cubicBezTo>
                    <a:pt x="47" y="119"/>
                    <a:pt x="46" y="120"/>
                    <a:pt x="45" y="120"/>
                  </a:cubicBezTo>
                  <a:close/>
                  <a:moveTo>
                    <a:pt x="10" y="76"/>
                  </a:moveTo>
                  <a:cubicBezTo>
                    <a:pt x="19" y="89"/>
                    <a:pt x="31" y="101"/>
                    <a:pt x="44" y="110"/>
                  </a:cubicBezTo>
                  <a:cubicBezTo>
                    <a:pt x="118" y="18"/>
                    <a:pt x="118" y="18"/>
                    <a:pt x="118" y="18"/>
                  </a:cubicBezTo>
                  <a:lnTo>
                    <a:pt x="10" y="76"/>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85" name="Freeform 164"/>
            <p:cNvSpPr>
              <a:spLocks noEditPoints="1"/>
            </p:cNvSpPr>
            <p:nvPr/>
          </p:nvSpPr>
          <p:spPr bwMode="auto">
            <a:xfrm>
              <a:off x="1601788" y="4303713"/>
              <a:ext cx="127000" cy="120650"/>
            </a:xfrm>
            <a:custGeom>
              <a:avLst/>
              <a:gdLst>
                <a:gd name="T0" fmla="*/ 23 w 46"/>
                <a:gd name="T1" fmla="*/ 44 h 44"/>
                <a:gd name="T2" fmla="*/ 0 w 46"/>
                <a:gd name="T3" fmla="*/ 22 h 44"/>
                <a:gd name="T4" fmla="*/ 23 w 46"/>
                <a:gd name="T5" fmla="*/ 0 h 44"/>
                <a:gd name="T6" fmla="*/ 46 w 46"/>
                <a:gd name="T7" fmla="*/ 22 h 44"/>
                <a:gd name="T8" fmla="*/ 23 w 46"/>
                <a:gd name="T9" fmla="*/ 44 h 44"/>
                <a:gd name="T10" fmla="*/ 23 w 46"/>
                <a:gd name="T11" fmla="*/ 8 h 44"/>
                <a:gd name="T12" fmla="*/ 8 w 46"/>
                <a:gd name="T13" fmla="*/ 22 h 44"/>
                <a:gd name="T14" fmla="*/ 23 w 46"/>
                <a:gd name="T15" fmla="*/ 36 h 44"/>
                <a:gd name="T16" fmla="*/ 38 w 46"/>
                <a:gd name="T17" fmla="*/ 22 h 44"/>
                <a:gd name="T18" fmla="*/ 23 w 46"/>
                <a:gd name="T19" fmla="*/ 8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44">
                  <a:moveTo>
                    <a:pt x="23" y="44"/>
                  </a:moveTo>
                  <a:cubicBezTo>
                    <a:pt x="10" y="44"/>
                    <a:pt x="0" y="34"/>
                    <a:pt x="0" y="22"/>
                  </a:cubicBezTo>
                  <a:cubicBezTo>
                    <a:pt x="0" y="10"/>
                    <a:pt x="10" y="0"/>
                    <a:pt x="23" y="0"/>
                  </a:cubicBezTo>
                  <a:cubicBezTo>
                    <a:pt x="36" y="0"/>
                    <a:pt x="46" y="10"/>
                    <a:pt x="46" y="22"/>
                  </a:cubicBezTo>
                  <a:cubicBezTo>
                    <a:pt x="46" y="34"/>
                    <a:pt x="36" y="44"/>
                    <a:pt x="23" y="44"/>
                  </a:cubicBezTo>
                  <a:close/>
                  <a:moveTo>
                    <a:pt x="23" y="8"/>
                  </a:moveTo>
                  <a:cubicBezTo>
                    <a:pt x="15" y="8"/>
                    <a:pt x="8" y="15"/>
                    <a:pt x="8" y="22"/>
                  </a:cubicBezTo>
                  <a:cubicBezTo>
                    <a:pt x="8" y="29"/>
                    <a:pt x="15" y="36"/>
                    <a:pt x="23" y="36"/>
                  </a:cubicBezTo>
                  <a:cubicBezTo>
                    <a:pt x="31" y="36"/>
                    <a:pt x="38" y="29"/>
                    <a:pt x="38" y="22"/>
                  </a:cubicBezTo>
                  <a:cubicBezTo>
                    <a:pt x="38" y="15"/>
                    <a:pt x="31" y="8"/>
                    <a:pt x="23" y="8"/>
                  </a:cubicBez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grpSp>
      <p:sp>
        <p:nvSpPr>
          <p:cNvPr id="86" name="TextBox 85"/>
          <p:cNvSpPr txBox="1"/>
          <p:nvPr/>
        </p:nvSpPr>
        <p:spPr>
          <a:xfrm>
            <a:off x="1469287" y="2187188"/>
            <a:ext cx="10209588" cy="400110"/>
          </a:xfrm>
          <a:prstGeom prst="rect">
            <a:avLst/>
          </a:prstGeom>
          <a:solidFill>
            <a:schemeClr val="bg1"/>
          </a:solidFill>
        </p:spPr>
        <p:txBody>
          <a:bodyPr wrap="square" rtlCol="0">
            <a:spAutoFit/>
          </a:bodyPr>
          <a:lstStyle/>
          <a:p>
            <a:pPr marL="342900" indent="-342900">
              <a:spcBef>
                <a:spcPts val="600"/>
              </a:spcBef>
              <a:spcAft>
                <a:spcPts val="600"/>
              </a:spcAft>
              <a:buFont typeface="Arial" panose="020B0604020202020204" pitchFamily="34" charset="0"/>
              <a:buChar char="•"/>
            </a:pPr>
            <a:endParaRPr lang="ru-RU" sz="2000" dirty="0"/>
          </a:p>
        </p:txBody>
      </p:sp>
      <p:sp>
        <p:nvSpPr>
          <p:cNvPr id="87" name="TextBox 86"/>
          <p:cNvSpPr txBox="1"/>
          <p:nvPr/>
        </p:nvSpPr>
        <p:spPr>
          <a:xfrm>
            <a:off x="1628073" y="2187188"/>
            <a:ext cx="10050802" cy="2554545"/>
          </a:xfrm>
          <a:prstGeom prst="rect">
            <a:avLst/>
          </a:prstGeom>
          <a:solidFill>
            <a:schemeClr val="bg1"/>
          </a:solidFill>
        </p:spPr>
        <p:txBody>
          <a:bodyPr wrap="square" rtlCol="0">
            <a:spAutoFit/>
          </a:bodyPr>
          <a:lstStyle/>
          <a:p>
            <a:pPr marL="342900" indent="-342900">
              <a:spcBef>
                <a:spcPts val="600"/>
              </a:spcBef>
              <a:spcAft>
                <a:spcPts val="600"/>
              </a:spcAft>
              <a:buFont typeface="Arial" panose="020B0604020202020204" pitchFamily="34" charset="0"/>
              <a:buChar char="•"/>
            </a:pPr>
            <a:r>
              <a:rPr lang="ru-RU" sz="2000" dirty="0"/>
              <a:t>Беременные женщины; женщины, находящиеся в отпуске по беременности и родам или вышедшие из отпуска по беременности и родам менее пяти лети назад; работники, находящиеся в отпуске по уходу за ребенком до достижения им возраста трех лет, а также вышедшие из отпуска по уходу за ребенком менее двух лет назад имеют право на освобождение от оценки публикационной активности. Работникам, которым по итогам приема на работу или по итогам конкурса ППС установлены образовательно-методическая или практико-ориентированная траектории, освобождение от ОПА не требуется.</a:t>
            </a:r>
          </a:p>
        </p:txBody>
      </p:sp>
      <p:sp>
        <p:nvSpPr>
          <p:cNvPr id="88" name="TextBox 87"/>
          <p:cNvSpPr txBox="1"/>
          <p:nvPr/>
        </p:nvSpPr>
        <p:spPr>
          <a:xfrm>
            <a:off x="1563640" y="4843284"/>
            <a:ext cx="10209588" cy="1015663"/>
          </a:xfrm>
          <a:prstGeom prst="rect">
            <a:avLst/>
          </a:prstGeom>
          <a:solidFill>
            <a:schemeClr val="bg1"/>
          </a:solidFill>
        </p:spPr>
        <p:txBody>
          <a:bodyPr wrap="square" rtlCol="0">
            <a:spAutoFit/>
          </a:bodyPr>
          <a:lstStyle/>
          <a:p>
            <a:pPr marL="342900" indent="-342900">
              <a:spcBef>
                <a:spcPts val="600"/>
              </a:spcBef>
              <a:spcAft>
                <a:spcPts val="600"/>
              </a:spcAft>
              <a:buFont typeface="Arial" panose="020B0604020202020204" pitchFamily="34" charset="0"/>
              <a:buChar char="•"/>
            </a:pPr>
            <a:r>
              <a:rPr lang="ru-RU" sz="2000" dirty="0"/>
              <a:t>Информация о порядке получения освобождения от ОПА размещается перед началом кампании на странице в рамках корпоративного сайта (портала) НИУ ВШЭ, посвященной оценке публикационной активности: </a:t>
            </a:r>
            <a:r>
              <a:rPr lang="ru-RU" sz="2000" u="sng" dirty="0">
                <a:hlinkClick r:id="rId3"/>
              </a:rPr>
              <a:t>https://www.hse.ru/science/our/evaluation</a:t>
            </a:r>
            <a:endParaRPr lang="ru-RU" sz="2000" u="sng" dirty="0"/>
          </a:p>
        </p:txBody>
      </p:sp>
      <p:sp>
        <p:nvSpPr>
          <p:cNvPr id="89" name="TextBox 88"/>
          <p:cNvSpPr txBox="1"/>
          <p:nvPr/>
        </p:nvSpPr>
        <p:spPr>
          <a:xfrm>
            <a:off x="1572844" y="5935479"/>
            <a:ext cx="10209588" cy="707886"/>
          </a:xfrm>
          <a:prstGeom prst="rect">
            <a:avLst/>
          </a:prstGeom>
          <a:solidFill>
            <a:schemeClr val="bg1"/>
          </a:solidFill>
        </p:spPr>
        <p:txBody>
          <a:bodyPr wrap="square" rtlCol="0">
            <a:spAutoFit/>
          </a:bodyPr>
          <a:lstStyle/>
          <a:p>
            <a:pPr marL="342900" indent="-342900">
              <a:spcBef>
                <a:spcPts val="600"/>
              </a:spcBef>
              <a:spcAft>
                <a:spcPts val="600"/>
              </a:spcAft>
              <a:buFont typeface="Arial" panose="020B0604020202020204" pitchFamily="34" charset="0"/>
              <a:buChar char="•"/>
            </a:pPr>
            <a:r>
              <a:rPr lang="ru-RU" sz="2000" dirty="0"/>
              <a:t>Координатор кампании по оценке публикационной активности Михаил Иванович Миряков </a:t>
            </a:r>
            <a:r>
              <a:rPr lang="en-US" sz="2000" dirty="0">
                <a:hlinkClick r:id="rId4"/>
              </a:rPr>
              <a:t>mmiryakov@hse.ru</a:t>
            </a:r>
            <a:endParaRPr lang="ru-RU" sz="2000" dirty="0"/>
          </a:p>
        </p:txBody>
      </p:sp>
    </p:spTree>
    <p:extLst>
      <p:ext uri="{BB962C8B-B14F-4D97-AF65-F5344CB8AC3E}">
        <p14:creationId xmlns:p14="http://schemas.microsoft.com/office/powerpoint/2010/main" val="2618024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a:extLst>
              <a:ext uri="{FF2B5EF4-FFF2-40B4-BE49-F238E27FC236}">
                <a16:creationId xmlns:a16="http://schemas.microsoft.com/office/drawing/2014/main" id="{0648CF85-8F56-2C4F-8090-85FF4624B587}"/>
              </a:ext>
            </a:extLst>
          </p:cNvPr>
          <p:cNvSpPr>
            <a:spLocks noGrp="1"/>
          </p:cNvSpPr>
          <p:nvPr>
            <p:ph type="body" sz="quarter" idx="13"/>
          </p:nvPr>
        </p:nvSpPr>
        <p:spPr>
          <a:xfrm>
            <a:off x="1393833" y="415207"/>
            <a:ext cx="9925475" cy="551987"/>
          </a:xfrm>
        </p:spPr>
        <p:txBody>
          <a:bodyPr vert="horz" lIns="0" tIns="0" rIns="0" bIns="0" rtlCol="0">
            <a:noAutofit/>
          </a:bodyPr>
          <a:lstStyle/>
          <a:p>
            <a:r>
              <a:rPr lang="ru-RU" sz="2800" b="1" dirty="0"/>
              <a:t>Возобновление членства </a:t>
            </a:r>
          </a:p>
          <a:p>
            <a:r>
              <a:rPr lang="ru-RU" sz="2800" b="1" dirty="0"/>
              <a:t>в группе высокого профессионального потенциала</a:t>
            </a:r>
          </a:p>
        </p:txBody>
      </p:sp>
      <p:sp>
        <p:nvSpPr>
          <p:cNvPr id="4" name="TextBox 3"/>
          <p:cNvSpPr txBox="1"/>
          <p:nvPr/>
        </p:nvSpPr>
        <p:spPr>
          <a:xfrm>
            <a:off x="1621662" y="1355633"/>
            <a:ext cx="10469595" cy="923330"/>
          </a:xfrm>
          <a:prstGeom prst="rect">
            <a:avLst/>
          </a:prstGeom>
          <a:noFill/>
        </p:spPr>
        <p:txBody>
          <a:bodyPr wrap="square" rtlCol="0">
            <a:spAutoFit/>
          </a:bodyPr>
          <a:lstStyle/>
          <a:p>
            <a:pPr marL="342900" indent="-342900">
              <a:spcBef>
                <a:spcPts val="600"/>
              </a:spcBef>
              <a:spcAft>
                <a:spcPts val="600"/>
              </a:spcAft>
              <a:buFont typeface="Arial" panose="020B0604020202020204" pitchFamily="34" charset="0"/>
              <a:buChar char="•"/>
            </a:pPr>
            <a:r>
              <a:rPr lang="ru-RU" dirty="0"/>
              <a:t>Положение о группе высокого профессионального потенциала (кадровом резерве научно-педагогических работников) в Национальном исследовательском университете «Высшая школа экономики» </a:t>
            </a:r>
            <a:r>
              <a:rPr lang="ru-RU" u="sng" dirty="0">
                <a:hlinkClick r:id="rId2"/>
              </a:rPr>
              <a:t>https://www.hse.ru/docs/219678212.html</a:t>
            </a:r>
            <a:endParaRPr lang="ru-RU" u="sng" dirty="0"/>
          </a:p>
        </p:txBody>
      </p:sp>
      <p:grpSp>
        <p:nvGrpSpPr>
          <p:cNvPr id="11" name="Group 573"/>
          <p:cNvGrpSpPr/>
          <p:nvPr/>
        </p:nvGrpSpPr>
        <p:grpSpPr>
          <a:xfrm>
            <a:off x="456065" y="1309039"/>
            <a:ext cx="791719" cy="737337"/>
            <a:chOff x="6523038" y="5218113"/>
            <a:chExt cx="776287" cy="857250"/>
          </a:xfrm>
        </p:grpSpPr>
        <p:sp>
          <p:nvSpPr>
            <p:cNvPr id="12" name="Freeform 97"/>
            <p:cNvSpPr>
              <a:spLocks/>
            </p:cNvSpPr>
            <p:nvPr/>
          </p:nvSpPr>
          <p:spPr bwMode="auto">
            <a:xfrm>
              <a:off x="6523038" y="5218113"/>
              <a:ext cx="455612" cy="615950"/>
            </a:xfrm>
            <a:custGeom>
              <a:avLst/>
              <a:gdLst>
                <a:gd name="T0" fmla="*/ 186 w 287"/>
                <a:gd name="T1" fmla="*/ 388 h 388"/>
                <a:gd name="T2" fmla="*/ 0 w 287"/>
                <a:gd name="T3" fmla="*/ 388 h 388"/>
                <a:gd name="T4" fmla="*/ 0 w 287"/>
                <a:gd name="T5" fmla="*/ 0 h 388"/>
                <a:gd name="T6" fmla="*/ 215 w 287"/>
                <a:gd name="T7" fmla="*/ 0 h 388"/>
                <a:gd name="T8" fmla="*/ 287 w 287"/>
                <a:gd name="T9" fmla="*/ 71 h 388"/>
                <a:gd name="T10" fmla="*/ 287 w 287"/>
                <a:gd name="T11" fmla="*/ 135 h 388"/>
                <a:gd name="T12" fmla="*/ 270 w 287"/>
                <a:gd name="T13" fmla="*/ 135 h 388"/>
                <a:gd name="T14" fmla="*/ 270 w 287"/>
                <a:gd name="T15" fmla="*/ 80 h 388"/>
                <a:gd name="T16" fmla="*/ 207 w 287"/>
                <a:gd name="T17" fmla="*/ 17 h 388"/>
                <a:gd name="T18" fmla="*/ 17 w 287"/>
                <a:gd name="T19" fmla="*/ 17 h 388"/>
                <a:gd name="T20" fmla="*/ 17 w 287"/>
                <a:gd name="T21" fmla="*/ 371 h 388"/>
                <a:gd name="T22" fmla="*/ 186 w 287"/>
                <a:gd name="T23" fmla="*/ 371 h 388"/>
                <a:gd name="T24" fmla="*/ 186 w 287"/>
                <a:gd name="T25" fmla="*/ 388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7" h="388">
                  <a:moveTo>
                    <a:pt x="186" y="388"/>
                  </a:moveTo>
                  <a:lnTo>
                    <a:pt x="0" y="388"/>
                  </a:lnTo>
                  <a:lnTo>
                    <a:pt x="0" y="0"/>
                  </a:lnTo>
                  <a:lnTo>
                    <a:pt x="215" y="0"/>
                  </a:lnTo>
                  <a:lnTo>
                    <a:pt x="287" y="71"/>
                  </a:lnTo>
                  <a:lnTo>
                    <a:pt x="287" y="135"/>
                  </a:lnTo>
                  <a:lnTo>
                    <a:pt x="270" y="135"/>
                  </a:lnTo>
                  <a:lnTo>
                    <a:pt x="270" y="80"/>
                  </a:lnTo>
                  <a:lnTo>
                    <a:pt x="207" y="17"/>
                  </a:lnTo>
                  <a:lnTo>
                    <a:pt x="17" y="17"/>
                  </a:lnTo>
                  <a:lnTo>
                    <a:pt x="17" y="371"/>
                  </a:lnTo>
                  <a:lnTo>
                    <a:pt x="186" y="371"/>
                  </a:lnTo>
                  <a:lnTo>
                    <a:pt x="186" y="388"/>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13" name="Rectangle 98"/>
            <p:cNvSpPr>
              <a:spLocks noChangeArrowheads="1"/>
            </p:cNvSpPr>
            <p:nvPr/>
          </p:nvSpPr>
          <p:spPr bwMode="auto">
            <a:xfrm>
              <a:off x="6897688" y="5378451"/>
              <a:ext cx="26987" cy="53975"/>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14" name="Freeform 99"/>
            <p:cNvSpPr>
              <a:spLocks/>
            </p:cNvSpPr>
            <p:nvPr/>
          </p:nvSpPr>
          <p:spPr bwMode="auto">
            <a:xfrm>
              <a:off x="6577013" y="5272088"/>
              <a:ext cx="241300" cy="508000"/>
            </a:xfrm>
            <a:custGeom>
              <a:avLst/>
              <a:gdLst>
                <a:gd name="T0" fmla="*/ 152 w 152"/>
                <a:gd name="T1" fmla="*/ 320 h 320"/>
                <a:gd name="T2" fmla="*/ 0 w 152"/>
                <a:gd name="T3" fmla="*/ 320 h 320"/>
                <a:gd name="T4" fmla="*/ 0 w 152"/>
                <a:gd name="T5" fmla="*/ 0 h 320"/>
                <a:gd name="T6" fmla="*/ 152 w 152"/>
                <a:gd name="T7" fmla="*/ 0 h 320"/>
                <a:gd name="T8" fmla="*/ 152 w 152"/>
                <a:gd name="T9" fmla="*/ 16 h 320"/>
                <a:gd name="T10" fmla="*/ 17 w 152"/>
                <a:gd name="T11" fmla="*/ 16 h 320"/>
                <a:gd name="T12" fmla="*/ 17 w 152"/>
                <a:gd name="T13" fmla="*/ 303 h 320"/>
                <a:gd name="T14" fmla="*/ 152 w 152"/>
                <a:gd name="T15" fmla="*/ 303 h 320"/>
                <a:gd name="T16" fmla="*/ 152 w 152"/>
                <a:gd name="T17"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 h="320">
                  <a:moveTo>
                    <a:pt x="152" y="320"/>
                  </a:moveTo>
                  <a:lnTo>
                    <a:pt x="0" y="320"/>
                  </a:lnTo>
                  <a:lnTo>
                    <a:pt x="0" y="0"/>
                  </a:lnTo>
                  <a:lnTo>
                    <a:pt x="152" y="0"/>
                  </a:lnTo>
                  <a:lnTo>
                    <a:pt x="152" y="16"/>
                  </a:lnTo>
                  <a:lnTo>
                    <a:pt x="17" y="16"/>
                  </a:lnTo>
                  <a:lnTo>
                    <a:pt x="17" y="303"/>
                  </a:lnTo>
                  <a:lnTo>
                    <a:pt x="152" y="303"/>
                  </a:lnTo>
                  <a:lnTo>
                    <a:pt x="152" y="320"/>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15" name="Freeform 100"/>
            <p:cNvSpPr>
              <a:spLocks noEditPoints="1"/>
            </p:cNvSpPr>
            <p:nvPr/>
          </p:nvSpPr>
          <p:spPr bwMode="auto">
            <a:xfrm>
              <a:off x="6845300" y="5459413"/>
              <a:ext cx="454025" cy="615950"/>
            </a:xfrm>
            <a:custGeom>
              <a:avLst/>
              <a:gdLst>
                <a:gd name="T0" fmla="*/ 286 w 286"/>
                <a:gd name="T1" fmla="*/ 388 h 388"/>
                <a:gd name="T2" fmla="*/ 0 w 286"/>
                <a:gd name="T3" fmla="*/ 388 h 388"/>
                <a:gd name="T4" fmla="*/ 0 w 286"/>
                <a:gd name="T5" fmla="*/ 0 h 388"/>
                <a:gd name="T6" fmla="*/ 215 w 286"/>
                <a:gd name="T7" fmla="*/ 0 h 388"/>
                <a:gd name="T8" fmla="*/ 286 w 286"/>
                <a:gd name="T9" fmla="*/ 71 h 388"/>
                <a:gd name="T10" fmla="*/ 286 w 286"/>
                <a:gd name="T11" fmla="*/ 388 h 388"/>
                <a:gd name="T12" fmla="*/ 16 w 286"/>
                <a:gd name="T13" fmla="*/ 371 h 388"/>
                <a:gd name="T14" fmla="*/ 269 w 286"/>
                <a:gd name="T15" fmla="*/ 371 h 388"/>
                <a:gd name="T16" fmla="*/ 269 w 286"/>
                <a:gd name="T17" fmla="*/ 80 h 388"/>
                <a:gd name="T18" fmla="*/ 206 w 286"/>
                <a:gd name="T19" fmla="*/ 16 h 388"/>
                <a:gd name="T20" fmla="*/ 16 w 286"/>
                <a:gd name="T21" fmla="*/ 16 h 388"/>
                <a:gd name="T22" fmla="*/ 16 w 286"/>
                <a:gd name="T23" fmla="*/ 371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6" h="388">
                  <a:moveTo>
                    <a:pt x="286" y="388"/>
                  </a:moveTo>
                  <a:lnTo>
                    <a:pt x="0" y="388"/>
                  </a:lnTo>
                  <a:lnTo>
                    <a:pt x="0" y="0"/>
                  </a:lnTo>
                  <a:lnTo>
                    <a:pt x="215" y="0"/>
                  </a:lnTo>
                  <a:lnTo>
                    <a:pt x="286" y="71"/>
                  </a:lnTo>
                  <a:lnTo>
                    <a:pt x="286" y="388"/>
                  </a:lnTo>
                  <a:close/>
                  <a:moveTo>
                    <a:pt x="16" y="371"/>
                  </a:moveTo>
                  <a:lnTo>
                    <a:pt x="269" y="371"/>
                  </a:lnTo>
                  <a:lnTo>
                    <a:pt x="269" y="80"/>
                  </a:lnTo>
                  <a:lnTo>
                    <a:pt x="206" y="16"/>
                  </a:lnTo>
                  <a:lnTo>
                    <a:pt x="16" y="16"/>
                  </a:lnTo>
                  <a:lnTo>
                    <a:pt x="16" y="371"/>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16" name="Freeform 101"/>
            <p:cNvSpPr>
              <a:spLocks/>
            </p:cNvSpPr>
            <p:nvPr/>
          </p:nvSpPr>
          <p:spPr bwMode="auto">
            <a:xfrm>
              <a:off x="7005638" y="5272088"/>
              <a:ext cx="160337" cy="160338"/>
            </a:xfrm>
            <a:custGeom>
              <a:avLst/>
              <a:gdLst>
                <a:gd name="T0" fmla="*/ 48 w 48"/>
                <a:gd name="T1" fmla="*/ 48 h 48"/>
                <a:gd name="T2" fmla="*/ 40 w 48"/>
                <a:gd name="T3" fmla="*/ 48 h 48"/>
                <a:gd name="T4" fmla="*/ 40 w 48"/>
                <a:gd name="T5" fmla="*/ 12 h 48"/>
                <a:gd name="T6" fmla="*/ 36 w 48"/>
                <a:gd name="T7" fmla="*/ 8 h 48"/>
                <a:gd name="T8" fmla="*/ 0 w 48"/>
                <a:gd name="T9" fmla="*/ 8 h 48"/>
                <a:gd name="T10" fmla="*/ 0 w 48"/>
                <a:gd name="T11" fmla="*/ 0 h 48"/>
                <a:gd name="T12" fmla="*/ 36 w 48"/>
                <a:gd name="T13" fmla="*/ 0 h 48"/>
                <a:gd name="T14" fmla="*/ 48 w 48"/>
                <a:gd name="T15" fmla="*/ 12 h 48"/>
                <a:gd name="T16" fmla="*/ 48 w 48"/>
                <a:gd name="T17"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48">
                  <a:moveTo>
                    <a:pt x="48" y="48"/>
                  </a:moveTo>
                  <a:cubicBezTo>
                    <a:pt x="40" y="48"/>
                    <a:pt x="40" y="48"/>
                    <a:pt x="40" y="48"/>
                  </a:cubicBezTo>
                  <a:cubicBezTo>
                    <a:pt x="40" y="12"/>
                    <a:pt x="40" y="12"/>
                    <a:pt x="40" y="12"/>
                  </a:cubicBezTo>
                  <a:cubicBezTo>
                    <a:pt x="40" y="10"/>
                    <a:pt x="38" y="8"/>
                    <a:pt x="36" y="8"/>
                  </a:cubicBezTo>
                  <a:cubicBezTo>
                    <a:pt x="0" y="8"/>
                    <a:pt x="0" y="8"/>
                    <a:pt x="0" y="8"/>
                  </a:cubicBezTo>
                  <a:cubicBezTo>
                    <a:pt x="0" y="0"/>
                    <a:pt x="0" y="0"/>
                    <a:pt x="0" y="0"/>
                  </a:cubicBezTo>
                  <a:cubicBezTo>
                    <a:pt x="36" y="0"/>
                    <a:pt x="36" y="0"/>
                    <a:pt x="36" y="0"/>
                  </a:cubicBezTo>
                  <a:cubicBezTo>
                    <a:pt x="43" y="0"/>
                    <a:pt x="48" y="5"/>
                    <a:pt x="48" y="12"/>
                  </a:cubicBezTo>
                  <a:lnTo>
                    <a:pt x="48" y="48"/>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17" name="Freeform 102"/>
            <p:cNvSpPr>
              <a:spLocks/>
            </p:cNvSpPr>
            <p:nvPr/>
          </p:nvSpPr>
          <p:spPr bwMode="auto">
            <a:xfrm>
              <a:off x="6657975" y="5861051"/>
              <a:ext cx="160337" cy="160338"/>
            </a:xfrm>
            <a:custGeom>
              <a:avLst/>
              <a:gdLst>
                <a:gd name="T0" fmla="*/ 48 w 48"/>
                <a:gd name="T1" fmla="*/ 48 h 48"/>
                <a:gd name="T2" fmla="*/ 12 w 48"/>
                <a:gd name="T3" fmla="*/ 48 h 48"/>
                <a:gd name="T4" fmla="*/ 0 w 48"/>
                <a:gd name="T5" fmla="*/ 36 h 48"/>
                <a:gd name="T6" fmla="*/ 0 w 48"/>
                <a:gd name="T7" fmla="*/ 0 h 48"/>
                <a:gd name="T8" fmla="*/ 8 w 48"/>
                <a:gd name="T9" fmla="*/ 0 h 48"/>
                <a:gd name="T10" fmla="*/ 8 w 48"/>
                <a:gd name="T11" fmla="*/ 36 h 48"/>
                <a:gd name="T12" fmla="*/ 12 w 48"/>
                <a:gd name="T13" fmla="*/ 40 h 48"/>
                <a:gd name="T14" fmla="*/ 48 w 48"/>
                <a:gd name="T15" fmla="*/ 40 h 48"/>
                <a:gd name="T16" fmla="*/ 48 w 48"/>
                <a:gd name="T17"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48">
                  <a:moveTo>
                    <a:pt x="48" y="48"/>
                  </a:moveTo>
                  <a:cubicBezTo>
                    <a:pt x="12" y="48"/>
                    <a:pt x="12" y="48"/>
                    <a:pt x="12" y="48"/>
                  </a:cubicBezTo>
                  <a:cubicBezTo>
                    <a:pt x="5" y="48"/>
                    <a:pt x="0" y="43"/>
                    <a:pt x="0" y="36"/>
                  </a:cubicBezTo>
                  <a:cubicBezTo>
                    <a:pt x="0" y="0"/>
                    <a:pt x="0" y="0"/>
                    <a:pt x="0" y="0"/>
                  </a:cubicBezTo>
                  <a:cubicBezTo>
                    <a:pt x="8" y="0"/>
                    <a:pt x="8" y="0"/>
                    <a:pt x="8" y="0"/>
                  </a:cubicBezTo>
                  <a:cubicBezTo>
                    <a:pt x="8" y="36"/>
                    <a:pt x="8" y="36"/>
                    <a:pt x="8" y="36"/>
                  </a:cubicBezTo>
                  <a:cubicBezTo>
                    <a:pt x="8" y="38"/>
                    <a:pt x="10" y="40"/>
                    <a:pt x="12" y="40"/>
                  </a:cubicBezTo>
                  <a:cubicBezTo>
                    <a:pt x="48" y="40"/>
                    <a:pt x="48" y="40"/>
                    <a:pt x="48" y="40"/>
                  </a:cubicBezTo>
                  <a:lnTo>
                    <a:pt x="48" y="48"/>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18" name="Rectangle 103"/>
            <p:cNvSpPr>
              <a:spLocks noChangeArrowheads="1"/>
            </p:cNvSpPr>
            <p:nvPr/>
          </p:nvSpPr>
          <p:spPr bwMode="auto">
            <a:xfrm>
              <a:off x="6924675" y="5538788"/>
              <a:ext cx="187325"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19" name="Rectangle 104"/>
            <p:cNvSpPr>
              <a:spLocks noChangeArrowheads="1"/>
            </p:cNvSpPr>
            <p:nvPr/>
          </p:nvSpPr>
          <p:spPr bwMode="auto">
            <a:xfrm>
              <a:off x="6924675" y="5592763"/>
              <a:ext cx="187325"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20" name="Rectangle 105"/>
            <p:cNvSpPr>
              <a:spLocks noChangeArrowheads="1"/>
            </p:cNvSpPr>
            <p:nvPr/>
          </p:nvSpPr>
          <p:spPr bwMode="auto">
            <a:xfrm>
              <a:off x="6924675" y="5646738"/>
              <a:ext cx="295275"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21" name="Rectangle 106"/>
            <p:cNvSpPr>
              <a:spLocks noChangeArrowheads="1"/>
            </p:cNvSpPr>
            <p:nvPr/>
          </p:nvSpPr>
          <p:spPr bwMode="auto">
            <a:xfrm>
              <a:off x="6924675" y="5699126"/>
              <a:ext cx="295275"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22" name="Rectangle 107"/>
            <p:cNvSpPr>
              <a:spLocks noChangeArrowheads="1"/>
            </p:cNvSpPr>
            <p:nvPr/>
          </p:nvSpPr>
          <p:spPr bwMode="auto">
            <a:xfrm>
              <a:off x="6924675" y="5753101"/>
              <a:ext cx="295275"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23" name="Rectangle 108"/>
            <p:cNvSpPr>
              <a:spLocks noChangeArrowheads="1"/>
            </p:cNvSpPr>
            <p:nvPr/>
          </p:nvSpPr>
          <p:spPr bwMode="auto">
            <a:xfrm>
              <a:off x="6924675" y="5807076"/>
              <a:ext cx="295275"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24" name="Rectangle 109"/>
            <p:cNvSpPr>
              <a:spLocks noChangeArrowheads="1"/>
            </p:cNvSpPr>
            <p:nvPr/>
          </p:nvSpPr>
          <p:spPr bwMode="auto">
            <a:xfrm>
              <a:off x="6924675" y="5861051"/>
              <a:ext cx="295275" cy="25400"/>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25" name="Rectangle 110"/>
            <p:cNvSpPr>
              <a:spLocks noChangeArrowheads="1"/>
            </p:cNvSpPr>
            <p:nvPr/>
          </p:nvSpPr>
          <p:spPr bwMode="auto">
            <a:xfrm>
              <a:off x="6924675" y="5913438"/>
              <a:ext cx="295275"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26" name="Rectangle 111"/>
            <p:cNvSpPr>
              <a:spLocks noChangeArrowheads="1"/>
            </p:cNvSpPr>
            <p:nvPr/>
          </p:nvSpPr>
          <p:spPr bwMode="auto">
            <a:xfrm>
              <a:off x="6924675" y="5967413"/>
              <a:ext cx="295275"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27" name="Freeform 112"/>
            <p:cNvSpPr>
              <a:spLocks/>
            </p:cNvSpPr>
            <p:nvPr/>
          </p:nvSpPr>
          <p:spPr bwMode="auto">
            <a:xfrm>
              <a:off x="6845300" y="5230813"/>
              <a:ext cx="119062" cy="120650"/>
            </a:xfrm>
            <a:custGeom>
              <a:avLst/>
              <a:gdLst>
                <a:gd name="T0" fmla="*/ 75 w 75"/>
                <a:gd name="T1" fmla="*/ 76 h 76"/>
                <a:gd name="T2" fmla="*/ 0 w 75"/>
                <a:gd name="T3" fmla="*/ 76 h 76"/>
                <a:gd name="T4" fmla="*/ 0 w 75"/>
                <a:gd name="T5" fmla="*/ 0 h 76"/>
                <a:gd name="T6" fmla="*/ 16 w 75"/>
                <a:gd name="T7" fmla="*/ 0 h 76"/>
                <a:gd name="T8" fmla="*/ 16 w 75"/>
                <a:gd name="T9" fmla="*/ 59 h 76"/>
                <a:gd name="T10" fmla="*/ 75 w 75"/>
                <a:gd name="T11" fmla="*/ 59 h 76"/>
                <a:gd name="T12" fmla="*/ 75 w 75"/>
                <a:gd name="T13" fmla="*/ 76 h 76"/>
              </a:gdLst>
              <a:ahLst/>
              <a:cxnLst>
                <a:cxn ang="0">
                  <a:pos x="T0" y="T1"/>
                </a:cxn>
                <a:cxn ang="0">
                  <a:pos x="T2" y="T3"/>
                </a:cxn>
                <a:cxn ang="0">
                  <a:pos x="T4" y="T5"/>
                </a:cxn>
                <a:cxn ang="0">
                  <a:pos x="T6" y="T7"/>
                </a:cxn>
                <a:cxn ang="0">
                  <a:pos x="T8" y="T9"/>
                </a:cxn>
                <a:cxn ang="0">
                  <a:pos x="T10" y="T11"/>
                </a:cxn>
                <a:cxn ang="0">
                  <a:pos x="T12" y="T13"/>
                </a:cxn>
              </a:cxnLst>
              <a:rect l="0" t="0" r="r" b="b"/>
              <a:pathLst>
                <a:path w="75" h="76">
                  <a:moveTo>
                    <a:pt x="75" y="76"/>
                  </a:moveTo>
                  <a:lnTo>
                    <a:pt x="0" y="76"/>
                  </a:lnTo>
                  <a:lnTo>
                    <a:pt x="0" y="0"/>
                  </a:lnTo>
                  <a:lnTo>
                    <a:pt x="16" y="0"/>
                  </a:lnTo>
                  <a:lnTo>
                    <a:pt x="16" y="59"/>
                  </a:lnTo>
                  <a:lnTo>
                    <a:pt x="75" y="59"/>
                  </a:lnTo>
                  <a:lnTo>
                    <a:pt x="75" y="76"/>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28" name="Freeform 113"/>
            <p:cNvSpPr>
              <a:spLocks/>
            </p:cNvSpPr>
            <p:nvPr/>
          </p:nvSpPr>
          <p:spPr bwMode="auto">
            <a:xfrm>
              <a:off x="7165975" y="5472113"/>
              <a:ext cx="120650" cy="120650"/>
            </a:xfrm>
            <a:custGeom>
              <a:avLst/>
              <a:gdLst>
                <a:gd name="T0" fmla="*/ 76 w 76"/>
                <a:gd name="T1" fmla="*/ 76 h 76"/>
                <a:gd name="T2" fmla="*/ 0 w 76"/>
                <a:gd name="T3" fmla="*/ 76 h 76"/>
                <a:gd name="T4" fmla="*/ 0 w 76"/>
                <a:gd name="T5" fmla="*/ 0 h 76"/>
                <a:gd name="T6" fmla="*/ 17 w 76"/>
                <a:gd name="T7" fmla="*/ 0 h 76"/>
                <a:gd name="T8" fmla="*/ 17 w 76"/>
                <a:gd name="T9" fmla="*/ 59 h 76"/>
                <a:gd name="T10" fmla="*/ 76 w 76"/>
                <a:gd name="T11" fmla="*/ 59 h 76"/>
                <a:gd name="T12" fmla="*/ 76 w 76"/>
                <a:gd name="T13" fmla="*/ 76 h 76"/>
              </a:gdLst>
              <a:ahLst/>
              <a:cxnLst>
                <a:cxn ang="0">
                  <a:pos x="T0" y="T1"/>
                </a:cxn>
                <a:cxn ang="0">
                  <a:pos x="T2" y="T3"/>
                </a:cxn>
                <a:cxn ang="0">
                  <a:pos x="T4" y="T5"/>
                </a:cxn>
                <a:cxn ang="0">
                  <a:pos x="T6" y="T7"/>
                </a:cxn>
                <a:cxn ang="0">
                  <a:pos x="T8" y="T9"/>
                </a:cxn>
                <a:cxn ang="0">
                  <a:pos x="T10" y="T11"/>
                </a:cxn>
                <a:cxn ang="0">
                  <a:pos x="T12" y="T13"/>
                </a:cxn>
              </a:cxnLst>
              <a:rect l="0" t="0" r="r" b="b"/>
              <a:pathLst>
                <a:path w="76" h="76">
                  <a:moveTo>
                    <a:pt x="76" y="76"/>
                  </a:moveTo>
                  <a:lnTo>
                    <a:pt x="0" y="76"/>
                  </a:lnTo>
                  <a:lnTo>
                    <a:pt x="0" y="0"/>
                  </a:lnTo>
                  <a:lnTo>
                    <a:pt x="17" y="0"/>
                  </a:lnTo>
                  <a:lnTo>
                    <a:pt x="17" y="59"/>
                  </a:lnTo>
                  <a:lnTo>
                    <a:pt x="76" y="59"/>
                  </a:lnTo>
                  <a:lnTo>
                    <a:pt x="76" y="76"/>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grpSp>
      <p:grpSp>
        <p:nvGrpSpPr>
          <p:cNvPr id="29" name="Group 15"/>
          <p:cNvGrpSpPr/>
          <p:nvPr/>
        </p:nvGrpSpPr>
        <p:grpSpPr>
          <a:xfrm>
            <a:off x="488398" y="2210163"/>
            <a:ext cx="737066" cy="602179"/>
            <a:chOff x="5997707" y="910283"/>
            <a:chExt cx="879956" cy="872499"/>
          </a:xfrm>
        </p:grpSpPr>
        <p:sp>
          <p:nvSpPr>
            <p:cNvPr id="30" name="Freeform 169"/>
            <p:cNvSpPr>
              <a:spLocks noEditPoints="1"/>
            </p:cNvSpPr>
            <p:nvPr/>
          </p:nvSpPr>
          <p:spPr bwMode="auto">
            <a:xfrm>
              <a:off x="6088686" y="1305517"/>
              <a:ext cx="572717" cy="436995"/>
            </a:xfrm>
            <a:custGeom>
              <a:avLst/>
              <a:gdLst>
                <a:gd name="T0" fmla="*/ 0 w 384"/>
                <a:gd name="T1" fmla="*/ 230 h 293"/>
                <a:gd name="T2" fmla="*/ 341 w 384"/>
                <a:gd name="T3" fmla="*/ 0 h 293"/>
                <a:gd name="T4" fmla="*/ 384 w 384"/>
                <a:gd name="T5" fmla="*/ 65 h 293"/>
                <a:gd name="T6" fmla="*/ 49 w 384"/>
                <a:gd name="T7" fmla="*/ 289 h 293"/>
                <a:gd name="T8" fmla="*/ 42 w 384"/>
                <a:gd name="T9" fmla="*/ 293 h 293"/>
                <a:gd name="T10" fmla="*/ 0 w 384"/>
                <a:gd name="T11" fmla="*/ 230 h 293"/>
                <a:gd name="T12" fmla="*/ 0 w 384"/>
                <a:gd name="T13" fmla="*/ 230 h 293"/>
                <a:gd name="T14" fmla="*/ 45 w 384"/>
                <a:gd name="T15" fmla="*/ 282 h 293"/>
                <a:gd name="T16" fmla="*/ 51 w 384"/>
                <a:gd name="T17" fmla="*/ 278 h 293"/>
                <a:gd name="T18" fmla="*/ 45 w 384"/>
                <a:gd name="T19" fmla="*/ 282 h 293"/>
                <a:gd name="T20" fmla="*/ 45 w 384"/>
                <a:gd name="T21" fmla="*/ 282 h 293"/>
                <a:gd name="T22" fmla="*/ 21 w 384"/>
                <a:gd name="T23" fmla="*/ 233 h 293"/>
                <a:gd name="T24" fmla="*/ 47 w 384"/>
                <a:gd name="T25" fmla="*/ 272 h 293"/>
                <a:gd name="T26" fmla="*/ 363 w 384"/>
                <a:gd name="T27" fmla="*/ 60 h 293"/>
                <a:gd name="T28" fmla="*/ 337 w 384"/>
                <a:gd name="T29" fmla="*/ 22 h 293"/>
                <a:gd name="T30" fmla="*/ 21 w 384"/>
                <a:gd name="T31" fmla="*/ 233 h 293"/>
                <a:gd name="T32" fmla="*/ 21 w 384"/>
                <a:gd name="T33" fmla="*/ 233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4" h="293">
                  <a:moveTo>
                    <a:pt x="0" y="230"/>
                  </a:moveTo>
                  <a:lnTo>
                    <a:pt x="341" y="0"/>
                  </a:lnTo>
                  <a:lnTo>
                    <a:pt x="384" y="65"/>
                  </a:lnTo>
                  <a:lnTo>
                    <a:pt x="49" y="289"/>
                  </a:lnTo>
                  <a:lnTo>
                    <a:pt x="42" y="293"/>
                  </a:lnTo>
                  <a:lnTo>
                    <a:pt x="0" y="230"/>
                  </a:lnTo>
                  <a:lnTo>
                    <a:pt x="0" y="230"/>
                  </a:lnTo>
                  <a:close/>
                  <a:moveTo>
                    <a:pt x="45" y="282"/>
                  </a:moveTo>
                  <a:lnTo>
                    <a:pt x="51" y="278"/>
                  </a:lnTo>
                  <a:lnTo>
                    <a:pt x="45" y="282"/>
                  </a:lnTo>
                  <a:lnTo>
                    <a:pt x="45" y="282"/>
                  </a:lnTo>
                  <a:close/>
                  <a:moveTo>
                    <a:pt x="21" y="233"/>
                  </a:moveTo>
                  <a:lnTo>
                    <a:pt x="47" y="272"/>
                  </a:lnTo>
                  <a:lnTo>
                    <a:pt x="363" y="60"/>
                  </a:lnTo>
                  <a:lnTo>
                    <a:pt x="337" y="22"/>
                  </a:lnTo>
                  <a:lnTo>
                    <a:pt x="21" y="233"/>
                  </a:lnTo>
                  <a:lnTo>
                    <a:pt x="21" y="233"/>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31" name="Freeform 170"/>
            <p:cNvSpPr>
              <a:spLocks noEditPoints="1"/>
            </p:cNvSpPr>
            <p:nvPr/>
          </p:nvSpPr>
          <p:spPr bwMode="auto">
            <a:xfrm>
              <a:off x="6030519" y="1635128"/>
              <a:ext cx="141688" cy="120808"/>
            </a:xfrm>
            <a:custGeom>
              <a:avLst/>
              <a:gdLst>
                <a:gd name="T0" fmla="*/ 0 w 95"/>
                <a:gd name="T1" fmla="*/ 80 h 81"/>
                <a:gd name="T2" fmla="*/ 26 w 95"/>
                <a:gd name="T3" fmla="*/ 17 h 81"/>
                <a:gd name="T4" fmla="*/ 52 w 95"/>
                <a:gd name="T5" fmla="*/ 0 h 81"/>
                <a:gd name="T6" fmla="*/ 95 w 95"/>
                <a:gd name="T7" fmla="*/ 64 h 81"/>
                <a:gd name="T8" fmla="*/ 70 w 95"/>
                <a:gd name="T9" fmla="*/ 80 h 81"/>
                <a:gd name="T10" fmla="*/ 68 w 95"/>
                <a:gd name="T11" fmla="*/ 81 h 81"/>
                <a:gd name="T12" fmla="*/ 0 w 95"/>
                <a:gd name="T13" fmla="*/ 80 h 81"/>
                <a:gd name="T14" fmla="*/ 0 w 95"/>
                <a:gd name="T15" fmla="*/ 80 h 81"/>
                <a:gd name="T16" fmla="*/ 66 w 95"/>
                <a:gd name="T17" fmla="*/ 74 h 81"/>
                <a:gd name="T18" fmla="*/ 66 w 95"/>
                <a:gd name="T19" fmla="*/ 66 h 81"/>
                <a:gd name="T20" fmla="*/ 66 w 95"/>
                <a:gd name="T21" fmla="*/ 74 h 81"/>
                <a:gd name="T22" fmla="*/ 66 w 95"/>
                <a:gd name="T23" fmla="*/ 74 h 81"/>
                <a:gd name="T24" fmla="*/ 39 w 95"/>
                <a:gd name="T25" fmla="*/ 28 h 81"/>
                <a:gd name="T26" fmla="*/ 23 w 95"/>
                <a:gd name="T27" fmla="*/ 65 h 81"/>
                <a:gd name="T28" fmla="*/ 64 w 95"/>
                <a:gd name="T29" fmla="*/ 66 h 81"/>
                <a:gd name="T30" fmla="*/ 73 w 95"/>
                <a:gd name="T31" fmla="*/ 59 h 81"/>
                <a:gd name="T32" fmla="*/ 47 w 95"/>
                <a:gd name="T33" fmla="*/ 21 h 81"/>
                <a:gd name="T34" fmla="*/ 39 w 95"/>
                <a:gd name="T35" fmla="*/ 28 h 81"/>
                <a:gd name="T36" fmla="*/ 39 w 95"/>
                <a:gd name="T37" fmla="*/ 28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5" h="81">
                  <a:moveTo>
                    <a:pt x="0" y="80"/>
                  </a:moveTo>
                  <a:lnTo>
                    <a:pt x="26" y="17"/>
                  </a:lnTo>
                  <a:lnTo>
                    <a:pt x="52" y="0"/>
                  </a:lnTo>
                  <a:lnTo>
                    <a:pt x="95" y="64"/>
                  </a:lnTo>
                  <a:lnTo>
                    <a:pt x="70" y="80"/>
                  </a:lnTo>
                  <a:lnTo>
                    <a:pt x="68" y="81"/>
                  </a:lnTo>
                  <a:lnTo>
                    <a:pt x="0" y="80"/>
                  </a:lnTo>
                  <a:lnTo>
                    <a:pt x="0" y="80"/>
                  </a:lnTo>
                  <a:close/>
                  <a:moveTo>
                    <a:pt x="66" y="74"/>
                  </a:moveTo>
                  <a:lnTo>
                    <a:pt x="66" y="66"/>
                  </a:lnTo>
                  <a:lnTo>
                    <a:pt x="66" y="74"/>
                  </a:lnTo>
                  <a:lnTo>
                    <a:pt x="66" y="74"/>
                  </a:lnTo>
                  <a:close/>
                  <a:moveTo>
                    <a:pt x="39" y="28"/>
                  </a:moveTo>
                  <a:lnTo>
                    <a:pt x="23" y="65"/>
                  </a:lnTo>
                  <a:lnTo>
                    <a:pt x="64" y="66"/>
                  </a:lnTo>
                  <a:lnTo>
                    <a:pt x="73" y="59"/>
                  </a:lnTo>
                  <a:lnTo>
                    <a:pt x="47" y="21"/>
                  </a:lnTo>
                  <a:lnTo>
                    <a:pt x="39" y="28"/>
                  </a:lnTo>
                  <a:lnTo>
                    <a:pt x="39" y="28"/>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32" name="Freeform 171"/>
            <p:cNvSpPr>
              <a:spLocks noEditPoints="1"/>
            </p:cNvSpPr>
            <p:nvPr/>
          </p:nvSpPr>
          <p:spPr bwMode="auto">
            <a:xfrm>
              <a:off x="6592796" y="1286129"/>
              <a:ext cx="104402" cy="111859"/>
            </a:xfrm>
            <a:custGeom>
              <a:avLst/>
              <a:gdLst>
                <a:gd name="T0" fmla="*/ 28 w 70"/>
                <a:gd name="T1" fmla="*/ 63 h 75"/>
                <a:gd name="T2" fmla="*/ 49 w 70"/>
                <a:gd name="T3" fmla="*/ 49 h 75"/>
                <a:gd name="T4" fmla="*/ 31 w 70"/>
                <a:gd name="T5" fmla="*/ 22 h 75"/>
                <a:gd name="T6" fmla="*/ 9 w 70"/>
                <a:gd name="T7" fmla="*/ 36 h 75"/>
                <a:gd name="T8" fmla="*/ 0 w 70"/>
                <a:gd name="T9" fmla="*/ 23 h 75"/>
                <a:gd name="T10" fmla="*/ 35 w 70"/>
                <a:gd name="T11" fmla="*/ 0 h 75"/>
                <a:gd name="T12" fmla="*/ 70 w 70"/>
                <a:gd name="T13" fmla="*/ 52 h 75"/>
                <a:gd name="T14" fmla="*/ 36 w 70"/>
                <a:gd name="T15" fmla="*/ 75 h 75"/>
                <a:gd name="T16" fmla="*/ 28 w 70"/>
                <a:gd name="T17" fmla="*/ 63 h 75"/>
                <a:gd name="T18" fmla="*/ 28 w 70"/>
                <a:gd name="T19" fmla="*/ 63 h 75"/>
                <a:gd name="T20" fmla="*/ 9 w 70"/>
                <a:gd name="T21" fmla="*/ 36 h 75"/>
                <a:gd name="T22" fmla="*/ 9 w 70"/>
                <a:gd name="T23" fmla="*/ 36 h 75"/>
                <a:gd name="T24" fmla="*/ 9 w 70"/>
                <a:gd name="T25" fmla="*/ 36 h 75"/>
                <a:gd name="T26" fmla="*/ 9 w 70"/>
                <a:gd name="T27" fmla="*/ 36 h 75"/>
                <a:gd name="T28" fmla="*/ 9 w 70"/>
                <a:gd name="T29" fmla="*/ 36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0" h="75">
                  <a:moveTo>
                    <a:pt x="28" y="63"/>
                  </a:moveTo>
                  <a:lnTo>
                    <a:pt x="49" y="49"/>
                  </a:lnTo>
                  <a:lnTo>
                    <a:pt x="31" y="22"/>
                  </a:lnTo>
                  <a:lnTo>
                    <a:pt x="9" y="36"/>
                  </a:lnTo>
                  <a:lnTo>
                    <a:pt x="0" y="23"/>
                  </a:lnTo>
                  <a:lnTo>
                    <a:pt x="35" y="0"/>
                  </a:lnTo>
                  <a:lnTo>
                    <a:pt x="70" y="52"/>
                  </a:lnTo>
                  <a:lnTo>
                    <a:pt x="36" y="75"/>
                  </a:lnTo>
                  <a:lnTo>
                    <a:pt x="28" y="63"/>
                  </a:lnTo>
                  <a:lnTo>
                    <a:pt x="28" y="63"/>
                  </a:lnTo>
                  <a:close/>
                  <a:moveTo>
                    <a:pt x="9" y="36"/>
                  </a:moveTo>
                  <a:lnTo>
                    <a:pt x="9" y="36"/>
                  </a:lnTo>
                  <a:lnTo>
                    <a:pt x="9" y="36"/>
                  </a:lnTo>
                  <a:lnTo>
                    <a:pt x="9" y="36"/>
                  </a:lnTo>
                  <a:lnTo>
                    <a:pt x="9" y="36"/>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33" name="Freeform 172"/>
            <p:cNvSpPr>
              <a:spLocks/>
            </p:cNvSpPr>
            <p:nvPr/>
          </p:nvSpPr>
          <p:spPr bwMode="auto">
            <a:xfrm>
              <a:off x="6410839" y="1336838"/>
              <a:ext cx="247581" cy="284868"/>
            </a:xfrm>
            <a:custGeom>
              <a:avLst/>
              <a:gdLst>
                <a:gd name="T0" fmla="*/ 0 w 166"/>
                <a:gd name="T1" fmla="*/ 178 h 191"/>
                <a:gd name="T2" fmla="*/ 144 w 166"/>
                <a:gd name="T3" fmla="*/ 82 h 191"/>
                <a:gd name="T4" fmla="*/ 95 w 166"/>
                <a:gd name="T5" fmla="*/ 8 h 191"/>
                <a:gd name="T6" fmla="*/ 108 w 166"/>
                <a:gd name="T7" fmla="*/ 0 h 191"/>
                <a:gd name="T8" fmla="*/ 166 w 166"/>
                <a:gd name="T9" fmla="*/ 86 h 191"/>
                <a:gd name="T10" fmla="*/ 8 w 166"/>
                <a:gd name="T11" fmla="*/ 191 h 191"/>
                <a:gd name="T12" fmla="*/ 0 w 166"/>
                <a:gd name="T13" fmla="*/ 178 h 191"/>
                <a:gd name="T14" fmla="*/ 0 w 166"/>
                <a:gd name="T15" fmla="*/ 178 h 19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6" h="191">
                  <a:moveTo>
                    <a:pt x="0" y="178"/>
                  </a:moveTo>
                  <a:lnTo>
                    <a:pt x="144" y="82"/>
                  </a:lnTo>
                  <a:lnTo>
                    <a:pt x="95" y="8"/>
                  </a:lnTo>
                  <a:lnTo>
                    <a:pt x="108" y="0"/>
                  </a:lnTo>
                  <a:lnTo>
                    <a:pt x="166" y="86"/>
                  </a:lnTo>
                  <a:lnTo>
                    <a:pt x="8" y="191"/>
                  </a:lnTo>
                  <a:lnTo>
                    <a:pt x="0" y="178"/>
                  </a:lnTo>
                  <a:lnTo>
                    <a:pt x="0" y="178"/>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34" name="Freeform 173"/>
            <p:cNvSpPr>
              <a:spLocks/>
            </p:cNvSpPr>
            <p:nvPr/>
          </p:nvSpPr>
          <p:spPr bwMode="auto">
            <a:xfrm>
              <a:off x="6379518" y="1454662"/>
              <a:ext cx="70099" cy="87996"/>
            </a:xfrm>
            <a:custGeom>
              <a:avLst/>
              <a:gdLst>
                <a:gd name="T0" fmla="*/ 0 w 47"/>
                <a:gd name="T1" fmla="*/ 8 h 59"/>
                <a:gd name="T2" fmla="*/ 12 w 47"/>
                <a:gd name="T3" fmla="*/ 0 h 59"/>
                <a:gd name="T4" fmla="*/ 47 w 47"/>
                <a:gd name="T5" fmla="*/ 51 h 59"/>
                <a:gd name="T6" fmla="*/ 34 w 47"/>
                <a:gd name="T7" fmla="*/ 59 h 59"/>
                <a:gd name="T8" fmla="*/ 0 w 47"/>
                <a:gd name="T9" fmla="*/ 8 h 59"/>
                <a:gd name="T10" fmla="*/ 0 w 47"/>
                <a:gd name="T11" fmla="*/ 8 h 59"/>
              </a:gdLst>
              <a:ahLst/>
              <a:cxnLst>
                <a:cxn ang="0">
                  <a:pos x="T0" y="T1"/>
                </a:cxn>
                <a:cxn ang="0">
                  <a:pos x="T2" y="T3"/>
                </a:cxn>
                <a:cxn ang="0">
                  <a:pos x="T4" y="T5"/>
                </a:cxn>
                <a:cxn ang="0">
                  <a:pos x="T6" y="T7"/>
                </a:cxn>
                <a:cxn ang="0">
                  <a:pos x="T8" y="T9"/>
                </a:cxn>
                <a:cxn ang="0">
                  <a:pos x="T10" y="T11"/>
                </a:cxn>
              </a:cxnLst>
              <a:rect l="0" t="0" r="r" b="b"/>
              <a:pathLst>
                <a:path w="47" h="59">
                  <a:moveTo>
                    <a:pt x="0" y="8"/>
                  </a:moveTo>
                  <a:lnTo>
                    <a:pt x="12" y="0"/>
                  </a:lnTo>
                  <a:lnTo>
                    <a:pt x="47" y="51"/>
                  </a:lnTo>
                  <a:lnTo>
                    <a:pt x="34" y="59"/>
                  </a:lnTo>
                  <a:lnTo>
                    <a:pt x="0" y="8"/>
                  </a:lnTo>
                  <a:lnTo>
                    <a:pt x="0" y="8"/>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35" name="Freeform 174"/>
            <p:cNvSpPr>
              <a:spLocks/>
            </p:cNvSpPr>
            <p:nvPr/>
          </p:nvSpPr>
          <p:spPr bwMode="auto">
            <a:xfrm>
              <a:off x="6343724" y="1477034"/>
              <a:ext cx="70099" cy="89487"/>
            </a:xfrm>
            <a:custGeom>
              <a:avLst/>
              <a:gdLst>
                <a:gd name="T0" fmla="*/ 0 w 47"/>
                <a:gd name="T1" fmla="*/ 9 h 60"/>
                <a:gd name="T2" fmla="*/ 13 w 47"/>
                <a:gd name="T3" fmla="*/ 0 h 60"/>
                <a:gd name="T4" fmla="*/ 47 w 47"/>
                <a:gd name="T5" fmla="*/ 51 h 60"/>
                <a:gd name="T6" fmla="*/ 35 w 47"/>
                <a:gd name="T7" fmla="*/ 60 h 60"/>
                <a:gd name="T8" fmla="*/ 0 w 47"/>
                <a:gd name="T9" fmla="*/ 9 h 60"/>
                <a:gd name="T10" fmla="*/ 0 w 47"/>
                <a:gd name="T11" fmla="*/ 9 h 60"/>
              </a:gdLst>
              <a:ahLst/>
              <a:cxnLst>
                <a:cxn ang="0">
                  <a:pos x="T0" y="T1"/>
                </a:cxn>
                <a:cxn ang="0">
                  <a:pos x="T2" y="T3"/>
                </a:cxn>
                <a:cxn ang="0">
                  <a:pos x="T4" y="T5"/>
                </a:cxn>
                <a:cxn ang="0">
                  <a:pos x="T6" y="T7"/>
                </a:cxn>
                <a:cxn ang="0">
                  <a:pos x="T8" y="T9"/>
                </a:cxn>
                <a:cxn ang="0">
                  <a:pos x="T10" y="T11"/>
                </a:cxn>
              </a:cxnLst>
              <a:rect l="0" t="0" r="r" b="b"/>
              <a:pathLst>
                <a:path w="47" h="60">
                  <a:moveTo>
                    <a:pt x="0" y="9"/>
                  </a:moveTo>
                  <a:lnTo>
                    <a:pt x="13" y="0"/>
                  </a:lnTo>
                  <a:lnTo>
                    <a:pt x="47" y="51"/>
                  </a:lnTo>
                  <a:lnTo>
                    <a:pt x="35" y="60"/>
                  </a:lnTo>
                  <a:lnTo>
                    <a:pt x="0" y="9"/>
                  </a:lnTo>
                  <a:lnTo>
                    <a:pt x="0" y="9"/>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36" name="Freeform 175"/>
            <p:cNvSpPr>
              <a:spLocks/>
            </p:cNvSpPr>
            <p:nvPr/>
          </p:nvSpPr>
          <p:spPr bwMode="auto">
            <a:xfrm>
              <a:off x="5997707" y="1733564"/>
              <a:ext cx="56675" cy="49218"/>
            </a:xfrm>
            <a:custGeom>
              <a:avLst/>
              <a:gdLst>
                <a:gd name="T0" fmla="*/ 0 w 38"/>
                <a:gd name="T1" fmla="*/ 21 h 33"/>
                <a:gd name="T2" fmla="*/ 30 w 38"/>
                <a:gd name="T3" fmla="*/ 0 h 33"/>
                <a:gd name="T4" fmla="*/ 38 w 38"/>
                <a:gd name="T5" fmla="*/ 13 h 33"/>
                <a:gd name="T6" fmla="*/ 8 w 38"/>
                <a:gd name="T7" fmla="*/ 33 h 33"/>
                <a:gd name="T8" fmla="*/ 0 w 38"/>
                <a:gd name="T9" fmla="*/ 21 h 33"/>
                <a:gd name="T10" fmla="*/ 0 w 38"/>
                <a:gd name="T11" fmla="*/ 21 h 33"/>
              </a:gdLst>
              <a:ahLst/>
              <a:cxnLst>
                <a:cxn ang="0">
                  <a:pos x="T0" y="T1"/>
                </a:cxn>
                <a:cxn ang="0">
                  <a:pos x="T2" y="T3"/>
                </a:cxn>
                <a:cxn ang="0">
                  <a:pos x="T4" y="T5"/>
                </a:cxn>
                <a:cxn ang="0">
                  <a:pos x="T6" y="T7"/>
                </a:cxn>
                <a:cxn ang="0">
                  <a:pos x="T8" y="T9"/>
                </a:cxn>
                <a:cxn ang="0">
                  <a:pos x="T10" y="T11"/>
                </a:cxn>
              </a:cxnLst>
              <a:rect l="0" t="0" r="r" b="b"/>
              <a:pathLst>
                <a:path w="38" h="33">
                  <a:moveTo>
                    <a:pt x="0" y="21"/>
                  </a:moveTo>
                  <a:lnTo>
                    <a:pt x="30" y="0"/>
                  </a:lnTo>
                  <a:lnTo>
                    <a:pt x="38" y="13"/>
                  </a:lnTo>
                  <a:lnTo>
                    <a:pt x="8" y="33"/>
                  </a:lnTo>
                  <a:lnTo>
                    <a:pt x="0" y="21"/>
                  </a:lnTo>
                  <a:lnTo>
                    <a:pt x="0" y="21"/>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37" name="Freeform 176"/>
            <p:cNvSpPr>
              <a:spLocks/>
            </p:cNvSpPr>
            <p:nvPr/>
          </p:nvSpPr>
          <p:spPr bwMode="auto">
            <a:xfrm>
              <a:off x="6167732" y="910283"/>
              <a:ext cx="709931" cy="806875"/>
            </a:xfrm>
            <a:custGeom>
              <a:avLst/>
              <a:gdLst>
                <a:gd name="T0" fmla="*/ 62 w 476"/>
                <a:gd name="T1" fmla="*/ 541 h 541"/>
                <a:gd name="T2" fmla="*/ 62 w 476"/>
                <a:gd name="T3" fmla="*/ 526 h 541"/>
                <a:gd name="T4" fmla="*/ 460 w 476"/>
                <a:gd name="T5" fmla="*/ 526 h 541"/>
                <a:gd name="T6" fmla="*/ 460 w 476"/>
                <a:gd name="T7" fmla="*/ 15 h 541"/>
                <a:gd name="T8" fmla="*/ 119 w 476"/>
                <a:gd name="T9" fmla="*/ 15 h 541"/>
                <a:gd name="T10" fmla="*/ 16 w 476"/>
                <a:gd name="T11" fmla="*/ 119 h 541"/>
                <a:gd name="T12" fmla="*/ 16 w 476"/>
                <a:gd name="T13" fmla="*/ 424 h 541"/>
                <a:gd name="T14" fmla="*/ 16 w 476"/>
                <a:gd name="T15" fmla="*/ 424 h 541"/>
                <a:gd name="T16" fmla="*/ 0 w 476"/>
                <a:gd name="T17" fmla="*/ 424 h 541"/>
                <a:gd name="T18" fmla="*/ 0 w 476"/>
                <a:gd name="T19" fmla="*/ 113 h 541"/>
                <a:gd name="T20" fmla="*/ 112 w 476"/>
                <a:gd name="T21" fmla="*/ 0 h 541"/>
                <a:gd name="T22" fmla="*/ 476 w 476"/>
                <a:gd name="T23" fmla="*/ 0 h 541"/>
                <a:gd name="T24" fmla="*/ 476 w 476"/>
                <a:gd name="T25" fmla="*/ 541 h 541"/>
                <a:gd name="T26" fmla="*/ 62 w 476"/>
                <a:gd name="T27" fmla="*/ 541 h 541"/>
                <a:gd name="T28" fmla="*/ 62 w 476"/>
                <a:gd name="T29" fmla="*/ 541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6" h="541">
                  <a:moveTo>
                    <a:pt x="62" y="541"/>
                  </a:moveTo>
                  <a:lnTo>
                    <a:pt x="62" y="526"/>
                  </a:lnTo>
                  <a:lnTo>
                    <a:pt x="460" y="526"/>
                  </a:lnTo>
                  <a:lnTo>
                    <a:pt x="460" y="15"/>
                  </a:lnTo>
                  <a:lnTo>
                    <a:pt x="119" y="15"/>
                  </a:lnTo>
                  <a:lnTo>
                    <a:pt x="16" y="119"/>
                  </a:lnTo>
                  <a:lnTo>
                    <a:pt x="16" y="424"/>
                  </a:lnTo>
                  <a:lnTo>
                    <a:pt x="16" y="424"/>
                  </a:lnTo>
                  <a:lnTo>
                    <a:pt x="0" y="424"/>
                  </a:lnTo>
                  <a:lnTo>
                    <a:pt x="0" y="113"/>
                  </a:lnTo>
                  <a:lnTo>
                    <a:pt x="112" y="0"/>
                  </a:lnTo>
                  <a:lnTo>
                    <a:pt x="476" y="0"/>
                  </a:lnTo>
                  <a:lnTo>
                    <a:pt x="476" y="541"/>
                  </a:lnTo>
                  <a:lnTo>
                    <a:pt x="62" y="541"/>
                  </a:lnTo>
                  <a:lnTo>
                    <a:pt x="62" y="541"/>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38" name="Freeform 177"/>
            <p:cNvSpPr>
              <a:spLocks/>
            </p:cNvSpPr>
            <p:nvPr/>
          </p:nvSpPr>
          <p:spPr bwMode="auto">
            <a:xfrm>
              <a:off x="6179664" y="920723"/>
              <a:ext cx="171517" cy="174500"/>
            </a:xfrm>
            <a:custGeom>
              <a:avLst/>
              <a:gdLst>
                <a:gd name="T0" fmla="*/ 0 w 115"/>
                <a:gd name="T1" fmla="*/ 117 h 117"/>
                <a:gd name="T2" fmla="*/ 0 w 115"/>
                <a:gd name="T3" fmla="*/ 101 h 117"/>
                <a:gd name="T4" fmla="*/ 100 w 115"/>
                <a:gd name="T5" fmla="*/ 101 h 117"/>
                <a:gd name="T6" fmla="*/ 100 w 115"/>
                <a:gd name="T7" fmla="*/ 0 h 117"/>
                <a:gd name="T8" fmla="*/ 100 w 115"/>
                <a:gd name="T9" fmla="*/ 0 h 117"/>
                <a:gd name="T10" fmla="*/ 115 w 115"/>
                <a:gd name="T11" fmla="*/ 0 h 117"/>
                <a:gd name="T12" fmla="*/ 115 w 115"/>
                <a:gd name="T13" fmla="*/ 117 h 117"/>
                <a:gd name="T14" fmla="*/ 0 w 115"/>
                <a:gd name="T15" fmla="*/ 117 h 117"/>
                <a:gd name="T16" fmla="*/ 0 w 115"/>
                <a:gd name="T17" fmla="*/ 11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5" h="117">
                  <a:moveTo>
                    <a:pt x="0" y="117"/>
                  </a:moveTo>
                  <a:lnTo>
                    <a:pt x="0" y="101"/>
                  </a:lnTo>
                  <a:lnTo>
                    <a:pt x="100" y="101"/>
                  </a:lnTo>
                  <a:lnTo>
                    <a:pt x="100" y="0"/>
                  </a:lnTo>
                  <a:lnTo>
                    <a:pt x="100" y="0"/>
                  </a:lnTo>
                  <a:lnTo>
                    <a:pt x="115" y="0"/>
                  </a:lnTo>
                  <a:lnTo>
                    <a:pt x="115" y="117"/>
                  </a:lnTo>
                  <a:lnTo>
                    <a:pt x="0" y="117"/>
                  </a:lnTo>
                  <a:lnTo>
                    <a:pt x="0" y="117"/>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39" name="Freeform 178"/>
            <p:cNvSpPr>
              <a:spLocks/>
            </p:cNvSpPr>
            <p:nvPr/>
          </p:nvSpPr>
          <p:spPr bwMode="auto">
            <a:xfrm>
              <a:off x="6339250" y="966958"/>
              <a:ext cx="483230" cy="738268"/>
            </a:xfrm>
            <a:custGeom>
              <a:avLst/>
              <a:gdLst>
                <a:gd name="T0" fmla="*/ 308 w 324"/>
                <a:gd name="T1" fmla="*/ 495 h 495"/>
                <a:gd name="T2" fmla="*/ 308 w 324"/>
                <a:gd name="T3" fmla="*/ 15 h 495"/>
                <a:gd name="T4" fmla="*/ 0 w 324"/>
                <a:gd name="T5" fmla="*/ 15 h 495"/>
                <a:gd name="T6" fmla="*/ 0 w 324"/>
                <a:gd name="T7" fmla="*/ 0 h 495"/>
                <a:gd name="T8" fmla="*/ 324 w 324"/>
                <a:gd name="T9" fmla="*/ 0 h 495"/>
                <a:gd name="T10" fmla="*/ 324 w 324"/>
                <a:gd name="T11" fmla="*/ 495 h 495"/>
                <a:gd name="T12" fmla="*/ 308 w 324"/>
                <a:gd name="T13" fmla="*/ 495 h 495"/>
                <a:gd name="T14" fmla="*/ 308 w 324"/>
                <a:gd name="T15" fmla="*/ 495 h 4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4" h="495">
                  <a:moveTo>
                    <a:pt x="308" y="495"/>
                  </a:moveTo>
                  <a:lnTo>
                    <a:pt x="308" y="15"/>
                  </a:lnTo>
                  <a:lnTo>
                    <a:pt x="0" y="15"/>
                  </a:lnTo>
                  <a:lnTo>
                    <a:pt x="0" y="0"/>
                  </a:lnTo>
                  <a:lnTo>
                    <a:pt x="324" y="0"/>
                  </a:lnTo>
                  <a:lnTo>
                    <a:pt x="324" y="495"/>
                  </a:lnTo>
                  <a:lnTo>
                    <a:pt x="308" y="495"/>
                  </a:lnTo>
                  <a:lnTo>
                    <a:pt x="308" y="495"/>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40" name="Freeform 179"/>
            <p:cNvSpPr>
              <a:spLocks noEditPoints="1"/>
            </p:cNvSpPr>
            <p:nvPr/>
          </p:nvSpPr>
          <p:spPr bwMode="auto">
            <a:xfrm>
              <a:off x="6403382" y="1043022"/>
              <a:ext cx="359440" cy="123791"/>
            </a:xfrm>
            <a:custGeom>
              <a:avLst/>
              <a:gdLst>
                <a:gd name="T0" fmla="*/ 0 w 241"/>
                <a:gd name="T1" fmla="*/ 83 h 83"/>
                <a:gd name="T2" fmla="*/ 0 w 241"/>
                <a:gd name="T3" fmla="*/ 0 h 83"/>
                <a:gd name="T4" fmla="*/ 241 w 241"/>
                <a:gd name="T5" fmla="*/ 0 h 83"/>
                <a:gd name="T6" fmla="*/ 241 w 241"/>
                <a:gd name="T7" fmla="*/ 75 h 83"/>
                <a:gd name="T8" fmla="*/ 241 w 241"/>
                <a:gd name="T9" fmla="*/ 83 h 83"/>
                <a:gd name="T10" fmla="*/ 0 w 241"/>
                <a:gd name="T11" fmla="*/ 83 h 83"/>
                <a:gd name="T12" fmla="*/ 0 w 241"/>
                <a:gd name="T13" fmla="*/ 83 h 83"/>
                <a:gd name="T14" fmla="*/ 233 w 241"/>
                <a:gd name="T15" fmla="*/ 75 h 83"/>
                <a:gd name="T16" fmla="*/ 233 w 241"/>
                <a:gd name="T17" fmla="*/ 67 h 83"/>
                <a:gd name="T18" fmla="*/ 233 w 241"/>
                <a:gd name="T19" fmla="*/ 75 h 83"/>
                <a:gd name="T20" fmla="*/ 233 w 241"/>
                <a:gd name="T21" fmla="*/ 75 h 83"/>
                <a:gd name="T22" fmla="*/ 15 w 241"/>
                <a:gd name="T23" fmla="*/ 67 h 83"/>
                <a:gd name="T24" fmla="*/ 226 w 241"/>
                <a:gd name="T25" fmla="*/ 67 h 83"/>
                <a:gd name="T26" fmla="*/ 226 w 241"/>
                <a:gd name="T27" fmla="*/ 15 h 83"/>
                <a:gd name="T28" fmla="*/ 15 w 241"/>
                <a:gd name="T29" fmla="*/ 15 h 83"/>
                <a:gd name="T30" fmla="*/ 15 w 241"/>
                <a:gd name="T31" fmla="*/ 67 h 83"/>
                <a:gd name="T32" fmla="*/ 15 w 241"/>
                <a:gd name="T33" fmla="*/ 67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1" h="83">
                  <a:moveTo>
                    <a:pt x="0" y="83"/>
                  </a:moveTo>
                  <a:lnTo>
                    <a:pt x="0" y="0"/>
                  </a:lnTo>
                  <a:lnTo>
                    <a:pt x="241" y="0"/>
                  </a:lnTo>
                  <a:lnTo>
                    <a:pt x="241" y="75"/>
                  </a:lnTo>
                  <a:lnTo>
                    <a:pt x="241" y="83"/>
                  </a:lnTo>
                  <a:lnTo>
                    <a:pt x="0" y="83"/>
                  </a:lnTo>
                  <a:lnTo>
                    <a:pt x="0" y="83"/>
                  </a:lnTo>
                  <a:close/>
                  <a:moveTo>
                    <a:pt x="233" y="75"/>
                  </a:moveTo>
                  <a:lnTo>
                    <a:pt x="233" y="67"/>
                  </a:lnTo>
                  <a:lnTo>
                    <a:pt x="233" y="75"/>
                  </a:lnTo>
                  <a:lnTo>
                    <a:pt x="233" y="75"/>
                  </a:lnTo>
                  <a:close/>
                  <a:moveTo>
                    <a:pt x="15" y="67"/>
                  </a:moveTo>
                  <a:lnTo>
                    <a:pt x="226" y="67"/>
                  </a:lnTo>
                  <a:lnTo>
                    <a:pt x="226" y="15"/>
                  </a:lnTo>
                  <a:lnTo>
                    <a:pt x="15" y="15"/>
                  </a:lnTo>
                  <a:lnTo>
                    <a:pt x="15" y="67"/>
                  </a:lnTo>
                  <a:lnTo>
                    <a:pt x="15" y="67"/>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41" name="Freeform 180"/>
            <p:cNvSpPr>
              <a:spLocks noEditPoints="1"/>
            </p:cNvSpPr>
            <p:nvPr/>
          </p:nvSpPr>
          <p:spPr bwMode="auto">
            <a:xfrm>
              <a:off x="6528664" y="1093731"/>
              <a:ext cx="131248" cy="22372"/>
            </a:xfrm>
            <a:custGeom>
              <a:avLst/>
              <a:gdLst>
                <a:gd name="T0" fmla="*/ 71 w 88"/>
                <a:gd name="T1" fmla="*/ 15 h 15"/>
                <a:gd name="T2" fmla="*/ 71 w 88"/>
                <a:gd name="T3" fmla="*/ 0 h 15"/>
                <a:gd name="T4" fmla="*/ 88 w 88"/>
                <a:gd name="T5" fmla="*/ 0 h 15"/>
                <a:gd name="T6" fmla="*/ 88 w 88"/>
                <a:gd name="T7" fmla="*/ 15 h 15"/>
                <a:gd name="T8" fmla="*/ 71 w 88"/>
                <a:gd name="T9" fmla="*/ 15 h 15"/>
                <a:gd name="T10" fmla="*/ 71 w 88"/>
                <a:gd name="T11" fmla="*/ 15 h 15"/>
                <a:gd name="T12" fmla="*/ 36 w 88"/>
                <a:gd name="T13" fmla="*/ 15 h 15"/>
                <a:gd name="T14" fmla="*/ 36 w 88"/>
                <a:gd name="T15" fmla="*/ 0 h 15"/>
                <a:gd name="T16" fmla="*/ 53 w 88"/>
                <a:gd name="T17" fmla="*/ 0 h 15"/>
                <a:gd name="T18" fmla="*/ 53 w 88"/>
                <a:gd name="T19" fmla="*/ 15 h 15"/>
                <a:gd name="T20" fmla="*/ 36 w 88"/>
                <a:gd name="T21" fmla="*/ 15 h 15"/>
                <a:gd name="T22" fmla="*/ 36 w 88"/>
                <a:gd name="T23" fmla="*/ 15 h 15"/>
                <a:gd name="T24" fmla="*/ 0 w 88"/>
                <a:gd name="T25" fmla="*/ 15 h 15"/>
                <a:gd name="T26" fmla="*/ 0 w 88"/>
                <a:gd name="T27" fmla="*/ 0 h 15"/>
                <a:gd name="T28" fmla="*/ 18 w 88"/>
                <a:gd name="T29" fmla="*/ 0 h 15"/>
                <a:gd name="T30" fmla="*/ 18 w 88"/>
                <a:gd name="T31" fmla="*/ 15 h 15"/>
                <a:gd name="T32" fmla="*/ 0 w 88"/>
                <a:gd name="T33" fmla="*/ 15 h 15"/>
                <a:gd name="T34" fmla="*/ 0 w 88"/>
                <a:gd name="T35"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8" h="15">
                  <a:moveTo>
                    <a:pt x="71" y="15"/>
                  </a:moveTo>
                  <a:lnTo>
                    <a:pt x="71" y="0"/>
                  </a:lnTo>
                  <a:lnTo>
                    <a:pt x="88" y="0"/>
                  </a:lnTo>
                  <a:lnTo>
                    <a:pt x="88" y="15"/>
                  </a:lnTo>
                  <a:lnTo>
                    <a:pt x="71" y="15"/>
                  </a:lnTo>
                  <a:lnTo>
                    <a:pt x="71" y="15"/>
                  </a:lnTo>
                  <a:close/>
                  <a:moveTo>
                    <a:pt x="36" y="15"/>
                  </a:moveTo>
                  <a:lnTo>
                    <a:pt x="36" y="0"/>
                  </a:lnTo>
                  <a:lnTo>
                    <a:pt x="53" y="0"/>
                  </a:lnTo>
                  <a:lnTo>
                    <a:pt x="53" y="15"/>
                  </a:lnTo>
                  <a:lnTo>
                    <a:pt x="36" y="15"/>
                  </a:lnTo>
                  <a:lnTo>
                    <a:pt x="36" y="15"/>
                  </a:lnTo>
                  <a:close/>
                  <a:moveTo>
                    <a:pt x="0" y="15"/>
                  </a:moveTo>
                  <a:lnTo>
                    <a:pt x="0" y="0"/>
                  </a:lnTo>
                  <a:lnTo>
                    <a:pt x="18" y="0"/>
                  </a:lnTo>
                  <a:lnTo>
                    <a:pt x="18" y="15"/>
                  </a:lnTo>
                  <a:lnTo>
                    <a:pt x="0" y="15"/>
                  </a:lnTo>
                  <a:lnTo>
                    <a:pt x="0" y="15"/>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42" name="Freeform 181"/>
            <p:cNvSpPr>
              <a:spLocks/>
            </p:cNvSpPr>
            <p:nvPr/>
          </p:nvSpPr>
          <p:spPr bwMode="auto">
            <a:xfrm>
              <a:off x="6415313" y="1196641"/>
              <a:ext cx="335577" cy="22372"/>
            </a:xfrm>
            <a:custGeom>
              <a:avLst/>
              <a:gdLst>
                <a:gd name="T0" fmla="*/ 0 w 225"/>
                <a:gd name="T1" fmla="*/ 15 h 15"/>
                <a:gd name="T2" fmla="*/ 0 w 225"/>
                <a:gd name="T3" fmla="*/ 0 h 15"/>
                <a:gd name="T4" fmla="*/ 225 w 225"/>
                <a:gd name="T5" fmla="*/ 0 h 15"/>
                <a:gd name="T6" fmla="*/ 225 w 225"/>
                <a:gd name="T7" fmla="*/ 15 h 15"/>
                <a:gd name="T8" fmla="*/ 0 w 225"/>
                <a:gd name="T9" fmla="*/ 15 h 15"/>
                <a:gd name="T10" fmla="*/ 0 w 225"/>
                <a:gd name="T11" fmla="*/ 15 h 15"/>
              </a:gdLst>
              <a:ahLst/>
              <a:cxnLst>
                <a:cxn ang="0">
                  <a:pos x="T0" y="T1"/>
                </a:cxn>
                <a:cxn ang="0">
                  <a:pos x="T2" y="T3"/>
                </a:cxn>
                <a:cxn ang="0">
                  <a:pos x="T4" y="T5"/>
                </a:cxn>
                <a:cxn ang="0">
                  <a:pos x="T6" y="T7"/>
                </a:cxn>
                <a:cxn ang="0">
                  <a:pos x="T8" y="T9"/>
                </a:cxn>
                <a:cxn ang="0">
                  <a:pos x="T10" y="T11"/>
                </a:cxn>
              </a:cxnLst>
              <a:rect l="0" t="0" r="r" b="b"/>
              <a:pathLst>
                <a:path w="225" h="15">
                  <a:moveTo>
                    <a:pt x="0" y="15"/>
                  </a:moveTo>
                  <a:lnTo>
                    <a:pt x="0" y="0"/>
                  </a:lnTo>
                  <a:lnTo>
                    <a:pt x="225" y="0"/>
                  </a:lnTo>
                  <a:lnTo>
                    <a:pt x="225" y="15"/>
                  </a:lnTo>
                  <a:lnTo>
                    <a:pt x="0" y="15"/>
                  </a:lnTo>
                  <a:lnTo>
                    <a:pt x="0" y="15"/>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43" name="Freeform 182"/>
            <p:cNvSpPr>
              <a:spLocks/>
            </p:cNvSpPr>
            <p:nvPr/>
          </p:nvSpPr>
          <p:spPr bwMode="auto">
            <a:xfrm>
              <a:off x="6415313" y="1248842"/>
              <a:ext cx="132740" cy="22372"/>
            </a:xfrm>
            <a:custGeom>
              <a:avLst/>
              <a:gdLst>
                <a:gd name="T0" fmla="*/ 0 w 89"/>
                <a:gd name="T1" fmla="*/ 15 h 15"/>
                <a:gd name="T2" fmla="*/ 0 w 89"/>
                <a:gd name="T3" fmla="*/ 0 h 15"/>
                <a:gd name="T4" fmla="*/ 89 w 89"/>
                <a:gd name="T5" fmla="*/ 0 h 15"/>
                <a:gd name="T6" fmla="*/ 89 w 89"/>
                <a:gd name="T7" fmla="*/ 15 h 15"/>
                <a:gd name="T8" fmla="*/ 0 w 89"/>
                <a:gd name="T9" fmla="*/ 15 h 15"/>
                <a:gd name="T10" fmla="*/ 0 w 89"/>
                <a:gd name="T11" fmla="*/ 15 h 15"/>
              </a:gdLst>
              <a:ahLst/>
              <a:cxnLst>
                <a:cxn ang="0">
                  <a:pos x="T0" y="T1"/>
                </a:cxn>
                <a:cxn ang="0">
                  <a:pos x="T2" y="T3"/>
                </a:cxn>
                <a:cxn ang="0">
                  <a:pos x="T4" y="T5"/>
                </a:cxn>
                <a:cxn ang="0">
                  <a:pos x="T6" y="T7"/>
                </a:cxn>
                <a:cxn ang="0">
                  <a:pos x="T8" y="T9"/>
                </a:cxn>
                <a:cxn ang="0">
                  <a:pos x="T10" y="T11"/>
                </a:cxn>
              </a:cxnLst>
              <a:rect l="0" t="0" r="r" b="b"/>
              <a:pathLst>
                <a:path w="89" h="15">
                  <a:moveTo>
                    <a:pt x="0" y="15"/>
                  </a:moveTo>
                  <a:lnTo>
                    <a:pt x="0" y="0"/>
                  </a:lnTo>
                  <a:lnTo>
                    <a:pt x="89" y="0"/>
                  </a:lnTo>
                  <a:lnTo>
                    <a:pt x="89" y="15"/>
                  </a:lnTo>
                  <a:lnTo>
                    <a:pt x="0" y="15"/>
                  </a:lnTo>
                  <a:lnTo>
                    <a:pt x="0" y="15"/>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grpSp>
      <p:grpSp>
        <p:nvGrpSpPr>
          <p:cNvPr id="44" name="Group 575"/>
          <p:cNvGrpSpPr/>
          <p:nvPr/>
        </p:nvGrpSpPr>
        <p:grpSpPr>
          <a:xfrm>
            <a:off x="654888" y="5723207"/>
            <a:ext cx="744100" cy="798247"/>
            <a:chOff x="6537325" y="2379663"/>
            <a:chExt cx="803275" cy="857251"/>
          </a:xfrm>
        </p:grpSpPr>
        <p:sp>
          <p:nvSpPr>
            <p:cNvPr id="45" name="Freeform 157"/>
            <p:cNvSpPr>
              <a:spLocks/>
            </p:cNvSpPr>
            <p:nvPr/>
          </p:nvSpPr>
          <p:spPr bwMode="auto">
            <a:xfrm>
              <a:off x="6831013" y="2379663"/>
              <a:ext cx="509587" cy="425450"/>
            </a:xfrm>
            <a:custGeom>
              <a:avLst/>
              <a:gdLst>
                <a:gd name="T0" fmla="*/ 59 w 152"/>
                <a:gd name="T1" fmla="*/ 127 h 127"/>
                <a:gd name="T2" fmla="*/ 53 w 152"/>
                <a:gd name="T3" fmla="*/ 121 h 127"/>
                <a:gd name="T4" fmla="*/ 78 w 152"/>
                <a:gd name="T5" fmla="*/ 96 h 127"/>
                <a:gd name="T6" fmla="*/ 140 w 152"/>
                <a:gd name="T7" fmla="*/ 96 h 127"/>
                <a:gd name="T8" fmla="*/ 144 w 152"/>
                <a:gd name="T9" fmla="*/ 92 h 127"/>
                <a:gd name="T10" fmla="*/ 144 w 152"/>
                <a:gd name="T11" fmla="*/ 12 h 127"/>
                <a:gd name="T12" fmla="*/ 140 w 152"/>
                <a:gd name="T13" fmla="*/ 8 h 127"/>
                <a:gd name="T14" fmla="*/ 12 w 152"/>
                <a:gd name="T15" fmla="*/ 8 h 127"/>
                <a:gd name="T16" fmla="*/ 8 w 152"/>
                <a:gd name="T17" fmla="*/ 12 h 127"/>
                <a:gd name="T18" fmla="*/ 8 w 152"/>
                <a:gd name="T19" fmla="*/ 48 h 127"/>
                <a:gd name="T20" fmla="*/ 0 w 152"/>
                <a:gd name="T21" fmla="*/ 48 h 127"/>
                <a:gd name="T22" fmla="*/ 0 w 152"/>
                <a:gd name="T23" fmla="*/ 12 h 127"/>
                <a:gd name="T24" fmla="*/ 12 w 152"/>
                <a:gd name="T25" fmla="*/ 0 h 127"/>
                <a:gd name="T26" fmla="*/ 140 w 152"/>
                <a:gd name="T27" fmla="*/ 0 h 127"/>
                <a:gd name="T28" fmla="*/ 152 w 152"/>
                <a:gd name="T29" fmla="*/ 12 h 127"/>
                <a:gd name="T30" fmla="*/ 152 w 152"/>
                <a:gd name="T31" fmla="*/ 92 h 127"/>
                <a:gd name="T32" fmla="*/ 140 w 152"/>
                <a:gd name="T33" fmla="*/ 104 h 127"/>
                <a:gd name="T34" fmla="*/ 82 w 152"/>
                <a:gd name="T35" fmla="*/ 104 h 127"/>
                <a:gd name="T36" fmla="*/ 59 w 152"/>
                <a:gd name="T37" fmla="*/ 12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2" h="127">
                  <a:moveTo>
                    <a:pt x="59" y="127"/>
                  </a:moveTo>
                  <a:cubicBezTo>
                    <a:pt x="53" y="121"/>
                    <a:pt x="53" y="121"/>
                    <a:pt x="53" y="121"/>
                  </a:cubicBezTo>
                  <a:cubicBezTo>
                    <a:pt x="78" y="96"/>
                    <a:pt x="78" y="96"/>
                    <a:pt x="78" y="96"/>
                  </a:cubicBezTo>
                  <a:cubicBezTo>
                    <a:pt x="140" y="96"/>
                    <a:pt x="140" y="96"/>
                    <a:pt x="140" y="96"/>
                  </a:cubicBezTo>
                  <a:cubicBezTo>
                    <a:pt x="142" y="96"/>
                    <a:pt x="144" y="94"/>
                    <a:pt x="144" y="92"/>
                  </a:cubicBezTo>
                  <a:cubicBezTo>
                    <a:pt x="144" y="12"/>
                    <a:pt x="144" y="12"/>
                    <a:pt x="144" y="12"/>
                  </a:cubicBezTo>
                  <a:cubicBezTo>
                    <a:pt x="144" y="10"/>
                    <a:pt x="142" y="8"/>
                    <a:pt x="140" y="8"/>
                  </a:cubicBezTo>
                  <a:cubicBezTo>
                    <a:pt x="12" y="8"/>
                    <a:pt x="12" y="8"/>
                    <a:pt x="12" y="8"/>
                  </a:cubicBezTo>
                  <a:cubicBezTo>
                    <a:pt x="10" y="8"/>
                    <a:pt x="8" y="10"/>
                    <a:pt x="8" y="12"/>
                  </a:cubicBezTo>
                  <a:cubicBezTo>
                    <a:pt x="8" y="48"/>
                    <a:pt x="8" y="48"/>
                    <a:pt x="8" y="48"/>
                  </a:cubicBezTo>
                  <a:cubicBezTo>
                    <a:pt x="0" y="48"/>
                    <a:pt x="0" y="48"/>
                    <a:pt x="0" y="48"/>
                  </a:cubicBezTo>
                  <a:cubicBezTo>
                    <a:pt x="0" y="12"/>
                    <a:pt x="0" y="12"/>
                    <a:pt x="0" y="12"/>
                  </a:cubicBezTo>
                  <a:cubicBezTo>
                    <a:pt x="0" y="5"/>
                    <a:pt x="5" y="0"/>
                    <a:pt x="12" y="0"/>
                  </a:cubicBezTo>
                  <a:cubicBezTo>
                    <a:pt x="140" y="0"/>
                    <a:pt x="140" y="0"/>
                    <a:pt x="140" y="0"/>
                  </a:cubicBezTo>
                  <a:cubicBezTo>
                    <a:pt x="147" y="0"/>
                    <a:pt x="152" y="5"/>
                    <a:pt x="152" y="12"/>
                  </a:cubicBezTo>
                  <a:cubicBezTo>
                    <a:pt x="152" y="92"/>
                    <a:pt x="152" y="92"/>
                    <a:pt x="152" y="92"/>
                  </a:cubicBezTo>
                  <a:cubicBezTo>
                    <a:pt x="152" y="99"/>
                    <a:pt x="147" y="104"/>
                    <a:pt x="140" y="104"/>
                  </a:cubicBezTo>
                  <a:cubicBezTo>
                    <a:pt x="82" y="104"/>
                    <a:pt x="82" y="104"/>
                    <a:pt x="82" y="104"/>
                  </a:cubicBezTo>
                  <a:lnTo>
                    <a:pt x="59" y="127"/>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46" name="Rectangle 158"/>
            <p:cNvSpPr>
              <a:spLocks noChangeArrowheads="1"/>
            </p:cNvSpPr>
            <p:nvPr/>
          </p:nvSpPr>
          <p:spPr bwMode="auto">
            <a:xfrm>
              <a:off x="7018338" y="2540001"/>
              <a:ext cx="26987"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47" name="Rectangle 159"/>
            <p:cNvSpPr>
              <a:spLocks noChangeArrowheads="1"/>
            </p:cNvSpPr>
            <p:nvPr/>
          </p:nvSpPr>
          <p:spPr bwMode="auto">
            <a:xfrm>
              <a:off x="7072313" y="2540001"/>
              <a:ext cx="26987"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48" name="Rectangle 160"/>
            <p:cNvSpPr>
              <a:spLocks noChangeArrowheads="1"/>
            </p:cNvSpPr>
            <p:nvPr/>
          </p:nvSpPr>
          <p:spPr bwMode="auto">
            <a:xfrm>
              <a:off x="7126288" y="2540001"/>
              <a:ext cx="26987"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49" name="Line 161"/>
            <p:cNvSpPr>
              <a:spLocks noChangeShapeType="1"/>
            </p:cNvSpPr>
            <p:nvPr/>
          </p:nvSpPr>
          <p:spPr bwMode="auto">
            <a:xfrm>
              <a:off x="6938963" y="2968626"/>
              <a:ext cx="0" cy="0"/>
            </a:xfrm>
            <a:prstGeom prst="line">
              <a:avLst/>
            </a:prstGeom>
            <a:ln>
              <a:headEnd/>
              <a:tailEn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50" name="Freeform 162"/>
            <p:cNvSpPr>
              <a:spLocks/>
            </p:cNvSpPr>
            <p:nvPr/>
          </p:nvSpPr>
          <p:spPr bwMode="auto">
            <a:xfrm>
              <a:off x="6537325" y="2959101"/>
              <a:ext cx="206375" cy="277813"/>
            </a:xfrm>
            <a:custGeom>
              <a:avLst/>
              <a:gdLst>
                <a:gd name="T0" fmla="*/ 8 w 62"/>
                <a:gd name="T1" fmla="*/ 83 h 83"/>
                <a:gd name="T2" fmla="*/ 0 w 62"/>
                <a:gd name="T3" fmla="*/ 83 h 83"/>
                <a:gd name="T4" fmla="*/ 0 w 62"/>
                <a:gd name="T5" fmla="*/ 55 h 83"/>
                <a:gd name="T6" fmla="*/ 37 w 62"/>
                <a:gd name="T7" fmla="*/ 9 h 83"/>
                <a:gd name="T8" fmla="*/ 58 w 62"/>
                <a:gd name="T9" fmla="*/ 0 h 83"/>
                <a:gd name="T10" fmla="*/ 62 w 62"/>
                <a:gd name="T11" fmla="*/ 6 h 83"/>
                <a:gd name="T12" fmla="*/ 39 w 62"/>
                <a:gd name="T13" fmla="*/ 17 h 83"/>
                <a:gd name="T14" fmla="*/ 8 w 62"/>
                <a:gd name="T15" fmla="*/ 55 h 83"/>
                <a:gd name="T16" fmla="*/ 8 w 62"/>
                <a:gd name="T17" fmla="*/ 8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83">
                  <a:moveTo>
                    <a:pt x="8" y="83"/>
                  </a:moveTo>
                  <a:cubicBezTo>
                    <a:pt x="0" y="83"/>
                    <a:pt x="0" y="83"/>
                    <a:pt x="0" y="83"/>
                  </a:cubicBezTo>
                  <a:cubicBezTo>
                    <a:pt x="0" y="55"/>
                    <a:pt x="0" y="55"/>
                    <a:pt x="0" y="55"/>
                  </a:cubicBezTo>
                  <a:cubicBezTo>
                    <a:pt x="0" y="23"/>
                    <a:pt x="18" y="16"/>
                    <a:pt x="37" y="9"/>
                  </a:cubicBezTo>
                  <a:cubicBezTo>
                    <a:pt x="44" y="6"/>
                    <a:pt x="51" y="4"/>
                    <a:pt x="58" y="0"/>
                  </a:cubicBezTo>
                  <a:cubicBezTo>
                    <a:pt x="62" y="6"/>
                    <a:pt x="62" y="6"/>
                    <a:pt x="62" y="6"/>
                  </a:cubicBezTo>
                  <a:cubicBezTo>
                    <a:pt x="54" y="11"/>
                    <a:pt x="46" y="14"/>
                    <a:pt x="39" y="17"/>
                  </a:cubicBezTo>
                  <a:cubicBezTo>
                    <a:pt x="21" y="24"/>
                    <a:pt x="8" y="28"/>
                    <a:pt x="8" y="55"/>
                  </a:cubicBezTo>
                  <a:lnTo>
                    <a:pt x="8" y="83"/>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51" name="Freeform 163"/>
            <p:cNvSpPr>
              <a:spLocks/>
            </p:cNvSpPr>
            <p:nvPr/>
          </p:nvSpPr>
          <p:spPr bwMode="auto">
            <a:xfrm>
              <a:off x="6945313" y="2959101"/>
              <a:ext cx="207962" cy="277813"/>
            </a:xfrm>
            <a:custGeom>
              <a:avLst/>
              <a:gdLst>
                <a:gd name="T0" fmla="*/ 62 w 62"/>
                <a:gd name="T1" fmla="*/ 83 h 83"/>
                <a:gd name="T2" fmla="*/ 54 w 62"/>
                <a:gd name="T3" fmla="*/ 83 h 83"/>
                <a:gd name="T4" fmla="*/ 54 w 62"/>
                <a:gd name="T5" fmla="*/ 55 h 83"/>
                <a:gd name="T6" fmla="*/ 23 w 62"/>
                <a:gd name="T7" fmla="*/ 17 h 83"/>
                <a:gd name="T8" fmla="*/ 0 w 62"/>
                <a:gd name="T9" fmla="*/ 6 h 83"/>
                <a:gd name="T10" fmla="*/ 4 w 62"/>
                <a:gd name="T11" fmla="*/ 0 h 83"/>
                <a:gd name="T12" fmla="*/ 25 w 62"/>
                <a:gd name="T13" fmla="*/ 9 h 83"/>
                <a:gd name="T14" fmla="*/ 62 w 62"/>
                <a:gd name="T15" fmla="*/ 55 h 83"/>
                <a:gd name="T16" fmla="*/ 62 w 62"/>
                <a:gd name="T17" fmla="*/ 8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83">
                  <a:moveTo>
                    <a:pt x="62" y="83"/>
                  </a:moveTo>
                  <a:cubicBezTo>
                    <a:pt x="54" y="83"/>
                    <a:pt x="54" y="83"/>
                    <a:pt x="54" y="83"/>
                  </a:cubicBezTo>
                  <a:cubicBezTo>
                    <a:pt x="54" y="55"/>
                    <a:pt x="54" y="55"/>
                    <a:pt x="54" y="55"/>
                  </a:cubicBezTo>
                  <a:cubicBezTo>
                    <a:pt x="54" y="28"/>
                    <a:pt x="41" y="24"/>
                    <a:pt x="23" y="17"/>
                  </a:cubicBezTo>
                  <a:cubicBezTo>
                    <a:pt x="16" y="14"/>
                    <a:pt x="8" y="11"/>
                    <a:pt x="0" y="6"/>
                  </a:cubicBezTo>
                  <a:cubicBezTo>
                    <a:pt x="4" y="0"/>
                    <a:pt x="4" y="0"/>
                    <a:pt x="4" y="0"/>
                  </a:cubicBezTo>
                  <a:cubicBezTo>
                    <a:pt x="11" y="4"/>
                    <a:pt x="18" y="6"/>
                    <a:pt x="25" y="9"/>
                  </a:cubicBezTo>
                  <a:cubicBezTo>
                    <a:pt x="44" y="16"/>
                    <a:pt x="62" y="23"/>
                    <a:pt x="62" y="55"/>
                  </a:cubicBezTo>
                  <a:lnTo>
                    <a:pt x="62" y="83"/>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52" name="Freeform 164"/>
            <p:cNvSpPr>
              <a:spLocks noEditPoints="1"/>
            </p:cNvSpPr>
            <p:nvPr/>
          </p:nvSpPr>
          <p:spPr bwMode="auto">
            <a:xfrm>
              <a:off x="6721475" y="2914651"/>
              <a:ext cx="247650" cy="123825"/>
            </a:xfrm>
            <a:custGeom>
              <a:avLst/>
              <a:gdLst>
                <a:gd name="T0" fmla="*/ 113 w 156"/>
                <a:gd name="T1" fmla="*/ 78 h 78"/>
                <a:gd name="T2" fmla="*/ 78 w 156"/>
                <a:gd name="T3" fmla="*/ 59 h 78"/>
                <a:gd name="T4" fmla="*/ 42 w 156"/>
                <a:gd name="T5" fmla="*/ 78 h 78"/>
                <a:gd name="T6" fmla="*/ 0 w 156"/>
                <a:gd name="T7" fmla="*/ 36 h 78"/>
                <a:gd name="T8" fmla="*/ 23 w 156"/>
                <a:gd name="T9" fmla="*/ 0 h 78"/>
                <a:gd name="T10" fmla="*/ 78 w 156"/>
                <a:gd name="T11" fmla="*/ 9 h 78"/>
                <a:gd name="T12" fmla="*/ 132 w 156"/>
                <a:gd name="T13" fmla="*/ 0 h 78"/>
                <a:gd name="T14" fmla="*/ 156 w 156"/>
                <a:gd name="T15" fmla="*/ 36 h 78"/>
                <a:gd name="T16" fmla="*/ 113 w 156"/>
                <a:gd name="T17" fmla="*/ 78 h 78"/>
                <a:gd name="T18" fmla="*/ 78 w 156"/>
                <a:gd name="T19" fmla="*/ 42 h 78"/>
                <a:gd name="T20" fmla="*/ 109 w 156"/>
                <a:gd name="T21" fmla="*/ 57 h 78"/>
                <a:gd name="T22" fmla="*/ 135 w 156"/>
                <a:gd name="T23" fmla="*/ 32 h 78"/>
                <a:gd name="T24" fmla="*/ 124 w 156"/>
                <a:gd name="T25" fmla="*/ 17 h 78"/>
                <a:gd name="T26" fmla="*/ 78 w 156"/>
                <a:gd name="T27" fmla="*/ 25 h 78"/>
                <a:gd name="T28" fmla="*/ 31 w 156"/>
                <a:gd name="T29" fmla="*/ 17 h 78"/>
                <a:gd name="T30" fmla="*/ 21 w 156"/>
                <a:gd name="T31" fmla="*/ 32 h 78"/>
                <a:gd name="T32" fmla="*/ 46 w 156"/>
                <a:gd name="T33" fmla="*/ 57 h 78"/>
                <a:gd name="T34" fmla="*/ 78 w 156"/>
                <a:gd name="T35" fmla="*/ 42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6" h="78">
                  <a:moveTo>
                    <a:pt x="113" y="78"/>
                  </a:moveTo>
                  <a:lnTo>
                    <a:pt x="78" y="59"/>
                  </a:lnTo>
                  <a:lnTo>
                    <a:pt x="42" y="78"/>
                  </a:lnTo>
                  <a:lnTo>
                    <a:pt x="0" y="36"/>
                  </a:lnTo>
                  <a:lnTo>
                    <a:pt x="23" y="0"/>
                  </a:lnTo>
                  <a:lnTo>
                    <a:pt x="78" y="9"/>
                  </a:lnTo>
                  <a:lnTo>
                    <a:pt x="132" y="0"/>
                  </a:lnTo>
                  <a:lnTo>
                    <a:pt x="156" y="36"/>
                  </a:lnTo>
                  <a:lnTo>
                    <a:pt x="113" y="78"/>
                  </a:lnTo>
                  <a:close/>
                  <a:moveTo>
                    <a:pt x="78" y="42"/>
                  </a:moveTo>
                  <a:lnTo>
                    <a:pt x="109" y="57"/>
                  </a:lnTo>
                  <a:lnTo>
                    <a:pt x="135" y="32"/>
                  </a:lnTo>
                  <a:lnTo>
                    <a:pt x="124" y="17"/>
                  </a:lnTo>
                  <a:lnTo>
                    <a:pt x="78" y="25"/>
                  </a:lnTo>
                  <a:lnTo>
                    <a:pt x="31" y="17"/>
                  </a:lnTo>
                  <a:lnTo>
                    <a:pt x="21" y="32"/>
                  </a:lnTo>
                  <a:lnTo>
                    <a:pt x="46" y="57"/>
                  </a:lnTo>
                  <a:lnTo>
                    <a:pt x="78" y="42"/>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53" name="Rectangle 165"/>
            <p:cNvSpPr>
              <a:spLocks noChangeArrowheads="1"/>
            </p:cNvSpPr>
            <p:nvPr/>
          </p:nvSpPr>
          <p:spPr bwMode="auto">
            <a:xfrm>
              <a:off x="6897688" y="2874963"/>
              <a:ext cx="26987" cy="53975"/>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54" name="Rectangle 166"/>
            <p:cNvSpPr>
              <a:spLocks noChangeArrowheads="1"/>
            </p:cNvSpPr>
            <p:nvPr/>
          </p:nvSpPr>
          <p:spPr bwMode="auto">
            <a:xfrm>
              <a:off x="6764338" y="2874963"/>
              <a:ext cx="26987" cy="53975"/>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55" name="Rectangle 167"/>
            <p:cNvSpPr>
              <a:spLocks noChangeArrowheads="1"/>
            </p:cNvSpPr>
            <p:nvPr/>
          </p:nvSpPr>
          <p:spPr bwMode="auto">
            <a:xfrm>
              <a:off x="6831013" y="3101976"/>
              <a:ext cx="26987"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56" name="Rectangle 168"/>
            <p:cNvSpPr>
              <a:spLocks noChangeArrowheads="1"/>
            </p:cNvSpPr>
            <p:nvPr/>
          </p:nvSpPr>
          <p:spPr bwMode="auto">
            <a:xfrm>
              <a:off x="6831013" y="3048001"/>
              <a:ext cx="26987" cy="26988"/>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57" name="Freeform 169"/>
            <p:cNvSpPr>
              <a:spLocks/>
            </p:cNvSpPr>
            <p:nvPr/>
          </p:nvSpPr>
          <p:spPr bwMode="auto">
            <a:xfrm>
              <a:off x="6710363" y="2700338"/>
              <a:ext cx="268287" cy="201613"/>
            </a:xfrm>
            <a:custGeom>
              <a:avLst/>
              <a:gdLst>
                <a:gd name="T0" fmla="*/ 40 w 80"/>
                <a:gd name="T1" fmla="*/ 60 h 60"/>
                <a:gd name="T2" fmla="*/ 18 w 80"/>
                <a:gd name="T3" fmla="*/ 56 h 60"/>
                <a:gd name="T4" fmla="*/ 18 w 80"/>
                <a:gd name="T5" fmla="*/ 55 h 60"/>
                <a:gd name="T6" fmla="*/ 0 w 80"/>
                <a:gd name="T7" fmla="*/ 17 h 60"/>
                <a:gd name="T8" fmla="*/ 0 w 80"/>
                <a:gd name="T9" fmla="*/ 16 h 60"/>
                <a:gd name="T10" fmla="*/ 0 w 80"/>
                <a:gd name="T11" fmla="*/ 0 h 60"/>
                <a:gd name="T12" fmla="*/ 8 w 80"/>
                <a:gd name="T13" fmla="*/ 0 h 60"/>
                <a:gd name="T14" fmla="*/ 8 w 80"/>
                <a:gd name="T15" fmla="*/ 16 h 60"/>
                <a:gd name="T16" fmla="*/ 22 w 80"/>
                <a:gd name="T17" fmla="*/ 49 h 60"/>
                <a:gd name="T18" fmla="*/ 40 w 80"/>
                <a:gd name="T19" fmla="*/ 52 h 60"/>
                <a:gd name="T20" fmla="*/ 58 w 80"/>
                <a:gd name="T21" fmla="*/ 49 h 60"/>
                <a:gd name="T22" fmla="*/ 72 w 80"/>
                <a:gd name="T23" fmla="*/ 16 h 60"/>
                <a:gd name="T24" fmla="*/ 72 w 80"/>
                <a:gd name="T25" fmla="*/ 0 h 60"/>
                <a:gd name="T26" fmla="*/ 80 w 80"/>
                <a:gd name="T27" fmla="*/ 0 h 60"/>
                <a:gd name="T28" fmla="*/ 80 w 80"/>
                <a:gd name="T29" fmla="*/ 17 h 60"/>
                <a:gd name="T30" fmla="*/ 62 w 80"/>
                <a:gd name="T31" fmla="*/ 55 h 60"/>
                <a:gd name="T32" fmla="*/ 62 w 80"/>
                <a:gd name="T33" fmla="*/ 56 h 60"/>
                <a:gd name="T34" fmla="*/ 40 w 80"/>
                <a:gd name="T35" fmla="*/ 6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60">
                  <a:moveTo>
                    <a:pt x="40" y="60"/>
                  </a:moveTo>
                  <a:cubicBezTo>
                    <a:pt x="39" y="60"/>
                    <a:pt x="27" y="60"/>
                    <a:pt x="18" y="56"/>
                  </a:cubicBezTo>
                  <a:cubicBezTo>
                    <a:pt x="18" y="55"/>
                    <a:pt x="18" y="55"/>
                    <a:pt x="18" y="55"/>
                  </a:cubicBezTo>
                  <a:cubicBezTo>
                    <a:pt x="17" y="55"/>
                    <a:pt x="4" y="46"/>
                    <a:pt x="0" y="17"/>
                  </a:cubicBezTo>
                  <a:cubicBezTo>
                    <a:pt x="0" y="16"/>
                    <a:pt x="0" y="16"/>
                    <a:pt x="0" y="16"/>
                  </a:cubicBezTo>
                  <a:cubicBezTo>
                    <a:pt x="0" y="0"/>
                    <a:pt x="0" y="0"/>
                    <a:pt x="0" y="0"/>
                  </a:cubicBezTo>
                  <a:cubicBezTo>
                    <a:pt x="8" y="0"/>
                    <a:pt x="8" y="0"/>
                    <a:pt x="8" y="0"/>
                  </a:cubicBezTo>
                  <a:cubicBezTo>
                    <a:pt x="8" y="16"/>
                    <a:pt x="8" y="16"/>
                    <a:pt x="8" y="16"/>
                  </a:cubicBezTo>
                  <a:cubicBezTo>
                    <a:pt x="11" y="39"/>
                    <a:pt x="21" y="48"/>
                    <a:pt x="22" y="49"/>
                  </a:cubicBezTo>
                  <a:cubicBezTo>
                    <a:pt x="29" y="52"/>
                    <a:pt x="40" y="52"/>
                    <a:pt x="40" y="52"/>
                  </a:cubicBezTo>
                  <a:cubicBezTo>
                    <a:pt x="40" y="52"/>
                    <a:pt x="51" y="52"/>
                    <a:pt x="58" y="49"/>
                  </a:cubicBezTo>
                  <a:cubicBezTo>
                    <a:pt x="59" y="48"/>
                    <a:pt x="69" y="39"/>
                    <a:pt x="72" y="16"/>
                  </a:cubicBezTo>
                  <a:cubicBezTo>
                    <a:pt x="72" y="0"/>
                    <a:pt x="72" y="0"/>
                    <a:pt x="72" y="0"/>
                  </a:cubicBezTo>
                  <a:cubicBezTo>
                    <a:pt x="80" y="0"/>
                    <a:pt x="80" y="0"/>
                    <a:pt x="80" y="0"/>
                  </a:cubicBezTo>
                  <a:cubicBezTo>
                    <a:pt x="80" y="17"/>
                    <a:pt x="80" y="17"/>
                    <a:pt x="80" y="17"/>
                  </a:cubicBezTo>
                  <a:cubicBezTo>
                    <a:pt x="76" y="46"/>
                    <a:pt x="63" y="55"/>
                    <a:pt x="62" y="55"/>
                  </a:cubicBezTo>
                  <a:cubicBezTo>
                    <a:pt x="62" y="56"/>
                    <a:pt x="62" y="56"/>
                    <a:pt x="62" y="56"/>
                  </a:cubicBezTo>
                  <a:cubicBezTo>
                    <a:pt x="53" y="60"/>
                    <a:pt x="41" y="60"/>
                    <a:pt x="40" y="60"/>
                  </a:cubicBez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58" name="Freeform 170"/>
            <p:cNvSpPr>
              <a:spLocks/>
            </p:cNvSpPr>
            <p:nvPr/>
          </p:nvSpPr>
          <p:spPr bwMode="auto">
            <a:xfrm>
              <a:off x="6710363" y="2566988"/>
              <a:ext cx="268287" cy="133350"/>
            </a:xfrm>
            <a:custGeom>
              <a:avLst/>
              <a:gdLst>
                <a:gd name="T0" fmla="*/ 80 w 80"/>
                <a:gd name="T1" fmla="*/ 40 h 40"/>
                <a:gd name="T2" fmla="*/ 72 w 80"/>
                <a:gd name="T3" fmla="*/ 40 h 40"/>
                <a:gd name="T4" fmla="*/ 40 w 80"/>
                <a:gd name="T5" fmla="*/ 8 h 40"/>
                <a:gd name="T6" fmla="*/ 8 w 80"/>
                <a:gd name="T7" fmla="*/ 40 h 40"/>
                <a:gd name="T8" fmla="*/ 0 w 80"/>
                <a:gd name="T9" fmla="*/ 40 h 40"/>
                <a:gd name="T10" fmla="*/ 40 w 80"/>
                <a:gd name="T11" fmla="*/ 0 h 40"/>
                <a:gd name="T12" fmla="*/ 80 w 80"/>
                <a:gd name="T13" fmla="*/ 40 h 40"/>
              </a:gdLst>
              <a:ahLst/>
              <a:cxnLst>
                <a:cxn ang="0">
                  <a:pos x="T0" y="T1"/>
                </a:cxn>
                <a:cxn ang="0">
                  <a:pos x="T2" y="T3"/>
                </a:cxn>
                <a:cxn ang="0">
                  <a:pos x="T4" y="T5"/>
                </a:cxn>
                <a:cxn ang="0">
                  <a:pos x="T6" y="T7"/>
                </a:cxn>
                <a:cxn ang="0">
                  <a:pos x="T8" y="T9"/>
                </a:cxn>
                <a:cxn ang="0">
                  <a:pos x="T10" y="T11"/>
                </a:cxn>
                <a:cxn ang="0">
                  <a:pos x="T12" y="T13"/>
                </a:cxn>
              </a:cxnLst>
              <a:rect l="0" t="0" r="r" b="b"/>
              <a:pathLst>
                <a:path w="80" h="40">
                  <a:moveTo>
                    <a:pt x="80" y="40"/>
                  </a:moveTo>
                  <a:cubicBezTo>
                    <a:pt x="72" y="40"/>
                    <a:pt x="72" y="40"/>
                    <a:pt x="72" y="40"/>
                  </a:cubicBezTo>
                  <a:cubicBezTo>
                    <a:pt x="72" y="18"/>
                    <a:pt x="62" y="8"/>
                    <a:pt x="40" y="8"/>
                  </a:cubicBezTo>
                  <a:cubicBezTo>
                    <a:pt x="18" y="8"/>
                    <a:pt x="8" y="18"/>
                    <a:pt x="8" y="40"/>
                  </a:cubicBezTo>
                  <a:cubicBezTo>
                    <a:pt x="0" y="40"/>
                    <a:pt x="0" y="40"/>
                    <a:pt x="0" y="40"/>
                  </a:cubicBezTo>
                  <a:cubicBezTo>
                    <a:pt x="0" y="13"/>
                    <a:pt x="13" y="0"/>
                    <a:pt x="40" y="0"/>
                  </a:cubicBezTo>
                  <a:cubicBezTo>
                    <a:pt x="67" y="0"/>
                    <a:pt x="80" y="13"/>
                    <a:pt x="80" y="40"/>
                  </a:cubicBez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59" name="Freeform 171"/>
            <p:cNvSpPr>
              <a:spLocks/>
            </p:cNvSpPr>
            <p:nvPr/>
          </p:nvSpPr>
          <p:spPr bwMode="auto">
            <a:xfrm>
              <a:off x="6716713" y="2660651"/>
              <a:ext cx="255587" cy="80963"/>
            </a:xfrm>
            <a:custGeom>
              <a:avLst/>
              <a:gdLst>
                <a:gd name="T0" fmla="*/ 123 w 161"/>
                <a:gd name="T1" fmla="*/ 51 h 51"/>
                <a:gd name="T2" fmla="*/ 38 w 161"/>
                <a:gd name="T3" fmla="*/ 17 h 51"/>
                <a:gd name="T4" fmla="*/ 9 w 161"/>
                <a:gd name="T5" fmla="*/ 34 h 51"/>
                <a:gd name="T6" fmla="*/ 0 w 161"/>
                <a:gd name="T7" fmla="*/ 17 h 51"/>
                <a:gd name="T8" fmla="*/ 38 w 161"/>
                <a:gd name="T9" fmla="*/ 0 h 51"/>
                <a:gd name="T10" fmla="*/ 123 w 161"/>
                <a:gd name="T11" fmla="*/ 34 h 51"/>
                <a:gd name="T12" fmla="*/ 152 w 161"/>
                <a:gd name="T13" fmla="*/ 17 h 51"/>
                <a:gd name="T14" fmla="*/ 161 w 161"/>
                <a:gd name="T15" fmla="*/ 34 h 51"/>
                <a:gd name="T16" fmla="*/ 123 w 161"/>
                <a:gd name="T17"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1" h="51">
                  <a:moveTo>
                    <a:pt x="123" y="51"/>
                  </a:moveTo>
                  <a:lnTo>
                    <a:pt x="38" y="17"/>
                  </a:lnTo>
                  <a:lnTo>
                    <a:pt x="9" y="34"/>
                  </a:lnTo>
                  <a:lnTo>
                    <a:pt x="0" y="17"/>
                  </a:lnTo>
                  <a:lnTo>
                    <a:pt x="38" y="0"/>
                  </a:lnTo>
                  <a:lnTo>
                    <a:pt x="123" y="34"/>
                  </a:lnTo>
                  <a:lnTo>
                    <a:pt x="152" y="17"/>
                  </a:lnTo>
                  <a:lnTo>
                    <a:pt x="161" y="34"/>
                  </a:lnTo>
                  <a:lnTo>
                    <a:pt x="123" y="51"/>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60" name="Rectangle 172"/>
            <p:cNvSpPr>
              <a:spLocks noChangeArrowheads="1"/>
            </p:cNvSpPr>
            <p:nvPr/>
          </p:nvSpPr>
          <p:spPr bwMode="auto">
            <a:xfrm>
              <a:off x="6643688" y="3155951"/>
              <a:ext cx="26987" cy="80963"/>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61" name="Rectangle 173"/>
            <p:cNvSpPr>
              <a:spLocks noChangeArrowheads="1"/>
            </p:cNvSpPr>
            <p:nvPr/>
          </p:nvSpPr>
          <p:spPr bwMode="auto">
            <a:xfrm>
              <a:off x="7018338" y="3155951"/>
              <a:ext cx="26987" cy="80963"/>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grpSp>
      <p:grpSp>
        <p:nvGrpSpPr>
          <p:cNvPr id="62" name="Group 22"/>
          <p:cNvGrpSpPr/>
          <p:nvPr/>
        </p:nvGrpSpPr>
        <p:grpSpPr>
          <a:xfrm>
            <a:off x="448995" y="2944626"/>
            <a:ext cx="958287" cy="623226"/>
            <a:chOff x="6437241" y="5385508"/>
            <a:chExt cx="1238704" cy="735220"/>
          </a:xfrm>
          <a:solidFill>
            <a:schemeClr val="tx1">
              <a:lumMod val="40000"/>
              <a:lumOff val="60000"/>
            </a:schemeClr>
          </a:solidFill>
        </p:grpSpPr>
        <p:sp>
          <p:nvSpPr>
            <p:cNvPr id="63" name="Freeform 843"/>
            <p:cNvSpPr>
              <a:spLocks/>
            </p:cNvSpPr>
            <p:nvPr/>
          </p:nvSpPr>
          <p:spPr bwMode="auto">
            <a:xfrm>
              <a:off x="6977402" y="5742281"/>
              <a:ext cx="16672" cy="350105"/>
            </a:xfrm>
            <a:custGeom>
              <a:avLst/>
              <a:gdLst>
                <a:gd name="T0" fmla="*/ 2 w 4"/>
                <a:gd name="T1" fmla="*/ 89 h 89"/>
                <a:gd name="T2" fmla="*/ 0 w 4"/>
                <a:gd name="T3" fmla="*/ 87 h 89"/>
                <a:gd name="T4" fmla="*/ 0 w 4"/>
                <a:gd name="T5" fmla="*/ 2 h 89"/>
                <a:gd name="T6" fmla="*/ 2 w 4"/>
                <a:gd name="T7" fmla="*/ 0 h 89"/>
                <a:gd name="T8" fmla="*/ 4 w 4"/>
                <a:gd name="T9" fmla="*/ 2 h 89"/>
                <a:gd name="T10" fmla="*/ 4 w 4"/>
                <a:gd name="T11" fmla="*/ 87 h 89"/>
                <a:gd name="T12" fmla="*/ 2 w 4"/>
                <a:gd name="T13" fmla="*/ 89 h 89"/>
              </a:gdLst>
              <a:ahLst/>
              <a:cxnLst>
                <a:cxn ang="0">
                  <a:pos x="T0" y="T1"/>
                </a:cxn>
                <a:cxn ang="0">
                  <a:pos x="T2" y="T3"/>
                </a:cxn>
                <a:cxn ang="0">
                  <a:pos x="T4" y="T5"/>
                </a:cxn>
                <a:cxn ang="0">
                  <a:pos x="T6" y="T7"/>
                </a:cxn>
                <a:cxn ang="0">
                  <a:pos x="T8" y="T9"/>
                </a:cxn>
                <a:cxn ang="0">
                  <a:pos x="T10" y="T11"/>
                </a:cxn>
                <a:cxn ang="0">
                  <a:pos x="T12" y="T13"/>
                </a:cxn>
              </a:cxnLst>
              <a:rect l="0" t="0" r="r" b="b"/>
              <a:pathLst>
                <a:path w="4" h="89">
                  <a:moveTo>
                    <a:pt x="2" y="89"/>
                  </a:moveTo>
                  <a:cubicBezTo>
                    <a:pt x="1" y="89"/>
                    <a:pt x="0" y="88"/>
                    <a:pt x="0" y="87"/>
                  </a:cubicBezTo>
                  <a:cubicBezTo>
                    <a:pt x="0" y="2"/>
                    <a:pt x="0" y="2"/>
                    <a:pt x="0" y="2"/>
                  </a:cubicBezTo>
                  <a:cubicBezTo>
                    <a:pt x="0" y="1"/>
                    <a:pt x="1" y="0"/>
                    <a:pt x="2" y="0"/>
                  </a:cubicBezTo>
                  <a:cubicBezTo>
                    <a:pt x="3" y="0"/>
                    <a:pt x="4" y="1"/>
                    <a:pt x="4" y="2"/>
                  </a:cubicBezTo>
                  <a:cubicBezTo>
                    <a:pt x="4" y="87"/>
                    <a:pt x="4" y="87"/>
                    <a:pt x="4" y="87"/>
                  </a:cubicBezTo>
                  <a:cubicBezTo>
                    <a:pt x="4" y="88"/>
                    <a:pt x="3" y="89"/>
                    <a:pt x="2" y="89"/>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64" name="Freeform 844"/>
            <p:cNvSpPr>
              <a:spLocks/>
            </p:cNvSpPr>
            <p:nvPr/>
          </p:nvSpPr>
          <p:spPr bwMode="auto">
            <a:xfrm>
              <a:off x="7049091" y="5903997"/>
              <a:ext cx="15005" cy="188390"/>
            </a:xfrm>
            <a:custGeom>
              <a:avLst/>
              <a:gdLst>
                <a:gd name="T0" fmla="*/ 2 w 4"/>
                <a:gd name="T1" fmla="*/ 48 h 48"/>
                <a:gd name="T2" fmla="*/ 0 w 4"/>
                <a:gd name="T3" fmla="*/ 46 h 48"/>
                <a:gd name="T4" fmla="*/ 0 w 4"/>
                <a:gd name="T5" fmla="*/ 2 h 48"/>
                <a:gd name="T6" fmla="*/ 2 w 4"/>
                <a:gd name="T7" fmla="*/ 0 h 48"/>
                <a:gd name="T8" fmla="*/ 4 w 4"/>
                <a:gd name="T9" fmla="*/ 2 h 48"/>
                <a:gd name="T10" fmla="*/ 4 w 4"/>
                <a:gd name="T11" fmla="*/ 46 h 48"/>
                <a:gd name="T12" fmla="*/ 2 w 4"/>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4" h="48">
                  <a:moveTo>
                    <a:pt x="2" y="48"/>
                  </a:moveTo>
                  <a:cubicBezTo>
                    <a:pt x="1" y="48"/>
                    <a:pt x="0" y="47"/>
                    <a:pt x="0" y="46"/>
                  </a:cubicBezTo>
                  <a:cubicBezTo>
                    <a:pt x="0" y="2"/>
                    <a:pt x="0" y="2"/>
                    <a:pt x="0" y="2"/>
                  </a:cubicBezTo>
                  <a:cubicBezTo>
                    <a:pt x="0" y="1"/>
                    <a:pt x="1" y="0"/>
                    <a:pt x="2" y="0"/>
                  </a:cubicBezTo>
                  <a:cubicBezTo>
                    <a:pt x="3" y="0"/>
                    <a:pt x="4" y="1"/>
                    <a:pt x="4" y="2"/>
                  </a:cubicBezTo>
                  <a:cubicBezTo>
                    <a:pt x="4" y="46"/>
                    <a:pt x="4" y="46"/>
                    <a:pt x="4" y="46"/>
                  </a:cubicBezTo>
                  <a:cubicBezTo>
                    <a:pt x="4" y="47"/>
                    <a:pt x="3" y="48"/>
                    <a:pt x="2" y="48"/>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65" name="Freeform 845"/>
            <p:cNvSpPr>
              <a:spLocks/>
            </p:cNvSpPr>
            <p:nvPr/>
          </p:nvSpPr>
          <p:spPr bwMode="auto">
            <a:xfrm>
              <a:off x="7112443" y="5742281"/>
              <a:ext cx="15005" cy="350105"/>
            </a:xfrm>
            <a:custGeom>
              <a:avLst/>
              <a:gdLst>
                <a:gd name="T0" fmla="*/ 2 w 4"/>
                <a:gd name="T1" fmla="*/ 89 h 89"/>
                <a:gd name="T2" fmla="*/ 0 w 4"/>
                <a:gd name="T3" fmla="*/ 87 h 89"/>
                <a:gd name="T4" fmla="*/ 0 w 4"/>
                <a:gd name="T5" fmla="*/ 2 h 89"/>
                <a:gd name="T6" fmla="*/ 2 w 4"/>
                <a:gd name="T7" fmla="*/ 0 h 89"/>
                <a:gd name="T8" fmla="*/ 4 w 4"/>
                <a:gd name="T9" fmla="*/ 2 h 89"/>
                <a:gd name="T10" fmla="*/ 4 w 4"/>
                <a:gd name="T11" fmla="*/ 87 h 89"/>
                <a:gd name="T12" fmla="*/ 2 w 4"/>
                <a:gd name="T13" fmla="*/ 89 h 89"/>
              </a:gdLst>
              <a:ahLst/>
              <a:cxnLst>
                <a:cxn ang="0">
                  <a:pos x="T0" y="T1"/>
                </a:cxn>
                <a:cxn ang="0">
                  <a:pos x="T2" y="T3"/>
                </a:cxn>
                <a:cxn ang="0">
                  <a:pos x="T4" y="T5"/>
                </a:cxn>
                <a:cxn ang="0">
                  <a:pos x="T6" y="T7"/>
                </a:cxn>
                <a:cxn ang="0">
                  <a:pos x="T8" y="T9"/>
                </a:cxn>
                <a:cxn ang="0">
                  <a:pos x="T10" y="T11"/>
                </a:cxn>
                <a:cxn ang="0">
                  <a:pos x="T12" y="T13"/>
                </a:cxn>
              </a:cxnLst>
              <a:rect l="0" t="0" r="r" b="b"/>
              <a:pathLst>
                <a:path w="4" h="89">
                  <a:moveTo>
                    <a:pt x="2" y="89"/>
                  </a:moveTo>
                  <a:cubicBezTo>
                    <a:pt x="1" y="89"/>
                    <a:pt x="0" y="88"/>
                    <a:pt x="0" y="87"/>
                  </a:cubicBezTo>
                  <a:cubicBezTo>
                    <a:pt x="0" y="2"/>
                    <a:pt x="0" y="2"/>
                    <a:pt x="0" y="2"/>
                  </a:cubicBezTo>
                  <a:cubicBezTo>
                    <a:pt x="0" y="1"/>
                    <a:pt x="1" y="0"/>
                    <a:pt x="2" y="0"/>
                  </a:cubicBezTo>
                  <a:cubicBezTo>
                    <a:pt x="4" y="0"/>
                    <a:pt x="4" y="1"/>
                    <a:pt x="4" y="2"/>
                  </a:cubicBezTo>
                  <a:cubicBezTo>
                    <a:pt x="4" y="87"/>
                    <a:pt x="4" y="87"/>
                    <a:pt x="4" y="87"/>
                  </a:cubicBezTo>
                  <a:cubicBezTo>
                    <a:pt x="4" y="88"/>
                    <a:pt x="4" y="89"/>
                    <a:pt x="2" y="89"/>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66" name="Freeform 846"/>
            <p:cNvSpPr>
              <a:spLocks noEditPoints="1"/>
            </p:cNvSpPr>
            <p:nvPr/>
          </p:nvSpPr>
          <p:spPr bwMode="auto">
            <a:xfrm>
              <a:off x="6982404" y="5398845"/>
              <a:ext cx="150045" cy="153379"/>
            </a:xfrm>
            <a:custGeom>
              <a:avLst/>
              <a:gdLst>
                <a:gd name="T0" fmla="*/ 19 w 38"/>
                <a:gd name="T1" fmla="*/ 39 h 39"/>
                <a:gd name="T2" fmla="*/ 0 w 38"/>
                <a:gd name="T3" fmla="*/ 19 h 39"/>
                <a:gd name="T4" fmla="*/ 19 w 38"/>
                <a:gd name="T5" fmla="*/ 0 h 39"/>
                <a:gd name="T6" fmla="*/ 38 w 38"/>
                <a:gd name="T7" fmla="*/ 19 h 39"/>
                <a:gd name="T8" fmla="*/ 19 w 38"/>
                <a:gd name="T9" fmla="*/ 39 h 39"/>
                <a:gd name="T10" fmla="*/ 19 w 38"/>
                <a:gd name="T11" fmla="*/ 4 h 39"/>
                <a:gd name="T12" fmla="*/ 4 w 38"/>
                <a:gd name="T13" fmla="*/ 19 h 39"/>
                <a:gd name="T14" fmla="*/ 19 w 38"/>
                <a:gd name="T15" fmla="*/ 35 h 39"/>
                <a:gd name="T16" fmla="*/ 34 w 38"/>
                <a:gd name="T17" fmla="*/ 19 h 39"/>
                <a:gd name="T18" fmla="*/ 19 w 38"/>
                <a:gd name="T19" fmla="*/ 4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 h="39">
                  <a:moveTo>
                    <a:pt x="19" y="39"/>
                  </a:moveTo>
                  <a:cubicBezTo>
                    <a:pt x="9" y="39"/>
                    <a:pt x="0" y="30"/>
                    <a:pt x="0" y="19"/>
                  </a:cubicBezTo>
                  <a:cubicBezTo>
                    <a:pt x="0" y="8"/>
                    <a:pt x="9" y="0"/>
                    <a:pt x="19" y="0"/>
                  </a:cubicBezTo>
                  <a:cubicBezTo>
                    <a:pt x="29" y="0"/>
                    <a:pt x="38" y="8"/>
                    <a:pt x="38" y="19"/>
                  </a:cubicBezTo>
                  <a:cubicBezTo>
                    <a:pt x="38" y="30"/>
                    <a:pt x="29" y="39"/>
                    <a:pt x="19" y="39"/>
                  </a:cubicBezTo>
                  <a:close/>
                  <a:moveTo>
                    <a:pt x="19" y="4"/>
                  </a:moveTo>
                  <a:cubicBezTo>
                    <a:pt x="11" y="4"/>
                    <a:pt x="4" y="11"/>
                    <a:pt x="4" y="19"/>
                  </a:cubicBezTo>
                  <a:cubicBezTo>
                    <a:pt x="4" y="28"/>
                    <a:pt x="11" y="35"/>
                    <a:pt x="19" y="35"/>
                  </a:cubicBezTo>
                  <a:cubicBezTo>
                    <a:pt x="27" y="35"/>
                    <a:pt x="34" y="28"/>
                    <a:pt x="34" y="19"/>
                  </a:cubicBezTo>
                  <a:cubicBezTo>
                    <a:pt x="34" y="11"/>
                    <a:pt x="27" y="4"/>
                    <a:pt x="19" y="4"/>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67" name="Freeform 847"/>
            <p:cNvSpPr>
              <a:spLocks/>
            </p:cNvSpPr>
            <p:nvPr/>
          </p:nvSpPr>
          <p:spPr bwMode="auto">
            <a:xfrm>
              <a:off x="6915718" y="5567229"/>
              <a:ext cx="283418" cy="293421"/>
            </a:xfrm>
            <a:custGeom>
              <a:avLst/>
              <a:gdLst>
                <a:gd name="T0" fmla="*/ 54 w 72"/>
                <a:gd name="T1" fmla="*/ 73 h 74"/>
                <a:gd name="T2" fmla="*/ 52 w 72"/>
                <a:gd name="T3" fmla="*/ 72 h 74"/>
                <a:gd name="T4" fmla="*/ 54 w 72"/>
                <a:gd name="T5" fmla="*/ 69 h 74"/>
                <a:gd name="T6" fmla="*/ 68 w 72"/>
                <a:gd name="T7" fmla="*/ 47 h 74"/>
                <a:gd name="T8" fmla="*/ 68 w 72"/>
                <a:gd name="T9" fmla="*/ 35 h 74"/>
                <a:gd name="T10" fmla="*/ 46 w 72"/>
                <a:gd name="T11" fmla="*/ 4 h 74"/>
                <a:gd name="T12" fmla="*/ 38 w 72"/>
                <a:gd name="T13" fmla="*/ 19 h 74"/>
                <a:gd name="T14" fmla="*/ 34 w 72"/>
                <a:gd name="T15" fmla="*/ 19 h 74"/>
                <a:gd name="T16" fmla="*/ 26 w 72"/>
                <a:gd name="T17" fmla="*/ 4 h 74"/>
                <a:gd name="T18" fmla="*/ 4 w 72"/>
                <a:gd name="T19" fmla="*/ 35 h 74"/>
                <a:gd name="T20" fmla="*/ 4 w 72"/>
                <a:gd name="T21" fmla="*/ 47 h 74"/>
                <a:gd name="T22" fmla="*/ 18 w 72"/>
                <a:gd name="T23" fmla="*/ 69 h 74"/>
                <a:gd name="T24" fmla="*/ 20 w 72"/>
                <a:gd name="T25" fmla="*/ 72 h 74"/>
                <a:gd name="T26" fmla="*/ 18 w 72"/>
                <a:gd name="T27" fmla="*/ 73 h 74"/>
                <a:gd name="T28" fmla="*/ 0 w 72"/>
                <a:gd name="T29" fmla="*/ 47 h 74"/>
                <a:gd name="T30" fmla="*/ 0 w 72"/>
                <a:gd name="T31" fmla="*/ 35 h 74"/>
                <a:gd name="T32" fmla="*/ 26 w 72"/>
                <a:gd name="T33" fmla="*/ 0 h 74"/>
                <a:gd name="T34" fmla="*/ 28 w 72"/>
                <a:gd name="T35" fmla="*/ 1 h 74"/>
                <a:gd name="T36" fmla="*/ 36 w 72"/>
                <a:gd name="T37" fmla="*/ 14 h 74"/>
                <a:gd name="T38" fmla="*/ 43 w 72"/>
                <a:gd name="T39" fmla="*/ 1 h 74"/>
                <a:gd name="T40" fmla="*/ 44 w 72"/>
                <a:gd name="T41" fmla="*/ 1 h 74"/>
                <a:gd name="T42" fmla="*/ 46 w 72"/>
                <a:gd name="T43" fmla="*/ 0 h 74"/>
                <a:gd name="T44" fmla="*/ 72 w 72"/>
                <a:gd name="T45" fmla="*/ 35 h 74"/>
                <a:gd name="T46" fmla="*/ 72 w 72"/>
                <a:gd name="T47" fmla="*/ 47 h 74"/>
                <a:gd name="T48" fmla="*/ 54 w 72"/>
                <a:gd name="T49" fmla="*/ 73 h 74"/>
                <a:gd name="T50" fmla="*/ 54 w 72"/>
                <a:gd name="T51" fmla="*/ 73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2" h="74">
                  <a:moveTo>
                    <a:pt x="54" y="73"/>
                  </a:moveTo>
                  <a:cubicBezTo>
                    <a:pt x="53" y="73"/>
                    <a:pt x="52" y="73"/>
                    <a:pt x="52" y="72"/>
                  </a:cubicBezTo>
                  <a:cubicBezTo>
                    <a:pt x="52" y="70"/>
                    <a:pt x="53" y="70"/>
                    <a:pt x="54" y="69"/>
                  </a:cubicBezTo>
                  <a:cubicBezTo>
                    <a:pt x="64" y="69"/>
                    <a:pt x="68" y="69"/>
                    <a:pt x="68" y="47"/>
                  </a:cubicBezTo>
                  <a:cubicBezTo>
                    <a:pt x="68" y="35"/>
                    <a:pt x="68" y="35"/>
                    <a:pt x="68" y="35"/>
                  </a:cubicBezTo>
                  <a:cubicBezTo>
                    <a:pt x="68" y="14"/>
                    <a:pt x="63" y="6"/>
                    <a:pt x="46" y="4"/>
                  </a:cubicBezTo>
                  <a:cubicBezTo>
                    <a:pt x="45" y="6"/>
                    <a:pt x="43" y="11"/>
                    <a:pt x="38" y="19"/>
                  </a:cubicBezTo>
                  <a:cubicBezTo>
                    <a:pt x="37" y="20"/>
                    <a:pt x="35" y="20"/>
                    <a:pt x="34" y="19"/>
                  </a:cubicBezTo>
                  <a:cubicBezTo>
                    <a:pt x="26" y="4"/>
                    <a:pt x="26" y="4"/>
                    <a:pt x="26" y="4"/>
                  </a:cubicBezTo>
                  <a:cubicBezTo>
                    <a:pt x="9" y="6"/>
                    <a:pt x="4" y="14"/>
                    <a:pt x="4" y="35"/>
                  </a:cubicBezTo>
                  <a:cubicBezTo>
                    <a:pt x="4" y="47"/>
                    <a:pt x="4" y="47"/>
                    <a:pt x="4" y="47"/>
                  </a:cubicBezTo>
                  <a:cubicBezTo>
                    <a:pt x="4" y="69"/>
                    <a:pt x="8" y="69"/>
                    <a:pt x="18" y="69"/>
                  </a:cubicBezTo>
                  <a:cubicBezTo>
                    <a:pt x="19" y="70"/>
                    <a:pt x="20" y="70"/>
                    <a:pt x="20" y="72"/>
                  </a:cubicBezTo>
                  <a:cubicBezTo>
                    <a:pt x="20" y="73"/>
                    <a:pt x="19" y="74"/>
                    <a:pt x="18" y="73"/>
                  </a:cubicBezTo>
                  <a:cubicBezTo>
                    <a:pt x="4" y="73"/>
                    <a:pt x="0" y="69"/>
                    <a:pt x="0" y="47"/>
                  </a:cubicBezTo>
                  <a:cubicBezTo>
                    <a:pt x="0" y="35"/>
                    <a:pt x="0" y="35"/>
                    <a:pt x="0" y="35"/>
                  </a:cubicBezTo>
                  <a:cubicBezTo>
                    <a:pt x="0" y="11"/>
                    <a:pt x="7" y="2"/>
                    <a:pt x="26" y="0"/>
                  </a:cubicBezTo>
                  <a:cubicBezTo>
                    <a:pt x="27" y="0"/>
                    <a:pt x="28" y="0"/>
                    <a:pt x="28" y="1"/>
                  </a:cubicBezTo>
                  <a:cubicBezTo>
                    <a:pt x="36" y="14"/>
                    <a:pt x="36" y="14"/>
                    <a:pt x="36" y="14"/>
                  </a:cubicBezTo>
                  <a:cubicBezTo>
                    <a:pt x="39" y="9"/>
                    <a:pt x="43" y="2"/>
                    <a:pt x="43" y="1"/>
                  </a:cubicBezTo>
                  <a:cubicBezTo>
                    <a:pt x="44" y="1"/>
                    <a:pt x="44" y="1"/>
                    <a:pt x="44" y="1"/>
                  </a:cubicBezTo>
                  <a:cubicBezTo>
                    <a:pt x="44" y="0"/>
                    <a:pt x="45" y="0"/>
                    <a:pt x="46" y="0"/>
                  </a:cubicBezTo>
                  <a:cubicBezTo>
                    <a:pt x="65" y="2"/>
                    <a:pt x="72" y="11"/>
                    <a:pt x="72" y="35"/>
                  </a:cubicBezTo>
                  <a:cubicBezTo>
                    <a:pt x="72" y="47"/>
                    <a:pt x="72" y="47"/>
                    <a:pt x="72" y="47"/>
                  </a:cubicBezTo>
                  <a:cubicBezTo>
                    <a:pt x="72" y="69"/>
                    <a:pt x="68" y="73"/>
                    <a:pt x="54" y="73"/>
                  </a:cubicBezTo>
                  <a:cubicBezTo>
                    <a:pt x="54" y="73"/>
                    <a:pt x="54" y="73"/>
                    <a:pt x="54" y="73"/>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68" name="Freeform 848"/>
            <p:cNvSpPr>
              <a:spLocks/>
            </p:cNvSpPr>
            <p:nvPr/>
          </p:nvSpPr>
          <p:spPr bwMode="auto">
            <a:xfrm>
              <a:off x="6548942" y="5385508"/>
              <a:ext cx="295089" cy="225068"/>
            </a:xfrm>
            <a:custGeom>
              <a:avLst/>
              <a:gdLst>
                <a:gd name="T0" fmla="*/ 62 w 75"/>
                <a:gd name="T1" fmla="*/ 57 h 57"/>
                <a:gd name="T2" fmla="*/ 61 w 75"/>
                <a:gd name="T3" fmla="*/ 57 h 57"/>
                <a:gd name="T4" fmla="*/ 55 w 75"/>
                <a:gd name="T5" fmla="*/ 53 h 57"/>
                <a:gd name="T6" fmla="*/ 17 w 75"/>
                <a:gd name="T7" fmla="*/ 27 h 57"/>
                <a:gd name="T8" fmla="*/ 16 w 75"/>
                <a:gd name="T9" fmla="*/ 29 h 57"/>
                <a:gd name="T10" fmla="*/ 14 w 75"/>
                <a:gd name="T11" fmla="*/ 30 h 57"/>
                <a:gd name="T12" fmla="*/ 12 w 75"/>
                <a:gd name="T13" fmla="*/ 29 h 57"/>
                <a:gd name="T14" fmla="*/ 0 w 75"/>
                <a:gd name="T15" fmla="*/ 3 h 57"/>
                <a:gd name="T16" fmla="*/ 0 w 75"/>
                <a:gd name="T17" fmla="*/ 1 h 57"/>
                <a:gd name="T18" fmla="*/ 2 w 75"/>
                <a:gd name="T19" fmla="*/ 0 h 57"/>
                <a:gd name="T20" fmla="*/ 30 w 75"/>
                <a:gd name="T21" fmla="*/ 2 h 57"/>
                <a:gd name="T22" fmla="*/ 32 w 75"/>
                <a:gd name="T23" fmla="*/ 4 h 57"/>
                <a:gd name="T24" fmla="*/ 32 w 75"/>
                <a:gd name="T25" fmla="*/ 6 h 57"/>
                <a:gd name="T26" fmla="*/ 30 w 75"/>
                <a:gd name="T27" fmla="*/ 8 h 57"/>
                <a:gd name="T28" fmla="*/ 74 w 75"/>
                <a:gd name="T29" fmla="*/ 38 h 57"/>
                <a:gd name="T30" fmla="*/ 74 w 75"/>
                <a:gd name="T31" fmla="*/ 41 h 57"/>
                <a:gd name="T32" fmla="*/ 71 w 75"/>
                <a:gd name="T33" fmla="*/ 42 h 57"/>
                <a:gd name="T34" fmla="*/ 26 w 75"/>
                <a:gd name="T35" fmla="*/ 10 h 57"/>
                <a:gd name="T36" fmla="*/ 26 w 75"/>
                <a:gd name="T37" fmla="*/ 7 h 57"/>
                <a:gd name="T38" fmla="*/ 27 w 75"/>
                <a:gd name="T39" fmla="*/ 6 h 57"/>
                <a:gd name="T40" fmla="*/ 5 w 75"/>
                <a:gd name="T41" fmla="*/ 4 h 57"/>
                <a:gd name="T42" fmla="*/ 14 w 75"/>
                <a:gd name="T43" fmla="*/ 24 h 57"/>
                <a:gd name="T44" fmla="*/ 15 w 75"/>
                <a:gd name="T45" fmla="*/ 23 h 57"/>
                <a:gd name="T46" fmla="*/ 31 w 75"/>
                <a:gd name="T47" fmla="*/ 32 h 57"/>
                <a:gd name="T48" fmla="*/ 63 w 75"/>
                <a:gd name="T49" fmla="*/ 54 h 57"/>
                <a:gd name="T50" fmla="*/ 63 w 75"/>
                <a:gd name="T51" fmla="*/ 56 h 57"/>
                <a:gd name="T52" fmla="*/ 62 w 75"/>
                <a:gd name="T53"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5" h="57">
                  <a:moveTo>
                    <a:pt x="62" y="57"/>
                  </a:moveTo>
                  <a:cubicBezTo>
                    <a:pt x="61" y="57"/>
                    <a:pt x="61" y="57"/>
                    <a:pt x="61" y="57"/>
                  </a:cubicBezTo>
                  <a:cubicBezTo>
                    <a:pt x="55" y="53"/>
                    <a:pt x="55" y="53"/>
                    <a:pt x="55" y="53"/>
                  </a:cubicBezTo>
                  <a:cubicBezTo>
                    <a:pt x="42" y="44"/>
                    <a:pt x="23" y="30"/>
                    <a:pt x="17" y="27"/>
                  </a:cubicBezTo>
                  <a:cubicBezTo>
                    <a:pt x="16" y="29"/>
                    <a:pt x="16" y="29"/>
                    <a:pt x="16" y="29"/>
                  </a:cubicBezTo>
                  <a:cubicBezTo>
                    <a:pt x="15" y="29"/>
                    <a:pt x="14" y="30"/>
                    <a:pt x="14" y="30"/>
                  </a:cubicBezTo>
                  <a:cubicBezTo>
                    <a:pt x="13" y="30"/>
                    <a:pt x="12" y="29"/>
                    <a:pt x="12" y="29"/>
                  </a:cubicBezTo>
                  <a:cubicBezTo>
                    <a:pt x="0" y="3"/>
                    <a:pt x="0" y="3"/>
                    <a:pt x="0" y="3"/>
                  </a:cubicBezTo>
                  <a:cubicBezTo>
                    <a:pt x="0" y="2"/>
                    <a:pt x="0" y="1"/>
                    <a:pt x="0" y="1"/>
                  </a:cubicBezTo>
                  <a:cubicBezTo>
                    <a:pt x="1" y="0"/>
                    <a:pt x="1" y="0"/>
                    <a:pt x="2" y="0"/>
                  </a:cubicBezTo>
                  <a:cubicBezTo>
                    <a:pt x="30" y="2"/>
                    <a:pt x="30" y="2"/>
                    <a:pt x="30" y="2"/>
                  </a:cubicBezTo>
                  <a:cubicBezTo>
                    <a:pt x="31" y="3"/>
                    <a:pt x="32" y="3"/>
                    <a:pt x="32" y="4"/>
                  </a:cubicBezTo>
                  <a:cubicBezTo>
                    <a:pt x="32" y="4"/>
                    <a:pt x="32" y="5"/>
                    <a:pt x="32" y="6"/>
                  </a:cubicBezTo>
                  <a:cubicBezTo>
                    <a:pt x="30" y="8"/>
                    <a:pt x="30" y="8"/>
                    <a:pt x="30" y="8"/>
                  </a:cubicBezTo>
                  <a:cubicBezTo>
                    <a:pt x="74" y="38"/>
                    <a:pt x="74" y="38"/>
                    <a:pt x="74" y="38"/>
                  </a:cubicBezTo>
                  <a:cubicBezTo>
                    <a:pt x="75" y="39"/>
                    <a:pt x="75" y="40"/>
                    <a:pt x="74" y="41"/>
                  </a:cubicBezTo>
                  <a:cubicBezTo>
                    <a:pt x="74" y="42"/>
                    <a:pt x="72" y="42"/>
                    <a:pt x="71" y="42"/>
                  </a:cubicBezTo>
                  <a:cubicBezTo>
                    <a:pt x="26" y="10"/>
                    <a:pt x="26" y="10"/>
                    <a:pt x="26" y="10"/>
                  </a:cubicBezTo>
                  <a:cubicBezTo>
                    <a:pt x="25" y="9"/>
                    <a:pt x="25" y="8"/>
                    <a:pt x="26" y="7"/>
                  </a:cubicBezTo>
                  <a:cubicBezTo>
                    <a:pt x="26" y="7"/>
                    <a:pt x="26" y="7"/>
                    <a:pt x="27" y="6"/>
                  </a:cubicBezTo>
                  <a:cubicBezTo>
                    <a:pt x="5" y="4"/>
                    <a:pt x="5" y="4"/>
                    <a:pt x="5" y="4"/>
                  </a:cubicBezTo>
                  <a:cubicBezTo>
                    <a:pt x="14" y="24"/>
                    <a:pt x="14" y="24"/>
                    <a:pt x="14" y="24"/>
                  </a:cubicBezTo>
                  <a:cubicBezTo>
                    <a:pt x="15" y="23"/>
                    <a:pt x="15" y="23"/>
                    <a:pt x="15" y="23"/>
                  </a:cubicBezTo>
                  <a:cubicBezTo>
                    <a:pt x="16" y="21"/>
                    <a:pt x="16" y="21"/>
                    <a:pt x="31" y="32"/>
                  </a:cubicBezTo>
                  <a:cubicBezTo>
                    <a:pt x="63" y="54"/>
                    <a:pt x="63" y="54"/>
                    <a:pt x="63" y="54"/>
                  </a:cubicBezTo>
                  <a:cubicBezTo>
                    <a:pt x="64" y="54"/>
                    <a:pt x="64" y="56"/>
                    <a:pt x="63" y="56"/>
                  </a:cubicBezTo>
                  <a:cubicBezTo>
                    <a:pt x="63" y="57"/>
                    <a:pt x="62" y="57"/>
                    <a:pt x="62" y="57"/>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69" name="Freeform 849"/>
            <p:cNvSpPr>
              <a:spLocks/>
            </p:cNvSpPr>
            <p:nvPr/>
          </p:nvSpPr>
          <p:spPr bwMode="auto">
            <a:xfrm>
              <a:off x="6437241" y="5690600"/>
              <a:ext cx="331766" cy="125038"/>
            </a:xfrm>
            <a:custGeom>
              <a:avLst/>
              <a:gdLst>
                <a:gd name="T0" fmla="*/ 27 w 84"/>
                <a:gd name="T1" fmla="*/ 32 h 32"/>
                <a:gd name="T2" fmla="*/ 26 w 84"/>
                <a:gd name="T3" fmla="*/ 32 h 32"/>
                <a:gd name="T4" fmla="*/ 1 w 84"/>
                <a:gd name="T5" fmla="*/ 18 h 32"/>
                <a:gd name="T6" fmla="*/ 0 w 84"/>
                <a:gd name="T7" fmla="*/ 17 h 32"/>
                <a:gd name="T8" fmla="*/ 1 w 84"/>
                <a:gd name="T9" fmla="*/ 15 h 32"/>
                <a:gd name="T10" fmla="*/ 25 w 84"/>
                <a:gd name="T11" fmla="*/ 0 h 32"/>
                <a:gd name="T12" fmla="*/ 27 w 84"/>
                <a:gd name="T13" fmla="*/ 0 h 32"/>
                <a:gd name="T14" fmla="*/ 28 w 84"/>
                <a:gd name="T15" fmla="*/ 2 h 32"/>
                <a:gd name="T16" fmla="*/ 28 w 84"/>
                <a:gd name="T17" fmla="*/ 5 h 32"/>
                <a:gd name="T18" fmla="*/ 81 w 84"/>
                <a:gd name="T19" fmla="*/ 4 h 32"/>
                <a:gd name="T20" fmla="*/ 81 w 84"/>
                <a:gd name="T21" fmla="*/ 4 h 32"/>
                <a:gd name="T22" fmla="*/ 83 w 84"/>
                <a:gd name="T23" fmla="*/ 6 h 32"/>
                <a:gd name="T24" fmla="*/ 81 w 84"/>
                <a:gd name="T25" fmla="*/ 8 h 32"/>
                <a:gd name="T26" fmla="*/ 26 w 84"/>
                <a:gd name="T27" fmla="*/ 9 h 32"/>
                <a:gd name="T28" fmla="*/ 24 w 84"/>
                <a:gd name="T29" fmla="*/ 7 h 32"/>
                <a:gd name="T30" fmla="*/ 24 w 84"/>
                <a:gd name="T31" fmla="*/ 6 h 32"/>
                <a:gd name="T32" fmla="*/ 6 w 84"/>
                <a:gd name="T33" fmla="*/ 17 h 32"/>
                <a:gd name="T34" fmla="*/ 25 w 84"/>
                <a:gd name="T35" fmla="*/ 27 h 32"/>
                <a:gd name="T36" fmla="*/ 25 w 84"/>
                <a:gd name="T37" fmla="*/ 26 h 32"/>
                <a:gd name="T38" fmla="*/ 47 w 84"/>
                <a:gd name="T39" fmla="*/ 23 h 32"/>
                <a:gd name="T40" fmla="*/ 82 w 84"/>
                <a:gd name="T41" fmla="*/ 23 h 32"/>
                <a:gd name="T42" fmla="*/ 84 w 84"/>
                <a:gd name="T43" fmla="*/ 25 h 32"/>
                <a:gd name="T44" fmla="*/ 82 w 84"/>
                <a:gd name="T45" fmla="*/ 27 h 32"/>
                <a:gd name="T46" fmla="*/ 29 w 84"/>
                <a:gd name="T47" fmla="*/ 28 h 32"/>
                <a:gd name="T48" fmla="*/ 29 w 84"/>
                <a:gd name="T49" fmla="*/ 30 h 32"/>
                <a:gd name="T50" fmla="*/ 28 w 84"/>
                <a:gd name="T51" fmla="*/ 32 h 32"/>
                <a:gd name="T52" fmla="*/ 27 w 84"/>
                <a:gd name="T53"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4" h="32">
                  <a:moveTo>
                    <a:pt x="27" y="32"/>
                  </a:moveTo>
                  <a:cubicBezTo>
                    <a:pt x="26" y="32"/>
                    <a:pt x="26" y="32"/>
                    <a:pt x="26" y="32"/>
                  </a:cubicBezTo>
                  <a:cubicBezTo>
                    <a:pt x="1" y="18"/>
                    <a:pt x="1" y="18"/>
                    <a:pt x="1" y="18"/>
                  </a:cubicBezTo>
                  <a:cubicBezTo>
                    <a:pt x="0" y="18"/>
                    <a:pt x="0" y="17"/>
                    <a:pt x="0" y="17"/>
                  </a:cubicBezTo>
                  <a:cubicBezTo>
                    <a:pt x="0" y="16"/>
                    <a:pt x="0" y="15"/>
                    <a:pt x="1" y="15"/>
                  </a:cubicBezTo>
                  <a:cubicBezTo>
                    <a:pt x="25" y="0"/>
                    <a:pt x="25" y="0"/>
                    <a:pt x="25" y="0"/>
                  </a:cubicBezTo>
                  <a:cubicBezTo>
                    <a:pt x="26" y="0"/>
                    <a:pt x="27" y="0"/>
                    <a:pt x="27" y="0"/>
                  </a:cubicBezTo>
                  <a:cubicBezTo>
                    <a:pt x="28" y="1"/>
                    <a:pt x="28" y="1"/>
                    <a:pt x="28" y="2"/>
                  </a:cubicBezTo>
                  <a:cubicBezTo>
                    <a:pt x="28" y="2"/>
                    <a:pt x="28" y="4"/>
                    <a:pt x="28" y="5"/>
                  </a:cubicBezTo>
                  <a:cubicBezTo>
                    <a:pt x="81" y="4"/>
                    <a:pt x="81" y="4"/>
                    <a:pt x="81" y="4"/>
                  </a:cubicBezTo>
                  <a:cubicBezTo>
                    <a:pt x="81" y="4"/>
                    <a:pt x="81" y="4"/>
                    <a:pt x="81" y="4"/>
                  </a:cubicBezTo>
                  <a:cubicBezTo>
                    <a:pt x="82" y="4"/>
                    <a:pt x="83" y="5"/>
                    <a:pt x="83" y="6"/>
                  </a:cubicBezTo>
                  <a:cubicBezTo>
                    <a:pt x="83" y="7"/>
                    <a:pt x="82" y="8"/>
                    <a:pt x="81" y="8"/>
                  </a:cubicBezTo>
                  <a:cubicBezTo>
                    <a:pt x="26" y="9"/>
                    <a:pt x="26" y="9"/>
                    <a:pt x="26" y="9"/>
                  </a:cubicBezTo>
                  <a:cubicBezTo>
                    <a:pt x="25" y="9"/>
                    <a:pt x="25" y="8"/>
                    <a:pt x="24" y="7"/>
                  </a:cubicBezTo>
                  <a:cubicBezTo>
                    <a:pt x="24" y="7"/>
                    <a:pt x="24" y="7"/>
                    <a:pt x="24" y="6"/>
                  </a:cubicBezTo>
                  <a:cubicBezTo>
                    <a:pt x="6" y="17"/>
                    <a:pt x="6" y="17"/>
                    <a:pt x="6" y="17"/>
                  </a:cubicBezTo>
                  <a:cubicBezTo>
                    <a:pt x="25" y="27"/>
                    <a:pt x="25" y="27"/>
                    <a:pt x="25" y="27"/>
                  </a:cubicBezTo>
                  <a:cubicBezTo>
                    <a:pt x="25" y="26"/>
                    <a:pt x="25" y="26"/>
                    <a:pt x="25" y="26"/>
                  </a:cubicBezTo>
                  <a:cubicBezTo>
                    <a:pt x="25" y="24"/>
                    <a:pt x="25" y="24"/>
                    <a:pt x="47" y="23"/>
                  </a:cubicBezTo>
                  <a:cubicBezTo>
                    <a:pt x="82" y="23"/>
                    <a:pt x="82" y="23"/>
                    <a:pt x="82" y="23"/>
                  </a:cubicBezTo>
                  <a:cubicBezTo>
                    <a:pt x="83" y="23"/>
                    <a:pt x="84" y="24"/>
                    <a:pt x="84" y="25"/>
                  </a:cubicBezTo>
                  <a:cubicBezTo>
                    <a:pt x="84" y="26"/>
                    <a:pt x="83" y="27"/>
                    <a:pt x="82" y="27"/>
                  </a:cubicBezTo>
                  <a:cubicBezTo>
                    <a:pt x="63" y="27"/>
                    <a:pt x="36" y="27"/>
                    <a:pt x="29" y="28"/>
                  </a:cubicBezTo>
                  <a:cubicBezTo>
                    <a:pt x="29" y="30"/>
                    <a:pt x="29" y="30"/>
                    <a:pt x="29" y="30"/>
                  </a:cubicBezTo>
                  <a:cubicBezTo>
                    <a:pt x="29" y="31"/>
                    <a:pt x="28" y="32"/>
                    <a:pt x="28" y="32"/>
                  </a:cubicBezTo>
                  <a:cubicBezTo>
                    <a:pt x="27" y="32"/>
                    <a:pt x="27" y="32"/>
                    <a:pt x="27" y="32"/>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70" name="Freeform 850"/>
            <p:cNvSpPr>
              <a:spLocks/>
            </p:cNvSpPr>
            <p:nvPr/>
          </p:nvSpPr>
          <p:spPr bwMode="auto">
            <a:xfrm>
              <a:off x="6560611" y="5887325"/>
              <a:ext cx="291754" cy="233403"/>
            </a:xfrm>
            <a:custGeom>
              <a:avLst/>
              <a:gdLst>
                <a:gd name="T0" fmla="*/ 2 w 74"/>
                <a:gd name="T1" fmla="*/ 59 h 59"/>
                <a:gd name="T2" fmla="*/ 1 w 74"/>
                <a:gd name="T3" fmla="*/ 59 h 59"/>
                <a:gd name="T4" fmla="*/ 0 w 74"/>
                <a:gd name="T5" fmla="*/ 57 h 59"/>
                <a:gd name="T6" fmla="*/ 11 w 74"/>
                <a:gd name="T7" fmla="*/ 30 h 59"/>
                <a:gd name="T8" fmla="*/ 13 w 74"/>
                <a:gd name="T9" fmla="*/ 29 h 59"/>
                <a:gd name="T10" fmla="*/ 15 w 74"/>
                <a:gd name="T11" fmla="*/ 30 h 59"/>
                <a:gd name="T12" fmla="*/ 16 w 74"/>
                <a:gd name="T13" fmla="*/ 32 h 59"/>
                <a:gd name="T14" fmla="*/ 59 w 74"/>
                <a:gd name="T15" fmla="*/ 0 h 59"/>
                <a:gd name="T16" fmla="*/ 62 w 74"/>
                <a:gd name="T17" fmla="*/ 1 h 59"/>
                <a:gd name="T18" fmla="*/ 61 w 74"/>
                <a:gd name="T19" fmla="*/ 4 h 59"/>
                <a:gd name="T20" fmla="*/ 17 w 74"/>
                <a:gd name="T21" fmla="*/ 37 h 59"/>
                <a:gd name="T22" fmla="*/ 16 w 74"/>
                <a:gd name="T23" fmla="*/ 37 h 59"/>
                <a:gd name="T24" fmla="*/ 14 w 74"/>
                <a:gd name="T25" fmla="*/ 36 h 59"/>
                <a:gd name="T26" fmla="*/ 14 w 74"/>
                <a:gd name="T27" fmla="*/ 35 h 59"/>
                <a:gd name="T28" fmla="*/ 5 w 74"/>
                <a:gd name="T29" fmla="*/ 55 h 59"/>
                <a:gd name="T30" fmla="*/ 27 w 74"/>
                <a:gd name="T31" fmla="*/ 52 h 59"/>
                <a:gd name="T32" fmla="*/ 26 w 74"/>
                <a:gd name="T33" fmla="*/ 51 h 59"/>
                <a:gd name="T34" fmla="*/ 25 w 74"/>
                <a:gd name="T35" fmla="*/ 50 h 59"/>
                <a:gd name="T36" fmla="*/ 70 w 74"/>
                <a:gd name="T37" fmla="*/ 15 h 59"/>
                <a:gd name="T38" fmla="*/ 73 w 74"/>
                <a:gd name="T39" fmla="*/ 16 h 59"/>
                <a:gd name="T40" fmla="*/ 73 w 74"/>
                <a:gd name="T41" fmla="*/ 19 h 59"/>
                <a:gd name="T42" fmla="*/ 30 w 74"/>
                <a:gd name="T43" fmla="*/ 50 h 59"/>
                <a:gd name="T44" fmla="*/ 32 w 74"/>
                <a:gd name="T45" fmla="*/ 53 h 59"/>
                <a:gd name="T46" fmla="*/ 32 w 74"/>
                <a:gd name="T47" fmla="*/ 55 h 59"/>
                <a:gd name="T48" fmla="*/ 31 w 74"/>
                <a:gd name="T49" fmla="*/ 56 h 59"/>
                <a:gd name="T50" fmla="*/ 2 w 74"/>
                <a:gd name="T51" fmla="*/ 59 h 59"/>
                <a:gd name="T52" fmla="*/ 2 w 74"/>
                <a:gd name="T53"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4" h="59">
                  <a:moveTo>
                    <a:pt x="2" y="59"/>
                  </a:moveTo>
                  <a:cubicBezTo>
                    <a:pt x="2" y="59"/>
                    <a:pt x="1" y="59"/>
                    <a:pt x="1" y="59"/>
                  </a:cubicBezTo>
                  <a:cubicBezTo>
                    <a:pt x="0" y="58"/>
                    <a:pt x="0" y="57"/>
                    <a:pt x="0" y="57"/>
                  </a:cubicBezTo>
                  <a:cubicBezTo>
                    <a:pt x="11" y="30"/>
                    <a:pt x="11" y="30"/>
                    <a:pt x="11" y="30"/>
                  </a:cubicBezTo>
                  <a:cubicBezTo>
                    <a:pt x="12" y="30"/>
                    <a:pt x="12" y="29"/>
                    <a:pt x="13" y="29"/>
                  </a:cubicBezTo>
                  <a:cubicBezTo>
                    <a:pt x="14" y="29"/>
                    <a:pt x="14" y="29"/>
                    <a:pt x="15" y="30"/>
                  </a:cubicBezTo>
                  <a:cubicBezTo>
                    <a:pt x="16" y="32"/>
                    <a:pt x="16" y="32"/>
                    <a:pt x="16" y="32"/>
                  </a:cubicBezTo>
                  <a:cubicBezTo>
                    <a:pt x="59" y="0"/>
                    <a:pt x="59" y="0"/>
                    <a:pt x="59" y="0"/>
                  </a:cubicBezTo>
                  <a:cubicBezTo>
                    <a:pt x="60" y="0"/>
                    <a:pt x="61" y="0"/>
                    <a:pt x="62" y="1"/>
                  </a:cubicBezTo>
                  <a:cubicBezTo>
                    <a:pt x="62" y="2"/>
                    <a:pt x="62" y="3"/>
                    <a:pt x="61" y="4"/>
                  </a:cubicBezTo>
                  <a:cubicBezTo>
                    <a:pt x="17" y="37"/>
                    <a:pt x="17" y="37"/>
                    <a:pt x="17" y="37"/>
                  </a:cubicBezTo>
                  <a:cubicBezTo>
                    <a:pt x="17" y="37"/>
                    <a:pt x="16" y="37"/>
                    <a:pt x="16" y="37"/>
                  </a:cubicBezTo>
                  <a:cubicBezTo>
                    <a:pt x="15" y="37"/>
                    <a:pt x="15" y="37"/>
                    <a:pt x="14" y="36"/>
                  </a:cubicBezTo>
                  <a:cubicBezTo>
                    <a:pt x="14" y="35"/>
                    <a:pt x="14" y="35"/>
                    <a:pt x="14" y="35"/>
                  </a:cubicBezTo>
                  <a:cubicBezTo>
                    <a:pt x="5" y="55"/>
                    <a:pt x="5" y="55"/>
                    <a:pt x="5" y="55"/>
                  </a:cubicBezTo>
                  <a:cubicBezTo>
                    <a:pt x="27" y="52"/>
                    <a:pt x="27" y="52"/>
                    <a:pt x="27" y="52"/>
                  </a:cubicBezTo>
                  <a:cubicBezTo>
                    <a:pt x="26" y="51"/>
                    <a:pt x="26" y="51"/>
                    <a:pt x="26" y="51"/>
                  </a:cubicBezTo>
                  <a:cubicBezTo>
                    <a:pt x="26" y="51"/>
                    <a:pt x="25" y="50"/>
                    <a:pt x="25" y="50"/>
                  </a:cubicBezTo>
                  <a:cubicBezTo>
                    <a:pt x="25" y="49"/>
                    <a:pt x="25" y="49"/>
                    <a:pt x="70" y="15"/>
                  </a:cubicBezTo>
                  <a:cubicBezTo>
                    <a:pt x="71" y="15"/>
                    <a:pt x="72" y="15"/>
                    <a:pt x="73" y="16"/>
                  </a:cubicBezTo>
                  <a:cubicBezTo>
                    <a:pt x="74" y="17"/>
                    <a:pt x="73" y="18"/>
                    <a:pt x="73" y="19"/>
                  </a:cubicBezTo>
                  <a:cubicBezTo>
                    <a:pt x="59" y="28"/>
                    <a:pt x="36" y="46"/>
                    <a:pt x="30" y="50"/>
                  </a:cubicBezTo>
                  <a:cubicBezTo>
                    <a:pt x="32" y="53"/>
                    <a:pt x="32" y="53"/>
                    <a:pt x="32" y="53"/>
                  </a:cubicBezTo>
                  <a:cubicBezTo>
                    <a:pt x="32" y="53"/>
                    <a:pt x="32" y="54"/>
                    <a:pt x="32" y="55"/>
                  </a:cubicBezTo>
                  <a:cubicBezTo>
                    <a:pt x="32" y="55"/>
                    <a:pt x="31" y="56"/>
                    <a:pt x="31" y="56"/>
                  </a:cubicBezTo>
                  <a:cubicBezTo>
                    <a:pt x="2" y="59"/>
                    <a:pt x="2" y="59"/>
                    <a:pt x="2" y="59"/>
                  </a:cubicBezTo>
                  <a:cubicBezTo>
                    <a:pt x="2" y="59"/>
                    <a:pt x="2" y="59"/>
                    <a:pt x="2" y="59"/>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71" name="Freeform 851"/>
            <p:cNvSpPr>
              <a:spLocks/>
            </p:cNvSpPr>
            <p:nvPr/>
          </p:nvSpPr>
          <p:spPr bwMode="auto">
            <a:xfrm>
              <a:off x="6749001" y="5535553"/>
              <a:ext cx="103364" cy="426794"/>
            </a:xfrm>
            <a:custGeom>
              <a:avLst/>
              <a:gdLst>
                <a:gd name="T0" fmla="*/ 23 w 26"/>
                <a:gd name="T1" fmla="*/ 108 h 108"/>
                <a:gd name="T2" fmla="*/ 22 w 26"/>
                <a:gd name="T3" fmla="*/ 107 h 108"/>
                <a:gd name="T4" fmla="*/ 0 w 26"/>
                <a:gd name="T5" fmla="*/ 53 h 108"/>
                <a:gd name="T6" fmla="*/ 20 w 26"/>
                <a:gd name="T7" fmla="*/ 1 h 108"/>
                <a:gd name="T8" fmla="*/ 23 w 26"/>
                <a:gd name="T9" fmla="*/ 0 h 108"/>
                <a:gd name="T10" fmla="*/ 23 w 26"/>
                <a:gd name="T11" fmla="*/ 3 h 108"/>
                <a:gd name="T12" fmla="*/ 4 w 26"/>
                <a:gd name="T13" fmla="*/ 53 h 108"/>
                <a:gd name="T14" fmla="*/ 25 w 26"/>
                <a:gd name="T15" fmla="*/ 105 h 108"/>
                <a:gd name="T16" fmla="*/ 25 w 26"/>
                <a:gd name="T17" fmla="*/ 107 h 108"/>
                <a:gd name="T18" fmla="*/ 23 w 26"/>
                <a:gd name="T19" fmla="*/ 10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108">
                  <a:moveTo>
                    <a:pt x="23" y="108"/>
                  </a:moveTo>
                  <a:cubicBezTo>
                    <a:pt x="23" y="108"/>
                    <a:pt x="22" y="108"/>
                    <a:pt x="22" y="107"/>
                  </a:cubicBezTo>
                  <a:cubicBezTo>
                    <a:pt x="8" y="93"/>
                    <a:pt x="0" y="73"/>
                    <a:pt x="0" y="53"/>
                  </a:cubicBezTo>
                  <a:cubicBezTo>
                    <a:pt x="0" y="34"/>
                    <a:pt x="7" y="15"/>
                    <a:pt x="20" y="1"/>
                  </a:cubicBezTo>
                  <a:cubicBezTo>
                    <a:pt x="21" y="0"/>
                    <a:pt x="22" y="0"/>
                    <a:pt x="23" y="0"/>
                  </a:cubicBezTo>
                  <a:cubicBezTo>
                    <a:pt x="24" y="1"/>
                    <a:pt x="24" y="2"/>
                    <a:pt x="23" y="3"/>
                  </a:cubicBezTo>
                  <a:cubicBezTo>
                    <a:pt x="11" y="17"/>
                    <a:pt x="4" y="35"/>
                    <a:pt x="4" y="53"/>
                  </a:cubicBezTo>
                  <a:cubicBezTo>
                    <a:pt x="4" y="72"/>
                    <a:pt x="11" y="91"/>
                    <a:pt x="25" y="105"/>
                  </a:cubicBezTo>
                  <a:cubicBezTo>
                    <a:pt x="26" y="105"/>
                    <a:pt x="26" y="107"/>
                    <a:pt x="25" y="107"/>
                  </a:cubicBezTo>
                  <a:cubicBezTo>
                    <a:pt x="24" y="108"/>
                    <a:pt x="24" y="108"/>
                    <a:pt x="23" y="108"/>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72" name="Freeform 852"/>
            <p:cNvSpPr>
              <a:spLocks/>
            </p:cNvSpPr>
            <p:nvPr/>
          </p:nvSpPr>
          <p:spPr bwMode="auto">
            <a:xfrm>
              <a:off x="7269157" y="5385508"/>
              <a:ext cx="296755" cy="225068"/>
            </a:xfrm>
            <a:custGeom>
              <a:avLst/>
              <a:gdLst>
                <a:gd name="T0" fmla="*/ 13 w 75"/>
                <a:gd name="T1" fmla="*/ 57 h 57"/>
                <a:gd name="T2" fmla="*/ 12 w 75"/>
                <a:gd name="T3" fmla="*/ 56 h 57"/>
                <a:gd name="T4" fmla="*/ 12 w 75"/>
                <a:gd name="T5" fmla="*/ 54 h 57"/>
                <a:gd name="T6" fmla="*/ 18 w 75"/>
                <a:gd name="T7" fmla="*/ 49 h 57"/>
                <a:gd name="T8" fmla="*/ 59 w 75"/>
                <a:gd name="T9" fmla="*/ 22 h 57"/>
                <a:gd name="T10" fmla="*/ 60 w 75"/>
                <a:gd name="T11" fmla="*/ 23 h 57"/>
                <a:gd name="T12" fmla="*/ 61 w 75"/>
                <a:gd name="T13" fmla="*/ 24 h 57"/>
                <a:gd name="T14" fmla="*/ 70 w 75"/>
                <a:gd name="T15" fmla="*/ 4 h 57"/>
                <a:gd name="T16" fmla="*/ 48 w 75"/>
                <a:gd name="T17" fmla="*/ 6 h 57"/>
                <a:gd name="T18" fmla="*/ 49 w 75"/>
                <a:gd name="T19" fmla="*/ 7 h 57"/>
                <a:gd name="T20" fmla="*/ 49 w 75"/>
                <a:gd name="T21" fmla="*/ 10 h 57"/>
                <a:gd name="T22" fmla="*/ 4 w 75"/>
                <a:gd name="T23" fmla="*/ 42 h 57"/>
                <a:gd name="T24" fmla="*/ 1 w 75"/>
                <a:gd name="T25" fmla="*/ 41 h 57"/>
                <a:gd name="T26" fmla="*/ 1 w 75"/>
                <a:gd name="T27" fmla="*/ 38 h 57"/>
                <a:gd name="T28" fmla="*/ 45 w 75"/>
                <a:gd name="T29" fmla="*/ 8 h 57"/>
                <a:gd name="T30" fmla="*/ 43 w 75"/>
                <a:gd name="T31" fmla="*/ 6 h 57"/>
                <a:gd name="T32" fmla="*/ 43 w 75"/>
                <a:gd name="T33" fmla="*/ 4 h 57"/>
                <a:gd name="T34" fmla="*/ 45 w 75"/>
                <a:gd name="T35" fmla="*/ 2 h 57"/>
                <a:gd name="T36" fmla="*/ 73 w 75"/>
                <a:gd name="T37" fmla="*/ 0 h 57"/>
                <a:gd name="T38" fmla="*/ 75 w 75"/>
                <a:gd name="T39" fmla="*/ 1 h 57"/>
                <a:gd name="T40" fmla="*/ 75 w 75"/>
                <a:gd name="T41" fmla="*/ 3 h 57"/>
                <a:gd name="T42" fmla="*/ 63 w 75"/>
                <a:gd name="T43" fmla="*/ 29 h 57"/>
                <a:gd name="T44" fmla="*/ 61 w 75"/>
                <a:gd name="T45" fmla="*/ 30 h 57"/>
                <a:gd name="T46" fmla="*/ 59 w 75"/>
                <a:gd name="T47" fmla="*/ 29 h 57"/>
                <a:gd name="T48" fmla="*/ 58 w 75"/>
                <a:gd name="T49" fmla="*/ 27 h 57"/>
                <a:gd name="T50" fmla="*/ 21 w 75"/>
                <a:gd name="T51" fmla="*/ 53 h 57"/>
                <a:gd name="T52" fmla="*/ 14 w 75"/>
                <a:gd name="T53" fmla="*/ 57 h 57"/>
                <a:gd name="T54" fmla="*/ 13 w 75"/>
                <a:gd name="T55"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75" h="57">
                  <a:moveTo>
                    <a:pt x="13" y="57"/>
                  </a:moveTo>
                  <a:cubicBezTo>
                    <a:pt x="13" y="57"/>
                    <a:pt x="12" y="57"/>
                    <a:pt x="12" y="56"/>
                  </a:cubicBezTo>
                  <a:cubicBezTo>
                    <a:pt x="11" y="56"/>
                    <a:pt x="11" y="54"/>
                    <a:pt x="12" y="54"/>
                  </a:cubicBezTo>
                  <a:cubicBezTo>
                    <a:pt x="18" y="49"/>
                    <a:pt x="18" y="49"/>
                    <a:pt x="18" y="49"/>
                  </a:cubicBezTo>
                  <a:cubicBezTo>
                    <a:pt x="58" y="22"/>
                    <a:pt x="58" y="22"/>
                    <a:pt x="59" y="22"/>
                  </a:cubicBezTo>
                  <a:cubicBezTo>
                    <a:pt x="59" y="22"/>
                    <a:pt x="60" y="22"/>
                    <a:pt x="60" y="23"/>
                  </a:cubicBezTo>
                  <a:cubicBezTo>
                    <a:pt x="61" y="24"/>
                    <a:pt x="61" y="24"/>
                    <a:pt x="61" y="24"/>
                  </a:cubicBezTo>
                  <a:cubicBezTo>
                    <a:pt x="70" y="4"/>
                    <a:pt x="70" y="4"/>
                    <a:pt x="70" y="4"/>
                  </a:cubicBezTo>
                  <a:cubicBezTo>
                    <a:pt x="48" y="6"/>
                    <a:pt x="48" y="6"/>
                    <a:pt x="48" y="6"/>
                  </a:cubicBezTo>
                  <a:cubicBezTo>
                    <a:pt x="49" y="7"/>
                    <a:pt x="49" y="7"/>
                    <a:pt x="49" y="7"/>
                  </a:cubicBezTo>
                  <a:cubicBezTo>
                    <a:pt x="50" y="8"/>
                    <a:pt x="50" y="9"/>
                    <a:pt x="49" y="10"/>
                  </a:cubicBezTo>
                  <a:cubicBezTo>
                    <a:pt x="4" y="42"/>
                    <a:pt x="4" y="42"/>
                    <a:pt x="4" y="42"/>
                  </a:cubicBezTo>
                  <a:cubicBezTo>
                    <a:pt x="3" y="42"/>
                    <a:pt x="1" y="42"/>
                    <a:pt x="1" y="41"/>
                  </a:cubicBezTo>
                  <a:cubicBezTo>
                    <a:pt x="0" y="40"/>
                    <a:pt x="0" y="39"/>
                    <a:pt x="1" y="38"/>
                  </a:cubicBezTo>
                  <a:cubicBezTo>
                    <a:pt x="45" y="8"/>
                    <a:pt x="45" y="8"/>
                    <a:pt x="45" y="8"/>
                  </a:cubicBezTo>
                  <a:cubicBezTo>
                    <a:pt x="43" y="6"/>
                    <a:pt x="43" y="6"/>
                    <a:pt x="43" y="6"/>
                  </a:cubicBezTo>
                  <a:cubicBezTo>
                    <a:pt x="43" y="5"/>
                    <a:pt x="43" y="4"/>
                    <a:pt x="43" y="4"/>
                  </a:cubicBezTo>
                  <a:cubicBezTo>
                    <a:pt x="43" y="3"/>
                    <a:pt x="44" y="3"/>
                    <a:pt x="45" y="2"/>
                  </a:cubicBezTo>
                  <a:cubicBezTo>
                    <a:pt x="73" y="0"/>
                    <a:pt x="73" y="0"/>
                    <a:pt x="73" y="0"/>
                  </a:cubicBezTo>
                  <a:cubicBezTo>
                    <a:pt x="74" y="0"/>
                    <a:pt x="74" y="0"/>
                    <a:pt x="75" y="1"/>
                  </a:cubicBezTo>
                  <a:cubicBezTo>
                    <a:pt x="75" y="1"/>
                    <a:pt x="75" y="2"/>
                    <a:pt x="75" y="3"/>
                  </a:cubicBezTo>
                  <a:cubicBezTo>
                    <a:pt x="63" y="29"/>
                    <a:pt x="63" y="29"/>
                    <a:pt x="63" y="29"/>
                  </a:cubicBezTo>
                  <a:cubicBezTo>
                    <a:pt x="63" y="29"/>
                    <a:pt x="62" y="30"/>
                    <a:pt x="61" y="30"/>
                  </a:cubicBezTo>
                  <a:cubicBezTo>
                    <a:pt x="61" y="30"/>
                    <a:pt x="60" y="29"/>
                    <a:pt x="59" y="29"/>
                  </a:cubicBezTo>
                  <a:cubicBezTo>
                    <a:pt x="58" y="27"/>
                    <a:pt x="58" y="27"/>
                    <a:pt x="58" y="27"/>
                  </a:cubicBezTo>
                  <a:cubicBezTo>
                    <a:pt x="52" y="30"/>
                    <a:pt x="34" y="44"/>
                    <a:pt x="21" y="53"/>
                  </a:cubicBezTo>
                  <a:cubicBezTo>
                    <a:pt x="14" y="57"/>
                    <a:pt x="14" y="57"/>
                    <a:pt x="14" y="57"/>
                  </a:cubicBezTo>
                  <a:cubicBezTo>
                    <a:pt x="14" y="57"/>
                    <a:pt x="14" y="57"/>
                    <a:pt x="13" y="57"/>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73" name="Freeform 853"/>
            <p:cNvSpPr>
              <a:spLocks/>
            </p:cNvSpPr>
            <p:nvPr/>
          </p:nvSpPr>
          <p:spPr bwMode="auto">
            <a:xfrm>
              <a:off x="7344179" y="5690600"/>
              <a:ext cx="331766" cy="125038"/>
            </a:xfrm>
            <a:custGeom>
              <a:avLst/>
              <a:gdLst>
                <a:gd name="T0" fmla="*/ 57 w 84"/>
                <a:gd name="T1" fmla="*/ 32 h 32"/>
                <a:gd name="T2" fmla="*/ 56 w 84"/>
                <a:gd name="T3" fmla="*/ 32 h 32"/>
                <a:gd name="T4" fmla="*/ 55 w 84"/>
                <a:gd name="T5" fmla="*/ 30 h 32"/>
                <a:gd name="T6" fmla="*/ 55 w 84"/>
                <a:gd name="T7" fmla="*/ 28 h 32"/>
                <a:gd name="T8" fmla="*/ 2 w 84"/>
                <a:gd name="T9" fmla="*/ 27 h 32"/>
                <a:gd name="T10" fmla="*/ 0 w 84"/>
                <a:gd name="T11" fmla="*/ 25 h 32"/>
                <a:gd name="T12" fmla="*/ 2 w 84"/>
                <a:gd name="T13" fmla="*/ 23 h 32"/>
                <a:gd name="T14" fmla="*/ 37 w 84"/>
                <a:gd name="T15" fmla="*/ 23 h 32"/>
                <a:gd name="T16" fmla="*/ 59 w 84"/>
                <a:gd name="T17" fmla="*/ 26 h 32"/>
                <a:gd name="T18" fmla="*/ 59 w 84"/>
                <a:gd name="T19" fmla="*/ 27 h 32"/>
                <a:gd name="T20" fmla="*/ 78 w 84"/>
                <a:gd name="T21" fmla="*/ 17 h 32"/>
                <a:gd name="T22" fmla="*/ 60 w 84"/>
                <a:gd name="T23" fmla="*/ 6 h 32"/>
                <a:gd name="T24" fmla="*/ 60 w 84"/>
                <a:gd name="T25" fmla="*/ 7 h 32"/>
                <a:gd name="T26" fmla="*/ 58 w 84"/>
                <a:gd name="T27" fmla="*/ 9 h 32"/>
                <a:gd name="T28" fmla="*/ 3 w 84"/>
                <a:gd name="T29" fmla="*/ 8 h 32"/>
                <a:gd name="T30" fmla="*/ 1 w 84"/>
                <a:gd name="T31" fmla="*/ 6 h 32"/>
                <a:gd name="T32" fmla="*/ 3 w 84"/>
                <a:gd name="T33" fmla="*/ 4 h 32"/>
                <a:gd name="T34" fmla="*/ 56 w 84"/>
                <a:gd name="T35" fmla="*/ 5 h 32"/>
                <a:gd name="T36" fmla="*/ 56 w 84"/>
                <a:gd name="T37" fmla="*/ 2 h 32"/>
                <a:gd name="T38" fmla="*/ 57 w 84"/>
                <a:gd name="T39" fmla="*/ 0 h 32"/>
                <a:gd name="T40" fmla="*/ 59 w 84"/>
                <a:gd name="T41" fmla="*/ 0 h 32"/>
                <a:gd name="T42" fmla="*/ 83 w 84"/>
                <a:gd name="T43" fmla="*/ 15 h 32"/>
                <a:gd name="T44" fmla="*/ 84 w 84"/>
                <a:gd name="T45" fmla="*/ 17 h 32"/>
                <a:gd name="T46" fmla="*/ 83 w 84"/>
                <a:gd name="T47" fmla="*/ 18 h 32"/>
                <a:gd name="T48" fmla="*/ 58 w 84"/>
                <a:gd name="T49" fmla="*/ 32 h 32"/>
                <a:gd name="T50" fmla="*/ 57 w 84"/>
                <a:gd name="T51"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4" h="32">
                  <a:moveTo>
                    <a:pt x="57" y="32"/>
                  </a:moveTo>
                  <a:cubicBezTo>
                    <a:pt x="57" y="32"/>
                    <a:pt x="57" y="32"/>
                    <a:pt x="56" y="32"/>
                  </a:cubicBezTo>
                  <a:cubicBezTo>
                    <a:pt x="56" y="32"/>
                    <a:pt x="55" y="31"/>
                    <a:pt x="55" y="30"/>
                  </a:cubicBezTo>
                  <a:cubicBezTo>
                    <a:pt x="55" y="28"/>
                    <a:pt x="55" y="28"/>
                    <a:pt x="55" y="28"/>
                  </a:cubicBezTo>
                  <a:cubicBezTo>
                    <a:pt x="48" y="27"/>
                    <a:pt x="21" y="27"/>
                    <a:pt x="2" y="27"/>
                  </a:cubicBezTo>
                  <a:cubicBezTo>
                    <a:pt x="1" y="27"/>
                    <a:pt x="0" y="26"/>
                    <a:pt x="0" y="25"/>
                  </a:cubicBezTo>
                  <a:cubicBezTo>
                    <a:pt x="0" y="24"/>
                    <a:pt x="1" y="23"/>
                    <a:pt x="2" y="23"/>
                  </a:cubicBezTo>
                  <a:cubicBezTo>
                    <a:pt x="37" y="23"/>
                    <a:pt x="37" y="23"/>
                    <a:pt x="37" y="23"/>
                  </a:cubicBezTo>
                  <a:cubicBezTo>
                    <a:pt x="59" y="24"/>
                    <a:pt x="59" y="24"/>
                    <a:pt x="59" y="26"/>
                  </a:cubicBezTo>
                  <a:cubicBezTo>
                    <a:pt x="59" y="27"/>
                    <a:pt x="59" y="27"/>
                    <a:pt x="59" y="27"/>
                  </a:cubicBezTo>
                  <a:cubicBezTo>
                    <a:pt x="78" y="17"/>
                    <a:pt x="78" y="17"/>
                    <a:pt x="78" y="17"/>
                  </a:cubicBezTo>
                  <a:cubicBezTo>
                    <a:pt x="60" y="6"/>
                    <a:pt x="60" y="6"/>
                    <a:pt x="60" y="6"/>
                  </a:cubicBezTo>
                  <a:cubicBezTo>
                    <a:pt x="60" y="7"/>
                    <a:pt x="60" y="7"/>
                    <a:pt x="60" y="7"/>
                  </a:cubicBezTo>
                  <a:cubicBezTo>
                    <a:pt x="59" y="8"/>
                    <a:pt x="59" y="9"/>
                    <a:pt x="58" y="9"/>
                  </a:cubicBezTo>
                  <a:cubicBezTo>
                    <a:pt x="3" y="8"/>
                    <a:pt x="3" y="8"/>
                    <a:pt x="3" y="8"/>
                  </a:cubicBezTo>
                  <a:cubicBezTo>
                    <a:pt x="2" y="8"/>
                    <a:pt x="1" y="7"/>
                    <a:pt x="1" y="6"/>
                  </a:cubicBezTo>
                  <a:cubicBezTo>
                    <a:pt x="1" y="5"/>
                    <a:pt x="2" y="4"/>
                    <a:pt x="3" y="4"/>
                  </a:cubicBezTo>
                  <a:cubicBezTo>
                    <a:pt x="56" y="5"/>
                    <a:pt x="56" y="5"/>
                    <a:pt x="56" y="5"/>
                  </a:cubicBezTo>
                  <a:cubicBezTo>
                    <a:pt x="56" y="4"/>
                    <a:pt x="56" y="2"/>
                    <a:pt x="56" y="2"/>
                  </a:cubicBezTo>
                  <a:cubicBezTo>
                    <a:pt x="56" y="1"/>
                    <a:pt x="56" y="1"/>
                    <a:pt x="57" y="0"/>
                  </a:cubicBezTo>
                  <a:cubicBezTo>
                    <a:pt x="57" y="0"/>
                    <a:pt x="58" y="0"/>
                    <a:pt x="59" y="0"/>
                  </a:cubicBezTo>
                  <a:cubicBezTo>
                    <a:pt x="83" y="15"/>
                    <a:pt x="83" y="15"/>
                    <a:pt x="83" y="15"/>
                  </a:cubicBezTo>
                  <a:cubicBezTo>
                    <a:pt x="84" y="15"/>
                    <a:pt x="84" y="16"/>
                    <a:pt x="84" y="17"/>
                  </a:cubicBezTo>
                  <a:cubicBezTo>
                    <a:pt x="84" y="17"/>
                    <a:pt x="84" y="18"/>
                    <a:pt x="83" y="18"/>
                  </a:cubicBezTo>
                  <a:cubicBezTo>
                    <a:pt x="58" y="32"/>
                    <a:pt x="58" y="32"/>
                    <a:pt x="58" y="32"/>
                  </a:cubicBezTo>
                  <a:cubicBezTo>
                    <a:pt x="58" y="32"/>
                    <a:pt x="58" y="32"/>
                    <a:pt x="57" y="32"/>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74" name="Freeform 854"/>
            <p:cNvSpPr>
              <a:spLocks/>
            </p:cNvSpPr>
            <p:nvPr/>
          </p:nvSpPr>
          <p:spPr bwMode="auto">
            <a:xfrm>
              <a:off x="7262488" y="5887325"/>
              <a:ext cx="291754" cy="233403"/>
            </a:xfrm>
            <a:custGeom>
              <a:avLst/>
              <a:gdLst>
                <a:gd name="T0" fmla="*/ 72 w 74"/>
                <a:gd name="T1" fmla="*/ 59 h 59"/>
                <a:gd name="T2" fmla="*/ 72 w 74"/>
                <a:gd name="T3" fmla="*/ 59 h 59"/>
                <a:gd name="T4" fmla="*/ 43 w 74"/>
                <a:gd name="T5" fmla="*/ 56 h 59"/>
                <a:gd name="T6" fmla="*/ 42 w 74"/>
                <a:gd name="T7" fmla="*/ 55 h 59"/>
                <a:gd name="T8" fmla="*/ 42 w 74"/>
                <a:gd name="T9" fmla="*/ 53 h 59"/>
                <a:gd name="T10" fmla="*/ 44 w 74"/>
                <a:gd name="T11" fmla="*/ 50 h 59"/>
                <a:gd name="T12" fmla="*/ 1 w 74"/>
                <a:gd name="T13" fmla="*/ 19 h 59"/>
                <a:gd name="T14" fmla="*/ 1 w 74"/>
                <a:gd name="T15" fmla="*/ 16 h 59"/>
                <a:gd name="T16" fmla="*/ 4 w 74"/>
                <a:gd name="T17" fmla="*/ 15 h 59"/>
                <a:gd name="T18" fmla="*/ 49 w 74"/>
                <a:gd name="T19" fmla="*/ 50 h 59"/>
                <a:gd name="T20" fmla="*/ 48 w 74"/>
                <a:gd name="T21" fmla="*/ 51 h 59"/>
                <a:gd name="T22" fmla="*/ 47 w 74"/>
                <a:gd name="T23" fmla="*/ 52 h 59"/>
                <a:gd name="T24" fmla="*/ 69 w 74"/>
                <a:gd name="T25" fmla="*/ 55 h 59"/>
                <a:gd name="T26" fmla="*/ 60 w 74"/>
                <a:gd name="T27" fmla="*/ 35 h 59"/>
                <a:gd name="T28" fmla="*/ 60 w 74"/>
                <a:gd name="T29" fmla="*/ 36 h 59"/>
                <a:gd name="T30" fmla="*/ 58 w 74"/>
                <a:gd name="T31" fmla="*/ 37 h 59"/>
                <a:gd name="T32" fmla="*/ 57 w 74"/>
                <a:gd name="T33" fmla="*/ 37 h 59"/>
                <a:gd name="T34" fmla="*/ 13 w 74"/>
                <a:gd name="T35" fmla="*/ 4 h 59"/>
                <a:gd name="T36" fmla="*/ 12 w 74"/>
                <a:gd name="T37" fmla="*/ 1 h 59"/>
                <a:gd name="T38" fmla="*/ 15 w 74"/>
                <a:gd name="T39" fmla="*/ 0 h 59"/>
                <a:gd name="T40" fmla="*/ 58 w 74"/>
                <a:gd name="T41" fmla="*/ 32 h 59"/>
                <a:gd name="T42" fmla="*/ 59 w 74"/>
                <a:gd name="T43" fmla="*/ 30 h 59"/>
                <a:gd name="T44" fmla="*/ 61 w 74"/>
                <a:gd name="T45" fmla="*/ 29 h 59"/>
                <a:gd name="T46" fmla="*/ 63 w 74"/>
                <a:gd name="T47" fmla="*/ 30 h 59"/>
                <a:gd name="T48" fmla="*/ 74 w 74"/>
                <a:gd name="T49" fmla="*/ 57 h 59"/>
                <a:gd name="T50" fmla="*/ 73 w 74"/>
                <a:gd name="T51" fmla="*/ 59 h 59"/>
                <a:gd name="T52" fmla="*/ 72 w 74"/>
                <a:gd name="T53"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4" h="59">
                  <a:moveTo>
                    <a:pt x="72" y="59"/>
                  </a:moveTo>
                  <a:cubicBezTo>
                    <a:pt x="72" y="59"/>
                    <a:pt x="72" y="59"/>
                    <a:pt x="72" y="59"/>
                  </a:cubicBezTo>
                  <a:cubicBezTo>
                    <a:pt x="43" y="56"/>
                    <a:pt x="43" y="56"/>
                    <a:pt x="43" y="56"/>
                  </a:cubicBezTo>
                  <a:cubicBezTo>
                    <a:pt x="43" y="56"/>
                    <a:pt x="42" y="55"/>
                    <a:pt x="42" y="55"/>
                  </a:cubicBezTo>
                  <a:cubicBezTo>
                    <a:pt x="42" y="54"/>
                    <a:pt x="42" y="53"/>
                    <a:pt x="42" y="53"/>
                  </a:cubicBezTo>
                  <a:cubicBezTo>
                    <a:pt x="44" y="50"/>
                    <a:pt x="44" y="50"/>
                    <a:pt x="44" y="50"/>
                  </a:cubicBezTo>
                  <a:cubicBezTo>
                    <a:pt x="38" y="46"/>
                    <a:pt x="15" y="28"/>
                    <a:pt x="1" y="19"/>
                  </a:cubicBezTo>
                  <a:cubicBezTo>
                    <a:pt x="1" y="18"/>
                    <a:pt x="0" y="17"/>
                    <a:pt x="1" y="16"/>
                  </a:cubicBezTo>
                  <a:cubicBezTo>
                    <a:pt x="2" y="15"/>
                    <a:pt x="3" y="15"/>
                    <a:pt x="4" y="15"/>
                  </a:cubicBezTo>
                  <a:cubicBezTo>
                    <a:pt x="49" y="49"/>
                    <a:pt x="49" y="49"/>
                    <a:pt x="49" y="50"/>
                  </a:cubicBezTo>
                  <a:cubicBezTo>
                    <a:pt x="49" y="50"/>
                    <a:pt x="48" y="51"/>
                    <a:pt x="48" y="51"/>
                  </a:cubicBezTo>
                  <a:cubicBezTo>
                    <a:pt x="47" y="52"/>
                    <a:pt x="47" y="52"/>
                    <a:pt x="47" y="52"/>
                  </a:cubicBezTo>
                  <a:cubicBezTo>
                    <a:pt x="69" y="55"/>
                    <a:pt x="69" y="55"/>
                    <a:pt x="69" y="55"/>
                  </a:cubicBezTo>
                  <a:cubicBezTo>
                    <a:pt x="60" y="35"/>
                    <a:pt x="60" y="35"/>
                    <a:pt x="60" y="35"/>
                  </a:cubicBezTo>
                  <a:cubicBezTo>
                    <a:pt x="60" y="36"/>
                    <a:pt x="60" y="36"/>
                    <a:pt x="60" y="36"/>
                  </a:cubicBezTo>
                  <a:cubicBezTo>
                    <a:pt x="59" y="37"/>
                    <a:pt x="59" y="37"/>
                    <a:pt x="58" y="37"/>
                  </a:cubicBezTo>
                  <a:cubicBezTo>
                    <a:pt x="58" y="37"/>
                    <a:pt x="57" y="37"/>
                    <a:pt x="57" y="37"/>
                  </a:cubicBezTo>
                  <a:cubicBezTo>
                    <a:pt x="13" y="4"/>
                    <a:pt x="13" y="4"/>
                    <a:pt x="13" y="4"/>
                  </a:cubicBezTo>
                  <a:cubicBezTo>
                    <a:pt x="12" y="3"/>
                    <a:pt x="12" y="2"/>
                    <a:pt x="12" y="1"/>
                  </a:cubicBezTo>
                  <a:cubicBezTo>
                    <a:pt x="13" y="0"/>
                    <a:pt x="14" y="0"/>
                    <a:pt x="15" y="0"/>
                  </a:cubicBezTo>
                  <a:cubicBezTo>
                    <a:pt x="58" y="32"/>
                    <a:pt x="58" y="32"/>
                    <a:pt x="58" y="32"/>
                  </a:cubicBezTo>
                  <a:cubicBezTo>
                    <a:pt x="59" y="30"/>
                    <a:pt x="59" y="30"/>
                    <a:pt x="59" y="30"/>
                  </a:cubicBezTo>
                  <a:cubicBezTo>
                    <a:pt x="60" y="29"/>
                    <a:pt x="60" y="29"/>
                    <a:pt x="61" y="29"/>
                  </a:cubicBezTo>
                  <a:cubicBezTo>
                    <a:pt x="62" y="29"/>
                    <a:pt x="62" y="30"/>
                    <a:pt x="63" y="30"/>
                  </a:cubicBezTo>
                  <a:cubicBezTo>
                    <a:pt x="74" y="57"/>
                    <a:pt x="74" y="57"/>
                    <a:pt x="74" y="57"/>
                  </a:cubicBezTo>
                  <a:cubicBezTo>
                    <a:pt x="74" y="57"/>
                    <a:pt x="74" y="58"/>
                    <a:pt x="73" y="59"/>
                  </a:cubicBezTo>
                  <a:cubicBezTo>
                    <a:pt x="73" y="59"/>
                    <a:pt x="72" y="59"/>
                    <a:pt x="72" y="59"/>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75" name="Freeform 855"/>
            <p:cNvSpPr>
              <a:spLocks/>
            </p:cNvSpPr>
            <p:nvPr/>
          </p:nvSpPr>
          <p:spPr bwMode="auto">
            <a:xfrm>
              <a:off x="7262488" y="5535553"/>
              <a:ext cx="101698" cy="426794"/>
            </a:xfrm>
            <a:custGeom>
              <a:avLst/>
              <a:gdLst>
                <a:gd name="T0" fmla="*/ 3 w 26"/>
                <a:gd name="T1" fmla="*/ 108 h 108"/>
                <a:gd name="T2" fmla="*/ 1 w 26"/>
                <a:gd name="T3" fmla="*/ 107 h 108"/>
                <a:gd name="T4" fmla="*/ 1 w 26"/>
                <a:gd name="T5" fmla="*/ 105 h 108"/>
                <a:gd name="T6" fmla="*/ 22 w 26"/>
                <a:gd name="T7" fmla="*/ 53 h 108"/>
                <a:gd name="T8" fmla="*/ 3 w 26"/>
                <a:gd name="T9" fmla="*/ 3 h 108"/>
                <a:gd name="T10" fmla="*/ 3 w 26"/>
                <a:gd name="T11" fmla="*/ 0 h 108"/>
                <a:gd name="T12" fmla="*/ 6 w 26"/>
                <a:gd name="T13" fmla="*/ 1 h 108"/>
                <a:gd name="T14" fmla="*/ 26 w 26"/>
                <a:gd name="T15" fmla="*/ 53 h 108"/>
                <a:gd name="T16" fmla="*/ 4 w 26"/>
                <a:gd name="T17" fmla="*/ 107 h 108"/>
                <a:gd name="T18" fmla="*/ 3 w 26"/>
                <a:gd name="T19" fmla="*/ 10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108">
                  <a:moveTo>
                    <a:pt x="3" y="108"/>
                  </a:moveTo>
                  <a:cubicBezTo>
                    <a:pt x="2" y="108"/>
                    <a:pt x="2" y="108"/>
                    <a:pt x="1" y="107"/>
                  </a:cubicBezTo>
                  <a:cubicBezTo>
                    <a:pt x="0" y="107"/>
                    <a:pt x="0" y="105"/>
                    <a:pt x="1" y="105"/>
                  </a:cubicBezTo>
                  <a:cubicBezTo>
                    <a:pt x="15" y="91"/>
                    <a:pt x="22" y="72"/>
                    <a:pt x="22" y="53"/>
                  </a:cubicBezTo>
                  <a:cubicBezTo>
                    <a:pt x="22" y="35"/>
                    <a:pt x="15" y="17"/>
                    <a:pt x="3" y="3"/>
                  </a:cubicBezTo>
                  <a:cubicBezTo>
                    <a:pt x="2" y="2"/>
                    <a:pt x="2" y="1"/>
                    <a:pt x="3" y="0"/>
                  </a:cubicBezTo>
                  <a:cubicBezTo>
                    <a:pt x="4" y="0"/>
                    <a:pt x="5" y="0"/>
                    <a:pt x="6" y="1"/>
                  </a:cubicBezTo>
                  <a:cubicBezTo>
                    <a:pt x="19" y="15"/>
                    <a:pt x="26" y="34"/>
                    <a:pt x="26" y="53"/>
                  </a:cubicBezTo>
                  <a:cubicBezTo>
                    <a:pt x="26" y="73"/>
                    <a:pt x="18" y="93"/>
                    <a:pt x="4" y="107"/>
                  </a:cubicBezTo>
                  <a:cubicBezTo>
                    <a:pt x="4" y="108"/>
                    <a:pt x="3" y="108"/>
                    <a:pt x="3" y="108"/>
                  </a:cubicBez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grpSp>
      <p:grpSp>
        <p:nvGrpSpPr>
          <p:cNvPr id="76" name="Group 431"/>
          <p:cNvGrpSpPr/>
          <p:nvPr/>
        </p:nvGrpSpPr>
        <p:grpSpPr>
          <a:xfrm>
            <a:off x="609684" y="4102958"/>
            <a:ext cx="808038" cy="811212"/>
            <a:chOff x="1225550" y="3954463"/>
            <a:chExt cx="808038" cy="811212"/>
          </a:xfrm>
        </p:grpSpPr>
        <p:sp>
          <p:nvSpPr>
            <p:cNvPr id="77" name="Freeform 155"/>
            <p:cNvSpPr>
              <a:spLocks/>
            </p:cNvSpPr>
            <p:nvPr/>
          </p:nvSpPr>
          <p:spPr bwMode="auto">
            <a:xfrm>
              <a:off x="1454150" y="4595813"/>
              <a:ext cx="187325" cy="84138"/>
            </a:xfrm>
            <a:custGeom>
              <a:avLst/>
              <a:gdLst>
                <a:gd name="T0" fmla="*/ 68 w 68"/>
                <a:gd name="T1" fmla="*/ 31 h 31"/>
                <a:gd name="T2" fmla="*/ 0 w 68"/>
                <a:gd name="T3" fmla="*/ 6 h 31"/>
                <a:gd name="T4" fmla="*/ 4 w 68"/>
                <a:gd name="T5" fmla="*/ 0 h 31"/>
                <a:gd name="T6" fmla="*/ 68 w 68"/>
                <a:gd name="T7" fmla="*/ 23 h 31"/>
                <a:gd name="T8" fmla="*/ 68 w 68"/>
                <a:gd name="T9" fmla="*/ 31 h 31"/>
              </a:gdLst>
              <a:ahLst/>
              <a:cxnLst>
                <a:cxn ang="0">
                  <a:pos x="T0" y="T1"/>
                </a:cxn>
                <a:cxn ang="0">
                  <a:pos x="T2" y="T3"/>
                </a:cxn>
                <a:cxn ang="0">
                  <a:pos x="T4" y="T5"/>
                </a:cxn>
                <a:cxn ang="0">
                  <a:pos x="T6" y="T7"/>
                </a:cxn>
                <a:cxn ang="0">
                  <a:pos x="T8" y="T9"/>
                </a:cxn>
              </a:cxnLst>
              <a:rect l="0" t="0" r="r" b="b"/>
              <a:pathLst>
                <a:path w="68" h="31">
                  <a:moveTo>
                    <a:pt x="68" y="31"/>
                  </a:moveTo>
                  <a:cubicBezTo>
                    <a:pt x="43" y="30"/>
                    <a:pt x="19" y="21"/>
                    <a:pt x="0" y="6"/>
                  </a:cubicBezTo>
                  <a:cubicBezTo>
                    <a:pt x="4" y="0"/>
                    <a:pt x="4" y="0"/>
                    <a:pt x="4" y="0"/>
                  </a:cubicBezTo>
                  <a:cubicBezTo>
                    <a:pt x="23" y="14"/>
                    <a:pt x="45" y="22"/>
                    <a:pt x="68" y="23"/>
                  </a:cubicBezTo>
                  <a:lnTo>
                    <a:pt x="68" y="31"/>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78" name="Freeform 156"/>
            <p:cNvSpPr>
              <a:spLocks/>
            </p:cNvSpPr>
            <p:nvPr/>
          </p:nvSpPr>
          <p:spPr bwMode="auto">
            <a:xfrm>
              <a:off x="1327150" y="4314825"/>
              <a:ext cx="61913" cy="207963"/>
            </a:xfrm>
            <a:custGeom>
              <a:avLst/>
              <a:gdLst>
                <a:gd name="T0" fmla="*/ 16 w 23"/>
                <a:gd name="T1" fmla="*/ 76 h 76"/>
                <a:gd name="T2" fmla="*/ 0 w 23"/>
                <a:gd name="T3" fmla="*/ 19 h 76"/>
                <a:gd name="T4" fmla="*/ 2 w 23"/>
                <a:gd name="T5" fmla="*/ 0 h 76"/>
                <a:gd name="T6" fmla="*/ 10 w 23"/>
                <a:gd name="T7" fmla="*/ 2 h 76"/>
                <a:gd name="T8" fmla="*/ 8 w 23"/>
                <a:gd name="T9" fmla="*/ 19 h 76"/>
                <a:gd name="T10" fmla="*/ 23 w 23"/>
                <a:gd name="T11" fmla="*/ 72 h 76"/>
                <a:gd name="T12" fmla="*/ 16 w 23"/>
                <a:gd name="T13" fmla="*/ 76 h 76"/>
              </a:gdLst>
              <a:ahLst/>
              <a:cxnLst>
                <a:cxn ang="0">
                  <a:pos x="T0" y="T1"/>
                </a:cxn>
                <a:cxn ang="0">
                  <a:pos x="T2" y="T3"/>
                </a:cxn>
                <a:cxn ang="0">
                  <a:pos x="T4" y="T5"/>
                </a:cxn>
                <a:cxn ang="0">
                  <a:pos x="T6" y="T7"/>
                </a:cxn>
                <a:cxn ang="0">
                  <a:pos x="T8" y="T9"/>
                </a:cxn>
                <a:cxn ang="0">
                  <a:pos x="T10" y="T11"/>
                </a:cxn>
                <a:cxn ang="0">
                  <a:pos x="T12" y="T13"/>
                </a:cxn>
              </a:cxnLst>
              <a:rect l="0" t="0" r="r" b="b"/>
              <a:pathLst>
                <a:path w="23" h="76">
                  <a:moveTo>
                    <a:pt x="16" y="76"/>
                  </a:moveTo>
                  <a:cubicBezTo>
                    <a:pt x="6" y="59"/>
                    <a:pt x="0" y="39"/>
                    <a:pt x="0" y="19"/>
                  </a:cubicBezTo>
                  <a:cubicBezTo>
                    <a:pt x="0" y="13"/>
                    <a:pt x="1" y="7"/>
                    <a:pt x="2" y="0"/>
                  </a:cubicBezTo>
                  <a:cubicBezTo>
                    <a:pt x="10" y="2"/>
                    <a:pt x="10" y="2"/>
                    <a:pt x="10" y="2"/>
                  </a:cubicBezTo>
                  <a:cubicBezTo>
                    <a:pt x="9" y="7"/>
                    <a:pt x="8" y="13"/>
                    <a:pt x="8" y="19"/>
                  </a:cubicBezTo>
                  <a:cubicBezTo>
                    <a:pt x="8" y="38"/>
                    <a:pt x="13" y="56"/>
                    <a:pt x="23" y="72"/>
                  </a:cubicBezTo>
                  <a:lnTo>
                    <a:pt x="16" y="76"/>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79" name="Freeform 157"/>
            <p:cNvSpPr>
              <a:spLocks/>
            </p:cNvSpPr>
            <p:nvPr/>
          </p:nvSpPr>
          <p:spPr bwMode="auto">
            <a:xfrm>
              <a:off x="1585913" y="4052888"/>
              <a:ext cx="412750" cy="439738"/>
            </a:xfrm>
            <a:custGeom>
              <a:avLst/>
              <a:gdLst>
                <a:gd name="T0" fmla="*/ 140 w 151"/>
                <a:gd name="T1" fmla="*/ 161 h 161"/>
                <a:gd name="T2" fmla="*/ 133 w 151"/>
                <a:gd name="T3" fmla="*/ 158 h 161"/>
                <a:gd name="T4" fmla="*/ 143 w 151"/>
                <a:gd name="T5" fmla="*/ 115 h 161"/>
                <a:gd name="T6" fmla="*/ 28 w 151"/>
                <a:gd name="T7" fmla="*/ 8 h 161"/>
                <a:gd name="T8" fmla="*/ 2 w 151"/>
                <a:gd name="T9" fmla="*/ 11 h 161"/>
                <a:gd name="T10" fmla="*/ 0 w 151"/>
                <a:gd name="T11" fmla="*/ 3 h 161"/>
                <a:gd name="T12" fmla="*/ 28 w 151"/>
                <a:gd name="T13" fmla="*/ 0 h 161"/>
                <a:gd name="T14" fmla="*/ 151 w 151"/>
                <a:gd name="T15" fmla="*/ 115 h 161"/>
                <a:gd name="T16" fmla="*/ 140 w 151"/>
                <a:gd name="T17" fmla="*/ 161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 h="161">
                  <a:moveTo>
                    <a:pt x="140" y="161"/>
                  </a:moveTo>
                  <a:cubicBezTo>
                    <a:pt x="133" y="158"/>
                    <a:pt x="133" y="158"/>
                    <a:pt x="133" y="158"/>
                  </a:cubicBezTo>
                  <a:cubicBezTo>
                    <a:pt x="139" y="144"/>
                    <a:pt x="143" y="130"/>
                    <a:pt x="143" y="115"/>
                  </a:cubicBezTo>
                  <a:cubicBezTo>
                    <a:pt x="143" y="56"/>
                    <a:pt x="91" y="8"/>
                    <a:pt x="28" y="8"/>
                  </a:cubicBezTo>
                  <a:cubicBezTo>
                    <a:pt x="19" y="8"/>
                    <a:pt x="10" y="9"/>
                    <a:pt x="2" y="11"/>
                  </a:cubicBezTo>
                  <a:cubicBezTo>
                    <a:pt x="0" y="3"/>
                    <a:pt x="0" y="3"/>
                    <a:pt x="0" y="3"/>
                  </a:cubicBezTo>
                  <a:cubicBezTo>
                    <a:pt x="9" y="1"/>
                    <a:pt x="18" y="0"/>
                    <a:pt x="28" y="0"/>
                  </a:cubicBezTo>
                  <a:cubicBezTo>
                    <a:pt x="95" y="0"/>
                    <a:pt x="151" y="52"/>
                    <a:pt x="151" y="115"/>
                  </a:cubicBezTo>
                  <a:cubicBezTo>
                    <a:pt x="151" y="131"/>
                    <a:pt x="147" y="147"/>
                    <a:pt x="140" y="161"/>
                  </a:cubicBez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80" name="Freeform 158"/>
            <p:cNvSpPr>
              <a:spLocks/>
            </p:cNvSpPr>
            <p:nvPr/>
          </p:nvSpPr>
          <p:spPr bwMode="auto">
            <a:xfrm>
              <a:off x="1550988" y="4475163"/>
              <a:ext cx="114300" cy="55563"/>
            </a:xfrm>
            <a:custGeom>
              <a:avLst/>
              <a:gdLst>
                <a:gd name="T0" fmla="*/ 42 w 42"/>
                <a:gd name="T1" fmla="*/ 20 h 20"/>
                <a:gd name="T2" fmla="*/ 0 w 42"/>
                <a:gd name="T3" fmla="*/ 6 h 20"/>
                <a:gd name="T4" fmla="*/ 5 w 42"/>
                <a:gd name="T5" fmla="*/ 0 h 20"/>
                <a:gd name="T6" fmla="*/ 42 w 42"/>
                <a:gd name="T7" fmla="*/ 12 h 20"/>
                <a:gd name="T8" fmla="*/ 42 w 42"/>
                <a:gd name="T9" fmla="*/ 20 h 20"/>
              </a:gdLst>
              <a:ahLst/>
              <a:cxnLst>
                <a:cxn ang="0">
                  <a:pos x="T0" y="T1"/>
                </a:cxn>
                <a:cxn ang="0">
                  <a:pos x="T2" y="T3"/>
                </a:cxn>
                <a:cxn ang="0">
                  <a:pos x="T4" y="T5"/>
                </a:cxn>
                <a:cxn ang="0">
                  <a:pos x="T6" y="T7"/>
                </a:cxn>
                <a:cxn ang="0">
                  <a:pos x="T8" y="T9"/>
                </a:cxn>
              </a:cxnLst>
              <a:rect l="0" t="0" r="r" b="b"/>
              <a:pathLst>
                <a:path w="42" h="20">
                  <a:moveTo>
                    <a:pt x="42" y="20"/>
                  </a:moveTo>
                  <a:cubicBezTo>
                    <a:pt x="27" y="20"/>
                    <a:pt x="12" y="15"/>
                    <a:pt x="0" y="6"/>
                  </a:cubicBezTo>
                  <a:cubicBezTo>
                    <a:pt x="5" y="0"/>
                    <a:pt x="5" y="0"/>
                    <a:pt x="5" y="0"/>
                  </a:cubicBezTo>
                  <a:cubicBezTo>
                    <a:pt x="16" y="8"/>
                    <a:pt x="29" y="12"/>
                    <a:pt x="42" y="12"/>
                  </a:cubicBezTo>
                  <a:lnTo>
                    <a:pt x="42" y="20"/>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81" name="Freeform 159"/>
            <p:cNvSpPr>
              <a:spLocks/>
            </p:cNvSpPr>
            <p:nvPr/>
          </p:nvSpPr>
          <p:spPr bwMode="auto">
            <a:xfrm>
              <a:off x="1487488" y="4325938"/>
              <a:ext cx="41275" cy="119063"/>
            </a:xfrm>
            <a:custGeom>
              <a:avLst/>
              <a:gdLst>
                <a:gd name="T0" fmla="*/ 9 w 15"/>
                <a:gd name="T1" fmla="*/ 44 h 44"/>
                <a:gd name="T2" fmla="*/ 0 w 15"/>
                <a:gd name="T3" fmla="*/ 14 h 44"/>
                <a:gd name="T4" fmla="*/ 2 w 15"/>
                <a:gd name="T5" fmla="*/ 0 h 44"/>
                <a:gd name="T6" fmla="*/ 10 w 15"/>
                <a:gd name="T7" fmla="*/ 2 h 44"/>
                <a:gd name="T8" fmla="*/ 8 w 15"/>
                <a:gd name="T9" fmla="*/ 14 h 44"/>
                <a:gd name="T10" fmla="*/ 15 w 15"/>
                <a:gd name="T11" fmla="*/ 40 h 44"/>
                <a:gd name="T12" fmla="*/ 9 w 15"/>
                <a:gd name="T13" fmla="*/ 44 h 44"/>
              </a:gdLst>
              <a:ahLst/>
              <a:cxnLst>
                <a:cxn ang="0">
                  <a:pos x="T0" y="T1"/>
                </a:cxn>
                <a:cxn ang="0">
                  <a:pos x="T2" y="T3"/>
                </a:cxn>
                <a:cxn ang="0">
                  <a:pos x="T4" y="T5"/>
                </a:cxn>
                <a:cxn ang="0">
                  <a:pos x="T6" y="T7"/>
                </a:cxn>
                <a:cxn ang="0">
                  <a:pos x="T8" y="T9"/>
                </a:cxn>
                <a:cxn ang="0">
                  <a:pos x="T10" y="T11"/>
                </a:cxn>
                <a:cxn ang="0">
                  <a:pos x="T12" y="T13"/>
                </a:cxn>
              </a:cxnLst>
              <a:rect l="0" t="0" r="r" b="b"/>
              <a:pathLst>
                <a:path w="15" h="44">
                  <a:moveTo>
                    <a:pt x="9" y="44"/>
                  </a:moveTo>
                  <a:cubicBezTo>
                    <a:pt x="3" y="35"/>
                    <a:pt x="0" y="25"/>
                    <a:pt x="0" y="14"/>
                  </a:cubicBezTo>
                  <a:cubicBezTo>
                    <a:pt x="0" y="9"/>
                    <a:pt x="1" y="4"/>
                    <a:pt x="2" y="0"/>
                  </a:cubicBezTo>
                  <a:cubicBezTo>
                    <a:pt x="10" y="2"/>
                    <a:pt x="10" y="2"/>
                    <a:pt x="10" y="2"/>
                  </a:cubicBezTo>
                  <a:cubicBezTo>
                    <a:pt x="9" y="6"/>
                    <a:pt x="8" y="10"/>
                    <a:pt x="8" y="14"/>
                  </a:cubicBezTo>
                  <a:cubicBezTo>
                    <a:pt x="8" y="23"/>
                    <a:pt x="11" y="32"/>
                    <a:pt x="15" y="40"/>
                  </a:cubicBezTo>
                  <a:lnTo>
                    <a:pt x="9" y="44"/>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82" name="Freeform 160"/>
            <p:cNvSpPr>
              <a:spLocks/>
            </p:cNvSpPr>
            <p:nvPr/>
          </p:nvSpPr>
          <p:spPr bwMode="auto">
            <a:xfrm>
              <a:off x="1601788" y="4197350"/>
              <a:ext cx="241300" cy="247650"/>
            </a:xfrm>
            <a:custGeom>
              <a:avLst/>
              <a:gdLst>
                <a:gd name="T0" fmla="*/ 79 w 88"/>
                <a:gd name="T1" fmla="*/ 91 h 91"/>
                <a:gd name="T2" fmla="*/ 73 w 88"/>
                <a:gd name="T3" fmla="*/ 87 h 91"/>
                <a:gd name="T4" fmla="*/ 80 w 88"/>
                <a:gd name="T5" fmla="*/ 61 h 91"/>
                <a:gd name="T6" fmla="*/ 23 w 88"/>
                <a:gd name="T7" fmla="*/ 8 h 91"/>
                <a:gd name="T8" fmla="*/ 3 w 88"/>
                <a:gd name="T9" fmla="*/ 12 h 91"/>
                <a:gd name="T10" fmla="*/ 0 w 88"/>
                <a:gd name="T11" fmla="*/ 4 h 91"/>
                <a:gd name="T12" fmla="*/ 23 w 88"/>
                <a:gd name="T13" fmla="*/ 0 h 91"/>
                <a:gd name="T14" fmla="*/ 88 w 88"/>
                <a:gd name="T15" fmla="*/ 61 h 91"/>
                <a:gd name="T16" fmla="*/ 79 w 88"/>
                <a:gd name="T17"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 h="91">
                  <a:moveTo>
                    <a:pt x="79" y="91"/>
                  </a:moveTo>
                  <a:cubicBezTo>
                    <a:pt x="73" y="87"/>
                    <a:pt x="73" y="87"/>
                    <a:pt x="73" y="87"/>
                  </a:cubicBezTo>
                  <a:cubicBezTo>
                    <a:pt x="77" y="79"/>
                    <a:pt x="80" y="70"/>
                    <a:pt x="80" y="61"/>
                  </a:cubicBezTo>
                  <a:cubicBezTo>
                    <a:pt x="80" y="32"/>
                    <a:pt x="54" y="8"/>
                    <a:pt x="23" y="8"/>
                  </a:cubicBezTo>
                  <a:cubicBezTo>
                    <a:pt x="16" y="8"/>
                    <a:pt x="9" y="9"/>
                    <a:pt x="3" y="12"/>
                  </a:cubicBezTo>
                  <a:cubicBezTo>
                    <a:pt x="0" y="4"/>
                    <a:pt x="0" y="4"/>
                    <a:pt x="0" y="4"/>
                  </a:cubicBezTo>
                  <a:cubicBezTo>
                    <a:pt x="7" y="1"/>
                    <a:pt x="15" y="0"/>
                    <a:pt x="23" y="0"/>
                  </a:cubicBezTo>
                  <a:cubicBezTo>
                    <a:pt x="59" y="0"/>
                    <a:pt x="88" y="27"/>
                    <a:pt x="88" y="61"/>
                  </a:cubicBezTo>
                  <a:cubicBezTo>
                    <a:pt x="88" y="72"/>
                    <a:pt x="85" y="82"/>
                    <a:pt x="79" y="91"/>
                  </a:cubicBez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83" name="Freeform 161"/>
            <p:cNvSpPr>
              <a:spLocks/>
            </p:cNvSpPr>
            <p:nvPr/>
          </p:nvSpPr>
          <p:spPr bwMode="auto">
            <a:xfrm>
              <a:off x="1651000" y="4391025"/>
              <a:ext cx="382588" cy="374650"/>
            </a:xfrm>
            <a:custGeom>
              <a:avLst/>
              <a:gdLst>
                <a:gd name="T0" fmla="*/ 4 w 140"/>
                <a:gd name="T1" fmla="*/ 137 h 137"/>
                <a:gd name="T2" fmla="*/ 1 w 140"/>
                <a:gd name="T3" fmla="*/ 136 h 137"/>
                <a:gd name="T4" fmla="*/ 0 w 140"/>
                <a:gd name="T5" fmla="*/ 133 h 137"/>
                <a:gd name="T6" fmla="*/ 0 w 140"/>
                <a:gd name="T7" fmla="*/ 20 h 137"/>
                <a:gd name="T8" fmla="*/ 8 w 140"/>
                <a:gd name="T9" fmla="*/ 20 h 137"/>
                <a:gd name="T10" fmla="*/ 8 w 140"/>
                <a:gd name="T11" fmla="*/ 129 h 137"/>
                <a:gd name="T12" fmla="*/ 130 w 140"/>
                <a:gd name="T13" fmla="*/ 62 h 137"/>
                <a:gd name="T14" fmla="*/ 29 w 140"/>
                <a:gd name="T15" fmla="*/ 7 h 137"/>
                <a:gd name="T16" fmla="*/ 33 w 140"/>
                <a:gd name="T17" fmla="*/ 0 h 137"/>
                <a:gd name="T18" fmla="*/ 138 w 140"/>
                <a:gd name="T19" fmla="*/ 57 h 137"/>
                <a:gd name="T20" fmla="*/ 140 w 140"/>
                <a:gd name="T21" fmla="*/ 59 h 137"/>
                <a:gd name="T22" fmla="*/ 139 w 140"/>
                <a:gd name="T23" fmla="*/ 62 h 137"/>
                <a:gd name="T24" fmla="*/ 4 w 140"/>
                <a:gd name="T25" fmla="*/ 137 h 137"/>
                <a:gd name="T26" fmla="*/ 4 w 140"/>
                <a:gd name="T27" fmla="*/ 137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0" h="137">
                  <a:moveTo>
                    <a:pt x="4" y="137"/>
                  </a:moveTo>
                  <a:cubicBezTo>
                    <a:pt x="3" y="137"/>
                    <a:pt x="2" y="136"/>
                    <a:pt x="1" y="136"/>
                  </a:cubicBezTo>
                  <a:cubicBezTo>
                    <a:pt x="1" y="135"/>
                    <a:pt x="0" y="134"/>
                    <a:pt x="0" y="133"/>
                  </a:cubicBezTo>
                  <a:cubicBezTo>
                    <a:pt x="0" y="20"/>
                    <a:pt x="0" y="20"/>
                    <a:pt x="0" y="20"/>
                  </a:cubicBezTo>
                  <a:cubicBezTo>
                    <a:pt x="8" y="20"/>
                    <a:pt x="8" y="20"/>
                    <a:pt x="8" y="20"/>
                  </a:cubicBezTo>
                  <a:cubicBezTo>
                    <a:pt x="8" y="129"/>
                    <a:pt x="8" y="129"/>
                    <a:pt x="8" y="129"/>
                  </a:cubicBezTo>
                  <a:cubicBezTo>
                    <a:pt x="58" y="126"/>
                    <a:pt x="104" y="102"/>
                    <a:pt x="130" y="62"/>
                  </a:cubicBezTo>
                  <a:cubicBezTo>
                    <a:pt x="29" y="7"/>
                    <a:pt x="29" y="7"/>
                    <a:pt x="29" y="7"/>
                  </a:cubicBezTo>
                  <a:cubicBezTo>
                    <a:pt x="33" y="0"/>
                    <a:pt x="33" y="0"/>
                    <a:pt x="33" y="0"/>
                  </a:cubicBezTo>
                  <a:cubicBezTo>
                    <a:pt x="138" y="57"/>
                    <a:pt x="138" y="57"/>
                    <a:pt x="138" y="57"/>
                  </a:cubicBezTo>
                  <a:cubicBezTo>
                    <a:pt x="139" y="57"/>
                    <a:pt x="140" y="58"/>
                    <a:pt x="140" y="59"/>
                  </a:cubicBezTo>
                  <a:cubicBezTo>
                    <a:pt x="140" y="60"/>
                    <a:pt x="140" y="62"/>
                    <a:pt x="139" y="62"/>
                  </a:cubicBezTo>
                  <a:cubicBezTo>
                    <a:pt x="111" y="108"/>
                    <a:pt x="60" y="136"/>
                    <a:pt x="4" y="137"/>
                  </a:cubicBezTo>
                  <a:cubicBezTo>
                    <a:pt x="4" y="137"/>
                    <a:pt x="4" y="137"/>
                    <a:pt x="4" y="137"/>
                  </a:cubicBez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84" name="Freeform 162"/>
            <p:cNvSpPr>
              <a:spLocks/>
            </p:cNvSpPr>
            <p:nvPr/>
          </p:nvSpPr>
          <p:spPr bwMode="auto">
            <a:xfrm>
              <a:off x="1225550" y="3954463"/>
              <a:ext cx="415925" cy="403225"/>
            </a:xfrm>
            <a:custGeom>
              <a:avLst/>
              <a:gdLst>
                <a:gd name="T0" fmla="*/ 130 w 152"/>
                <a:gd name="T1" fmla="*/ 148 h 148"/>
                <a:gd name="T2" fmla="*/ 3 w 152"/>
                <a:gd name="T3" fmla="*/ 114 h 148"/>
                <a:gd name="T4" fmla="*/ 0 w 152"/>
                <a:gd name="T5" fmla="*/ 109 h 148"/>
                <a:gd name="T6" fmla="*/ 105 w 152"/>
                <a:gd name="T7" fmla="*/ 1 h 148"/>
                <a:gd name="T8" fmla="*/ 110 w 152"/>
                <a:gd name="T9" fmla="*/ 4 h 148"/>
                <a:gd name="T10" fmla="*/ 152 w 152"/>
                <a:gd name="T11" fmla="*/ 122 h 148"/>
                <a:gd name="T12" fmla="*/ 144 w 152"/>
                <a:gd name="T13" fmla="*/ 125 h 148"/>
                <a:gd name="T14" fmla="*/ 104 w 152"/>
                <a:gd name="T15" fmla="*/ 10 h 148"/>
                <a:gd name="T16" fmla="*/ 9 w 152"/>
                <a:gd name="T17" fmla="*/ 107 h 148"/>
                <a:gd name="T18" fmla="*/ 132 w 152"/>
                <a:gd name="T19" fmla="*/ 140 h 148"/>
                <a:gd name="T20" fmla="*/ 130 w 152"/>
                <a:gd name="T21" fmla="*/ 14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2" h="148">
                  <a:moveTo>
                    <a:pt x="130" y="148"/>
                  </a:moveTo>
                  <a:cubicBezTo>
                    <a:pt x="3" y="114"/>
                    <a:pt x="3" y="114"/>
                    <a:pt x="3" y="114"/>
                  </a:cubicBezTo>
                  <a:cubicBezTo>
                    <a:pt x="1" y="113"/>
                    <a:pt x="0" y="111"/>
                    <a:pt x="0" y="109"/>
                  </a:cubicBezTo>
                  <a:cubicBezTo>
                    <a:pt x="13" y="59"/>
                    <a:pt x="53" y="18"/>
                    <a:pt x="105" y="1"/>
                  </a:cubicBezTo>
                  <a:cubicBezTo>
                    <a:pt x="107" y="0"/>
                    <a:pt x="109" y="2"/>
                    <a:pt x="110" y="4"/>
                  </a:cubicBezTo>
                  <a:cubicBezTo>
                    <a:pt x="152" y="122"/>
                    <a:pt x="152" y="122"/>
                    <a:pt x="152" y="122"/>
                  </a:cubicBezTo>
                  <a:cubicBezTo>
                    <a:pt x="144" y="125"/>
                    <a:pt x="144" y="125"/>
                    <a:pt x="144" y="125"/>
                  </a:cubicBezTo>
                  <a:cubicBezTo>
                    <a:pt x="104" y="10"/>
                    <a:pt x="104" y="10"/>
                    <a:pt x="104" y="10"/>
                  </a:cubicBezTo>
                  <a:cubicBezTo>
                    <a:pt x="58" y="26"/>
                    <a:pt x="22" y="63"/>
                    <a:pt x="9" y="107"/>
                  </a:cubicBezTo>
                  <a:cubicBezTo>
                    <a:pt x="132" y="140"/>
                    <a:pt x="132" y="140"/>
                    <a:pt x="132" y="140"/>
                  </a:cubicBezTo>
                  <a:lnTo>
                    <a:pt x="130" y="148"/>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85" name="Freeform 163"/>
            <p:cNvSpPr>
              <a:spLocks noEditPoints="1"/>
            </p:cNvSpPr>
            <p:nvPr/>
          </p:nvSpPr>
          <p:spPr bwMode="auto">
            <a:xfrm>
              <a:off x="1279525" y="4360863"/>
              <a:ext cx="374650" cy="328613"/>
            </a:xfrm>
            <a:custGeom>
              <a:avLst/>
              <a:gdLst>
                <a:gd name="T0" fmla="*/ 45 w 137"/>
                <a:gd name="T1" fmla="*/ 120 h 120"/>
                <a:gd name="T2" fmla="*/ 43 w 137"/>
                <a:gd name="T3" fmla="*/ 119 h 120"/>
                <a:gd name="T4" fmla="*/ 1 w 137"/>
                <a:gd name="T5" fmla="*/ 77 h 120"/>
                <a:gd name="T6" fmla="*/ 0 w 137"/>
                <a:gd name="T7" fmla="*/ 74 h 120"/>
                <a:gd name="T8" fmla="*/ 2 w 137"/>
                <a:gd name="T9" fmla="*/ 71 h 120"/>
                <a:gd name="T10" fmla="*/ 131 w 137"/>
                <a:gd name="T11" fmla="*/ 1 h 120"/>
                <a:gd name="T12" fmla="*/ 136 w 137"/>
                <a:gd name="T13" fmla="*/ 2 h 120"/>
                <a:gd name="T14" fmla="*/ 136 w 137"/>
                <a:gd name="T15" fmla="*/ 7 h 120"/>
                <a:gd name="T16" fmla="*/ 48 w 137"/>
                <a:gd name="T17" fmla="*/ 118 h 120"/>
                <a:gd name="T18" fmla="*/ 45 w 137"/>
                <a:gd name="T19" fmla="*/ 120 h 120"/>
                <a:gd name="T20" fmla="*/ 10 w 137"/>
                <a:gd name="T21" fmla="*/ 76 h 120"/>
                <a:gd name="T22" fmla="*/ 44 w 137"/>
                <a:gd name="T23" fmla="*/ 110 h 120"/>
                <a:gd name="T24" fmla="*/ 118 w 137"/>
                <a:gd name="T25" fmla="*/ 18 h 120"/>
                <a:gd name="T26" fmla="*/ 10 w 137"/>
                <a:gd name="T27" fmla="*/ 7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7" h="120">
                  <a:moveTo>
                    <a:pt x="45" y="120"/>
                  </a:moveTo>
                  <a:cubicBezTo>
                    <a:pt x="44" y="120"/>
                    <a:pt x="43" y="119"/>
                    <a:pt x="43" y="119"/>
                  </a:cubicBezTo>
                  <a:cubicBezTo>
                    <a:pt x="26" y="107"/>
                    <a:pt x="12" y="93"/>
                    <a:pt x="1" y="77"/>
                  </a:cubicBezTo>
                  <a:cubicBezTo>
                    <a:pt x="0" y="76"/>
                    <a:pt x="0" y="75"/>
                    <a:pt x="0" y="74"/>
                  </a:cubicBezTo>
                  <a:cubicBezTo>
                    <a:pt x="0" y="72"/>
                    <a:pt x="1" y="71"/>
                    <a:pt x="2" y="71"/>
                  </a:cubicBezTo>
                  <a:cubicBezTo>
                    <a:pt x="131" y="1"/>
                    <a:pt x="131" y="1"/>
                    <a:pt x="131" y="1"/>
                  </a:cubicBezTo>
                  <a:cubicBezTo>
                    <a:pt x="133" y="0"/>
                    <a:pt x="135" y="1"/>
                    <a:pt x="136" y="2"/>
                  </a:cubicBezTo>
                  <a:cubicBezTo>
                    <a:pt x="137" y="4"/>
                    <a:pt x="137" y="6"/>
                    <a:pt x="136" y="7"/>
                  </a:cubicBezTo>
                  <a:cubicBezTo>
                    <a:pt x="48" y="118"/>
                    <a:pt x="48" y="118"/>
                    <a:pt x="48" y="118"/>
                  </a:cubicBezTo>
                  <a:cubicBezTo>
                    <a:pt x="47" y="119"/>
                    <a:pt x="46" y="120"/>
                    <a:pt x="45" y="120"/>
                  </a:cubicBezTo>
                  <a:close/>
                  <a:moveTo>
                    <a:pt x="10" y="76"/>
                  </a:moveTo>
                  <a:cubicBezTo>
                    <a:pt x="19" y="89"/>
                    <a:pt x="31" y="101"/>
                    <a:pt x="44" y="110"/>
                  </a:cubicBezTo>
                  <a:cubicBezTo>
                    <a:pt x="118" y="18"/>
                    <a:pt x="118" y="18"/>
                    <a:pt x="118" y="18"/>
                  </a:cubicBezTo>
                  <a:lnTo>
                    <a:pt x="10" y="76"/>
                  </a:ln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sp>
          <p:nvSpPr>
            <p:cNvPr id="86" name="Freeform 164"/>
            <p:cNvSpPr>
              <a:spLocks noEditPoints="1"/>
            </p:cNvSpPr>
            <p:nvPr/>
          </p:nvSpPr>
          <p:spPr bwMode="auto">
            <a:xfrm>
              <a:off x="1601788" y="4303713"/>
              <a:ext cx="127000" cy="120650"/>
            </a:xfrm>
            <a:custGeom>
              <a:avLst/>
              <a:gdLst>
                <a:gd name="T0" fmla="*/ 23 w 46"/>
                <a:gd name="T1" fmla="*/ 44 h 44"/>
                <a:gd name="T2" fmla="*/ 0 w 46"/>
                <a:gd name="T3" fmla="*/ 22 h 44"/>
                <a:gd name="T4" fmla="*/ 23 w 46"/>
                <a:gd name="T5" fmla="*/ 0 h 44"/>
                <a:gd name="T6" fmla="*/ 46 w 46"/>
                <a:gd name="T7" fmla="*/ 22 h 44"/>
                <a:gd name="T8" fmla="*/ 23 w 46"/>
                <a:gd name="T9" fmla="*/ 44 h 44"/>
                <a:gd name="T10" fmla="*/ 23 w 46"/>
                <a:gd name="T11" fmla="*/ 8 h 44"/>
                <a:gd name="T12" fmla="*/ 8 w 46"/>
                <a:gd name="T13" fmla="*/ 22 h 44"/>
                <a:gd name="T14" fmla="*/ 23 w 46"/>
                <a:gd name="T15" fmla="*/ 36 h 44"/>
                <a:gd name="T16" fmla="*/ 38 w 46"/>
                <a:gd name="T17" fmla="*/ 22 h 44"/>
                <a:gd name="T18" fmla="*/ 23 w 46"/>
                <a:gd name="T19" fmla="*/ 8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44">
                  <a:moveTo>
                    <a:pt x="23" y="44"/>
                  </a:moveTo>
                  <a:cubicBezTo>
                    <a:pt x="10" y="44"/>
                    <a:pt x="0" y="34"/>
                    <a:pt x="0" y="22"/>
                  </a:cubicBezTo>
                  <a:cubicBezTo>
                    <a:pt x="0" y="10"/>
                    <a:pt x="10" y="0"/>
                    <a:pt x="23" y="0"/>
                  </a:cubicBezTo>
                  <a:cubicBezTo>
                    <a:pt x="36" y="0"/>
                    <a:pt x="46" y="10"/>
                    <a:pt x="46" y="22"/>
                  </a:cubicBezTo>
                  <a:cubicBezTo>
                    <a:pt x="46" y="34"/>
                    <a:pt x="36" y="44"/>
                    <a:pt x="23" y="44"/>
                  </a:cubicBezTo>
                  <a:close/>
                  <a:moveTo>
                    <a:pt x="23" y="8"/>
                  </a:moveTo>
                  <a:cubicBezTo>
                    <a:pt x="15" y="8"/>
                    <a:pt x="8" y="15"/>
                    <a:pt x="8" y="22"/>
                  </a:cubicBezTo>
                  <a:cubicBezTo>
                    <a:pt x="8" y="29"/>
                    <a:pt x="15" y="36"/>
                    <a:pt x="23" y="36"/>
                  </a:cubicBezTo>
                  <a:cubicBezTo>
                    <a:pt x="31" y="36"/>
                    <a:pt x="38" y="29"/>
                    <a:pt x="38" y="22"/>
                  </a:cubicBezTo>
                  <a:cubicBezTo>
                    <a:pt x="38" y="15"/>
                    <a:pt x="31" y="8"/>
                    <a:pt x="23" y="8"/>
                  </a:cubicBezTo>
                  <a:close/>
                </a:path>
              </a:pathLst>
            </a:custGeom>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ru-RU"/>
            </a:p>
          </p:txBody>
        </p:sp>
      </p:grpSp>
      <p:sp>
        <p:nvSpPr>
          <p:cNvPr id="87" name="TextBox 86"/>
          <p:cNvSpPr txBox="1"/>
          <p:nvPr/>
        </p:nvSpPr>
        <p:spPr>
          <a:xfrm>
            <a:off x="1621662" y="2231990"/>
            <a:ext cx="10469595" cy="369332"/>
          </a:xfrm>
          <a:prstGeom prst="rect">
            <a:avLst/>
          </a:prstGeom>
          <a:noFill/>
        </p:spPr>
        <p:txBody>
          <a:bodyPr wrap="square" rtlCol="0">
            <a:spAutoFit/>
          </a:bodyPr>
          <a:lstStyle/>
          <a:p>
            <a:pPr marL="342900" indent="-342900">
              <a:spcBef>
                <a:spcPts val="600"/>
              </a:spcBef>
              <a:spcAft>
                <a:spcPts val="600"/>
              </a:spcAft>
              <a:buFont typeface="Arial" panose="020B0604020202020204" pitchFamily="34" charset="0"/>
              <a:buChar char="•"/>
            </a:pPr>
            <a:r>
              <a:rPr lang="ru-RU" dirty="0"/>
              <a:t>п. 5.12.</a:t>
            </a:r>
          </a:p>
        </p:txBody>
      </p:sp>
      <p:sp>
        <p:nvSpPr>
          <p:cNvPr id="88" name="TextBox 87"/>
          <p:cNvSpPr txBox="1"/>
          <p:nvPr/>
        </p:nvSpPr>
        <p:spPr>
          <a:xfrm>
            <a:off x="1651044" y="2874915"/>
            <a:ext cx="10469595" cy="646331"/>
          </a:xfrm>
          <a:prstGeom prst="rect">
            <a:avLst/>
          </a:prstGeom>
          <a:noFill/>
        </p:spPr>
        <p:txBody>
          <a:bodyPr wrap="square" rtlCol="0">
            <a:spAutoFit/>
          </a:bodyPr>
          <a:lstStyle/>
          <a:p>
            <a:pPr marL="342900" indent="-342900">
              <a:spcBef>
                <a:spcPts val="600"/>
              </a:spcBef>
              <a:spcAft>
                <a:spcPts val="600"/>
              </a:spcAft>
              <a:buFont typeface="Arial" panose="020B0604020202020204" pitchFamily="34" charset="0"/>
              <a:buChar char="•"/>
            </a:pPr>
            <a:r>
              <a:rPr lang="ru-RU" dirty="0"/>
              <a:t>После окончания отпуска по уходу за ребенком можно возобновить членство в группе высокого профессионального потенциала (академическом кадровом резерве) вне конкурса и вне квот</a:t>
            </a:r>
          </a:p>
        </p:txBody>
      </p:sp>
      <p:sp>
        <p:nvSpPr>
          <p:cNvPr id="89" name="TextBox 88"/>
          <p:cNvSpPr txBox="1"/>
          <p:nvPr/>
        </p:nvSpPr>
        <p:spPr>
          <a:xfrm>
            <a:off x="1621662" y="3794839"/>
            <a:ext cx="10469595" cy="2031325"/>
          </a:xfrm>
          <a:prstGeom prst="rect">
            <a:avLst/>
          </a:prstGeom>
          <a:noFill/>
        </p:spPr>
        <p:txBody>
          <a:bodyPr wrap="square" rtlCol="0">
            <a:spAutoFit/>
          </a:bodyPr>
          <a:lstStyle/>
          <a:p>
            <a:pPr marL="285750" lvl="0" indent="-285750">
              <a:buFont typeface="Arial" panose="020B0604020202020204" pitchFamily="34" charset="0"/>
              <a:buChar char="•"/>
            </a:pPr>
            <a:r>
              <a:rPr lang="ru-RU" dirty="0"/>
              <a:t>В течение календарного года после выхода из соответствующего отпуска согласовать с руководителем своего структурного подразделения возобновлении участия в программе. Подготовить личное заявление на имя проректора </a:t>
            </a:r>
            <a:r>
              <a:rPr lang="ru-RU" dirty="0" err="1"/>
              <a:t>Дагаева</a:t>
            </a:r>
            <a:r>
              <a:rPr lang="ru-RU" dirty="0"/>
              <a:t> Д. А. Подписать заявление самому и получить подпись своего руководителя. Отсканировать подписанный документ и отправить по электронной почте </a:t>
            </a:r>
            <a:r>
              <a:rPr lang="ru-RU" u="sng" dirty="0" err="1">
                <a:hlinkClick r:id="rId3"/>
              </a:rPr>
              <a:t>Лонщиковой</a:t>
            </a:r>
            <a:r>
              <a:rPr lang="ru-RU" u="sng" dirty="0">
                <a:hlinkClick r:id="rId3"/>
              </a:rPr>
              <a:t> Ю. В.</a:t>
            </a:r>
            <a:r>
              <a:rPr lang="ru-RU" u="sng" dirty="0"/>
              <a:t> </a:t>
            </a:r>
            <a:r>
              <a:rPr lang="ru-RU" dirty="0"/>
              <a:t>Менеджер Центра по работе с группами высокого профессионального потенциала запускает Приказ о внесении изменений в основной приказ о составе кадрового резерва.</a:t>
            </a:r>
          </a:p>
        </p:txBody>
      </p:sp>
      <p:sp>
        <p:nvSpPr>
          <p:cNvPr id="90" name="TextBox 89"/>
          <p:cNvSpPr txBox="1"/>
          <p:nvPr/>
        </p:nvSpPr>
        <p:spPr>
          <a:xfrm>
            <a:off x="1621662" y="5984855"/>
            <a:ext cx="10469595" cy="646331"/>
          </a:xfrm>
          <a:prstGeom prst="rect">
            <a:avLst/>
          </a:prstGeom>
          <a:noFill/>
        </p:spPr>
        <p:txBody>
          <a:bodyPr wrap="square" rtlCol="0">
            <a:spAutoFit/>
          </a:bodyPr>
          <a:lstStyle/>
          <a:p>
            <a:pPr marL="342900" indent="-342900">
              <a:spcBef>
                <a:spcPts val="600"/>
              </a:spcBef>
              <a:spcAft>
                <a:spcPts val="600"/>
              </a:spcAft>
              <a:buFont typeface="Arial" panose="020B0604020202020204" pitchFamily="34" charset="0"/>
              <a:buChar char="•"/>
            </a:pPr>
            <a:r>
              <a:rPr lang="ru-RU" dirty="0"/>
              <a:t>Работники Центра по работе с группами высокого профессионального потенциала </a:t>
            </a:r>
            <a:r>
              <a:rPr lang="en-US" dirty="0">
                <a:hlinkClick r:id="rId4"/>
              </a:rPr>
              <a:t>HighPotential@hse.ru</a:t>
            </a:r>
            <a:endParaRPr lang="ru-RU" dirty="0"/>
          </a:p>
        </p:txBody>
      </p:sp>
    </p:spTree>
    <p:extLst>
      <p:ext uri="{BB962C8B-B14F-4D97-AF65-F5344CB8AC3E}">
        <p14:creationId xmlns:p14="http://schemas.microsoft.com/office/powerpoint/2010/main" val="3542403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a:extLst>
              <a:ext uri="{FF2B5EF4-FFF2-40B4-BE49-F238E27FC236}">
                <a16:creationId xmlns:a16="http://schemas.microsoft.com/office/drawing/2014/main" id="{0648CF85-8F56-2C4F-8090-85FF4624B587}"/>
              </a:ext>
            </a:extLst>
          </p:cNvPr>
          <p:cNvSpPr>
            <a:spLocks noGrp="1"/>
          </p:cNvSpPr>
          <p:nvPr>
            <p:ph type="body" sz="quarter" idx="13"/>
          </p:nvPr>
        </p:nvSpPr>
        <p:spPr>
          <a:xfrm>
            <a:off x="1393834" y="415207"/>
            <a:ext cx="9408698" cy="551987"/>
          </a:xfrm>
        </p:spPr>
        <p:txBody>
          <a:bodyPr vert="horz" lIns="0" tIns="0" rIns="0" bIns="0" rtlCol="0">
            <a:noAutofit/>
          </a:bodyPr>
          <a:lstStyle/>
          <a:p>
            <a:r>
              <a:rPr lang="ru-RU" sz="2800" b="1" dirty="0"/>
              <a:t>Другие полезные ссылки</a:t>
            </a:r>
          </a:p>
        </p:txBody>
      </p:sp>
      <p:pic>
        <p:nvPicPr>
          <p:cNvPr id="5" name="Рисунок 4" descr="C:\Users\eartuhova\AppData\Local\Microsoft\Windows\INetCache\Content.Outlook\8W8757S9\1.jpg"/>
          <p:cNvPicPr/>
          <p:nvPr/>
        </p:nvPicPr>
        <p:blipFill>
          <a:blip r:embed="rId2">
            <a:extLst>
              <a:ext uri="{28A0092B-C50C-407E-A947-70E740481C1C}">
                <a14:useLocalDpi xmlns:a14="http://schemas.microsoft.com/office/drawing/2010/main" val="0"/>
              </a:ext>
            </a:extLst>
          </a:blip>
          <a:srcRect/>
          <a:stretch>
            <a:fillRect/>
          </a:stretch>
        </p:blipFill>
        <p:spPr bwMode="auto">
          <a:xfrm>
            <a:off x="9087239" y="3993375"/>
            <a:ext cx="2679700" cy="2465070"/>
          </a:xfrm>
          <a:prstGeom prst="rect">
            <a:avLst/>
          </a:prstGeom>
          <a:noFill/>
          <a:ln>
            <a:noFill/>
          </a:ln>
        </p:spPr>
      </p:pic>
      <p:sp>
        <p:nvSpPr>
          <p:cNvPr id="3" name="TextBox 2"/>
          <p:cNvSpPr txBox="1"/>
          <p:nvPr/>
        </p:nvSpPr>
        <p:spPr>
          <a:xfrm>
            <a:off x="1208911" y="1191941"/>
            <a:ext cx="8541482" cy="4524315"/>
          </a:xfrm>
          <a:prstGeom prst="rect">
            <a:avLst/>
          </a:prstGeom>
          <a:noFill/>
        </p:spPr>
        <p:txBody>
          <a:bodyPr wrap="square" rtlCol="0">
            <a:spAutoFit/>
          </a:bodyPr>
          <a:lstStyle/>
          <a:p>
            <a:pPr marL="342900" indent="-342900">
              <a:buFont typeface="Arial" panose="020B0604020202020204" pitchFamily="34" charset="0"/>
              <a:buChar char="•"/>
            </a:pPr>
            <a:r>
              <a:rPr lang="ru-RU" sz="2400" dirty="0"/>
              <a:t> </a:t>
            </a:r>
            <a:r>
              <a:rPr lang="ru-RU" sz="2400" b="1" dirty="0"/>
              <a:t>Заявление о выходе</a:t>
            </a:r>
            <a:r>
              <a:rPr lang="ru-RU" sz="2400" dirty="0"/>
              <a:t> из отпуска по уходу за ребенком </a:t>
            </a:r>
            <a:r>
              <a:rPr lang="ru-RU" sz="2400" u="sng" dirty="0">
                <a:hlinkClick r:id="rId3"/>
              </a:rPr>
              <a:t>https://hr.hse.ru/blanki</a:t>
            </a:r>
            <a:r>
              <a:rPr lang="ru-RU" sz="2400" dirty="0"/>
              <a:t> </a:t>
            </a:r>
          </a:p>
          <a:p>
            <a:r>
              <a:rPr lang="ru-RU" sz="2400" dirty="0"/>
              <a:t>К заявлению ППС должен быть приложен индивидуальный план учебно-методической нагрузки</a:t>
            </a:r>
          </a:p>
          <a:p>
            <a:r>
              <a:rPr lang="ru-RU" sz="2400" dirty="0"/>
              <a:t> </a:t>
            </a:r>
          </a:p>
          <a:p>
            <a:pPr marL="342900" indent="-342900">
              <a:buFont typeface="Arial" panose="020B0604020202020204" pitchFamily="34" charset="0"/>
              <a:buChar char="•"/>
            </a:pPr>
            <a:r>
              <a:rPr lang="ru-RU" sz="2400" b="1" dirty="0"/>
              <a:t>Детские комнаты</a:t>
            </a:r>
            <a:r>
              <a:rPr lang="ru-RU" sz="2400" dirty="0"/>
              <a:t> кратковременного пребывания для детей работников и обучающихся НИУ ВШЭ </a:t>
            </a:r>
            <a:r>
              <a:rPr lang="ru-RU" sz="2400" u="sng" dirty="0">
                <a:hlinkClick r:id="rId4"/>
              </a:rPr>
              <a:t>https://benefits.hse.ru/detskie_komnaty</a:t>
            </a:r>
            <a:r>
              <a:rPr lang="ru-RU" sz="2400" dirty="0"/>
              <a:t> </a:t>
            </a:r>
            <a:endParaRPr lang="ru-RU" sz="2400" b="1" dirty="0"/>
          </a:p>
          <a:p>
            <a:r>
              <a:rPr lang="ru-RU" sz="2400" dirty="0"/>
              <a:t> </a:t>
            </a:r>
            <a:endParaRPr lang="ru-RU" sz="2400" b="1" dirty="0"/>
          </a:p>
          <a:p>
            <a:pPr marL="342900" indent="-342900">
              <a:buFont typeface="Arial" panose="020B0604020202020204" pitchFamily="34" charset="0"/>
              <a:buChar char="•"/>
            </a:pPr>
            <a:r>
              <a:rPr lang="ru-RU" sz="2400" dirty="0"/>
              <a:t> </a:t>
            </a:r>
            <a:r>
              <a:rPr lang="ru-RU" sz="2400" b="1" dirty="0"/>
              <a:t>Публикация в Окнах Роста</a:t>
            </a:r>
            <a:r>
              <a:rPr lang="ru-RU" sz="2400" dirty="0"/>
              <a:t> «Из университета в декрет и обратно. Стратегии выхода на академическую работу» </a:t>
            </a:r>
            <a:r>
              <a:rPr lang="ru-RU" sz="2400" u="sng" dirty="0">
                <a:hlinkClick r:id="rId5"/>
              </a:rPr>
              <a:t>https://okna.hse.ru/news/797726133.html</a:t>
            </a:r>
            <a:endParaRPr lang="ru-RU" sz="2400" dirty="0"/>
          </a:p>
        </p:txBody>
      </p:sp>
    </p:spTree>
    <p:extLst>
      <p:ext uri="{BB962C8B-B14F-4D97-AF65-F5344CB8AC3E}">
        <p14:creationId xmlns:p14="http://schemas.microsoft.com/office/powerpoint/2010/main" val="605386495"/>
      </p:ext>
    </p:extLst>
  </p:cSld>
  <p:clrMapOvr>
    <a:masterClrMapping/>
  </p:clrMapOvr>
</p:sld>
</file>

<file path=ppt/theme/theme1.xml><?xml version="1.0" encoding="utf-8"?>
<a:theme xmlns:a="http://schemas.openxmlformats.org/drawingml/2006/main" name="Office Theme">
  <a:themeElements>
    <a:clrScheme name="Пользовательские 1">
      <a:dk1>
        <a:srgbClr val="0F2C68"/>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1000" dirty="0">
            <a:latin typeface="HSE Sans" panose="02000000000000000000" pitchFamily="2"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2A9C74E6E830D74E9B0FDDB4017A5417" ma:contentTypeVersion="13" ma:contentTypeDescription="Создание документа." ma:contentTypeScope="" ma:versionID="d4e423622451d608a8a05f4da7a1e1a2">
  <xsd:schema xmlns:xsd="http://www.w3.org/2001/XMLSchema" xmlns:xs="http://www.w3.org/2001/XMLSchema" xmlns:p="http://schemas.microsoft.com/office/2006/metadata/properties" xmlns:ns2="9875bd71-cde8-496c-a136-433f55d5e6d0" xmlns:ns3="e96afe77-3acb-4328-97fc-408e1bde3ecd" targetNamespace="http://schemas.microsoft.com/office/2006/metadata/properties" ma:root="true" ma:fieldsID="4831203c63c08b9f52ea6d3ee0d7a96e" ns2:_="" ns3:_="">
    <xsd:import namespace="9875bd71-cde8-496c-a136-433f55d5e6d0"/>
    <xsd:import namespace="e96afe77-3acb-4328-97fc-408e1bde3ec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75bd71-cde8-496c-a136-433f55d5e6d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96afe77-3acb-4328-97fc-408e1bde3ecd" elementFormDefault="qualified">
    <xsd:import namespace="http://schemas.microsoft.com/office/2006/documentManagement/types"/>
    <xsd:import namespace="http://schemas.microsoft.com/office/infopath/2007/PartnerControls"/>
    <xsd:element name="SharedWithUsers" ma:index="18" nillable="true" ma:displayName="Общий доступ с использованием"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Совместно с подробностями"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D4651DD-DCCC-4759-B2F6-7F520BDCC2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75bd71-cde8-496c-a136-433f55d5e6d0"/>
    <ds:schemaRef ds:uri="e96afe77-3acb-4328-97fc-408e1bde3ec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33DAF31-D8A6-49A0-9A5D-8B2EA5B1C511}">
  <ds:schemaRefs>
    <ds:schemaRef ds:uri="http://www.w3.org/XML/1998/namespace"/>
    <ds:schemaRef ds:uri="http://purl.org/dc/elements/1.1/"/>
    <ds:schemaRef ds:uri="9875bd71-cde8-496c-a136-433f55d5e6d0"/>
    <ds:schemaRef ds:uri="http://schemas.openxmlformats.org/package/2006/metadata/core-properties"/>
    <ds:schemaRef ds:uri="e96afe77-3acb-4328-97fc-408e1bde3ecd"/>
    <ds:schemaRef ds:uri="http://schemas.microsoft.com/office/2006/metadata/properties"/>
    <ds:schemaRef ds:uri="http://schemas.microsoft.com/office/2006/documentManagement/types"/>
    <ds:schemaRef ds:uri="http://purl.org/dc/dcmitype/"/>
    <ds:schemaRef ds:uri="http://schemas.microsoft.com/office/infopath/2007/PartnerControls"/>
    <ds:schemaRef ds:uri="http://purl.org/dc/terms/"/>
  </ds:schemaRefs>
</ds:datastoreItem>
</file>

<file path=customXml/itemProps3.xml><?xml version="1.0" encoding="utf-8"?>
<ds:datastoreItem xmlns:ds="http://schemas.openxmlformats.org/officeDocument/2006/customXml" ds:itemID="{B34386AA-1848-4C75-B336-1053927CB0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15767</TotalTime>
  <Words>654</Words>
  <Application>Microsoft Office PowerPoint</Application>
  <PresentationFormat>Широкоэкранный</PresentationFormat>
  <Paragraphs>40</Paragraphs>
  <Slides>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7</vt:i4>
      </vt:variant>
    </vt:vector>
  </HeadingPairs>
  <TitlesOfParts>
    <vt:vector size="12" baseType="lpstr">
      <vt:lpstr>Arial</vt:lpstr>
      <vt:lpstr>Calibri</vt:lpstr>
      <vt:lpstr>Calibri Light</vt:lpstr>
      <vt:lpstr>HSE Sans</vt:lpstr>
      <vt:lpstr>Office Theme</vt:lpstr>
      <vt:lpstr>Выход из отпуска по уходу за ребенком: полезные ссылки для преподавателей</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Кутьков Юрий Юрьевич</dc:creator>
  <cp:lastModifiedBy>Артюхова Елена Алексеевна</cp:lastModifiedBy>
  <cp:revision>152</cp:revision>
  <cp:lastPrinted>2023-02-01T07:46:55Z</cp:lastPrinted>
  <dcterms:created xsi:type="dcterms:W3CDTF">2021-11-11T08:52:47Z</dcterms:created>
  <dcterms:modified xsi:type="dcterms:W3CDTF">2023-02-04T07:28:33Z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0x0101002A9C74E6E830D74E9B0FDDB4017A5417</vt:lpwstr>
  </property>
</Properties>
</file>