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76" r:id="rId5"/>
  </p:sldIdLst>
  <p:sldSz cx="12192000" cy="6858000"/>
  <p:notesSz cx="6797675" cy="9926638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C63"/>
    <a:srgbClr val="96628C"/>
    <a:srgbClr val="11A0D7"/>
    <a:srgbClr val="E61F3D"/>
    <a:srgbClr val="CD5A5A"/>
    <a:srgbClr val="FFD746"/>
    <a:srgbClr val="0E2D69"/>
    <a:srgbClr val="D9D9D9"/>
    <a:srgbClr val="EB681F"/>
    <a:srgbClr val="23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21501-8AC7-D24B-9BD4-4AB280FA19DE}" v="6" dt="2021-11-26T18:08:21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5"/>
    <p:restoredTop sz="94590"/>
  </p:normalViewPr>
  <p:slideViewPr>
    <p:cSldViewPr snapToGrid="0" snapToObjects="1">
      <p:cViewPr varScale="1">
        <p:scale>
          <a:sx n="99" d="100"/>
          <a:sy n="99" d="100"/>
        </p:scale>
        <p:origin x="1230" y="72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36" Type="http://schemas.microsoft.com/office/2015/10/relationships/revisionInfo" Target="revisionInfo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12/05/2022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7467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54676" y="6505277"/>
            <a:ext cx="260488" cy="256801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51972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8932818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12/05/2022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13303" y="293090"/>
            <a:ext cx="599790" cy="59979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Очень крутой заголовок…"/>
          <p:cNvSpPr txBox="1"/>
          <p:nvPr/>
        </p:nvSpPr>
        <p:spPr>
          <a:xfrm>
            <a:off x="1345373" y="178572"/>
            <a:ext cx="8929750" cy="5357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400" dirty="0"/>
              <a:t>Система оплаты труда работников НИУ ВШЭ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659477" y="4587588"/>
            <a:ext cx="8676883" cy="2018323"/>
            <a:chOff x="-1209382" y="-424009"/>
            <a:chExt cx="24198225" cy="5251456"/>
          </a:xfrm>
          <a:effectLst/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-1002596" y="-424009"/>
              <a:ext cx="6501391" cy="4553911"/>
            </a:xfrm>
            <a:prstGeom prst="roundRect">
              <a:avLst>
                <a:gd name="adj" fmla="val 10000"/>
              </a:avLst>
            </a:prstGeom>
            <a:noFill/>
            <a:ln>
              <a:noFill/>
            </a:ln>
          </p:spPr>
          <p:style>
            <a:lnRef idx="3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-1209382" y="2172286"/>
              <a:ext cx="24198225" cy="2655161"/>
            </a:xfrm>
            <a:prstGeom prst="rect">
              <a:avLst/>
            </a:prstGeom>
            <a:ln>
              <a:solidFill>
                <a:srgbClr val="003399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marL="361950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>
                  <a:solidFill>
                    <a:srgbClr val="003399"/>
                  </a:solidFill>
                </a:rPr>
                <a:t>Меры социальной поддержки </a:t>
              </a:r>
              <a:r>
                <a:rPr lang="ru-RU" sz="1600" dirty="0"/>
                <a:t>— единовременные выплаты (пособия) или материальная помощь работникам (не включаемые в заработную плату) 4 000 рублей/год, не облагаются подоходным налогом </a:t>
              </a:r>
              <a:r>
                <a:rPr lang="ru-RU" sz="1600" b="1" dirty="0"/>
                <a:t> </a:t>
              </a: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1451484" y="740461"/>
            <a:ext cx="90011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600" dirty="0">
                <a:solidFill>
                  <a:srgbClr val="003399"/>
                </a:solidFill>
              </a:rPr>
              <a:t>Гарантированная оплата труда (ГОТ) – оплата труда, установленная в трудовом договоре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448086" y="1118020"/>
            <a:ext cx="55840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600" dirty="0">
                <a:solidFill>
                  <a:srgbClr val="003399"/>
                </a:solidFill>
              </a:rPr>
              <a:t>Уровень ГОТ для профессорско-преподавательского состава (ППС) и научных сотрудников (НС) утверждается решением ученого совета НИУ ВШЭ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>
          <a:xfrm>
            <a:off x="11172564" y="6489340"/>
            <a:ext cx="288032" cy="256801"/>
          </a:xfrm>
        </p:spPr>
        <p:txBody>
          <a:bodyPr/>
          <a:lstStyle/>
          <a:p>
            <a:fld id="{86CB4B4D-7CA3-9044-876B-883B54F8677D}" type="slidenum">
              <a:rPr lang="ru-RU" smtClean="0"/>
              <a:pPr/>
              <a:t>1</a:t>
            </a:fld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6090358" y="1339956"/>
            <a:ext cx="4324886" cy="3552396"/>
            <a:chOff x="15766719" y="-4618756"/>
            <a:chExt cx="8649772" cy="7104791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15766719" y="2213"/>
              <a:ext cx="3681473" cy="2483822"/>
            </a:xfrm>
            <a:prstGeom prst="roundRect">
              <a:avLst>
                <a:gd name="adj" fmla="val 10000"/>
              </a:avLst>
            </a:prstGeom>
            <a:noFill/>
            <a:ln>
              <a:noFill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Скругленный прямоугольник 4"/>
            <p:cNvSpPr txBox="1"/>
            <p:nvPr/>
          </p:nvSpPr>
          <p:spPr>
            <a:xfrm>
              <a:off x="18632739" y="-4618756"/>
              <a:ext cx="5783752" cy="1538585"/>
            </a:xfrm>
            <a:prstGeom prst="rect">
              <a:avLst/>
            </a:prstGeom>
            <a:ln>
              <a:solidFill>
                <a:srgbClr val="003399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180975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>
                  <a:solidFill>
                    <a:srgbClr val="003399"/>
                  </a:solidFill>
                </a:rPr>
                <a:t>Должностной оклад  </a:t>
              </a:r>
              <a:r>
                <a:rPr lang="ru-RU" sz="1400" dirty="0"/>
                <a:t>— фиксированный размер оплаты труда работника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3899614" y="2405211"/>
            <a:ext cx="6553013" cy="5060265"/>
            <a:chOff x="16006511" y="-5885695"/>
            <a:chExt cx="13106026" cy="10120529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6006511" y="1915716"/>
              <a:ext cx="3710377" cy="2319118"/>
            </a:xfrm>
            <a:prstGeom prst="roundRect">
              <a:avLst>
                <a:gd name="adj" fmla="val 10000"/>
              </a:avLst>
            </a:prstGeom>
            <a:noFill/>
            <a:ln>
              <a:noFill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Скругленный прямоугольник 4"/>
            <p:cNvSpPr txBox="1"/>
            <p:nvPr/>
          </p:nvSpPr>
          <p:spPr>
            <a:xfrm>
              <a:off x="23377200" y="-5885695"/>
              <a:ext cx="5735337" cy="1421887"/>
            </a:xfrm>
            <a:prstGeom prst="rect">
              <a:avLst/>
            </a:prstGeom>
            <a:ln>
              <a:solidFill>
                <a:srgbClr val="003399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8890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>
                  <a:solidFill>
                    <a:srgbClr val="003399"/>
                  </a:solidFill>
                </a:rPr>
                <a:t>Персональные надбавки               </a:t>
              </a:r>
              <a:r>
                <a:rPr lang="ru-RU" sz="1400" dirty="0"/>
                <a:t>(стимулирующие выплаты)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440682" y="3068960"/>
            <a:ext cx="1960896" cy="997618"/>
            <a:chOff x="2625385" y="2476498"/>
            <a:chExt cx="3921792" cy="1995235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2625385" y="2476498"/>
              <a:ext cx="3921792" cy="1995235"/>
            </a:xfrm>
            <a:prstGeom prst="roundRect">
              <a:avLst>
                <a:gd name="adj" fmla="val 10000"/>
              </a:avLst>
            </a:prstGeom>
            <a:solidFill>
              <a:srgbClr val="E2E2E2"/>
            </a:solidFill>
            <a:ln>
              <a:solidFill>
                <a:srgbClr val="003399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Скругленный прямоугольник 4"/>
            <p:cNvSpPr txBox="1"/>
            <p:nvPr/>
          </p:nvSpPr>
          <p:spPr>
            <a:xfrm>
              <a:off x="2683823" y="2534936"/>
              <a:ext cx="3804916" cy="18783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>
                  <a:solidFill>
                    <a:srgbClr val="003399"/>
                  </a:solidFill>
                </a:rPr>
                <a:t>Система оплаты труда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019437" y="1704039"/>
            <a:ext cx="3156683" cy="1207118"/>
            <a:chOff x="9058355" y="402710"/>
            <a:chExt cx="3627701" cy="2414235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9058355" y="402710"/>
              <a:ext cx="3627701" cy="2414235"/>
            </a:xfrm>
            <a:prstGeom prst="roundRect">
              <a:avLst>
                <a:gd name="adj" fmla="val 10000"/>
              </a:avLst>
            </a:prstGeom>
            <a:noFill/>
            <a:ln>
              <a:noFill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Скругленный прямоугольник 4"/>
            <p:cNvSpPr txBox="1"/>
            <p:nvPr/>
          </p:nvSpPr>
          <p:spPr>
            <a:xfrm>
              <a:off x="9129066" y="473421"/>
              <a:ext cx="3486279" cy="22728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>
                  <a:solidFill>
                    <a:srgbClr val="003399"/>
                  </a:solidFill>
                </a:rPr>
                <a:t>Гарантированная оплата труда</a:t>
              </a: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193415" y="2983122"/>
            <a:ext cx="6536425" cy="1370883"/>
            <a:chOff x="9091551" y="2693403"/>
            <a:chExt cx="11304023" cy="2741766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9106007" y="2693403"/>
              <a:ext cx="4828470" cy="2414235"/>
            </a:xfrm>
            <a:prstGeom prst="roundRect">
              <a:avLst>
                <a:gd name="adj" fmla="val 10000"/>
              </a:avLst>
            </a:prstGeom>
            <a:noFill/>
            <a:ln>
              <a:noFill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Скругленный прямоугольник 4"/>
            <p:cNvSpPr txBox="1"/>
            <p:nvPr/>
          </p:nvSpPr>
          <p:spPr>
            <a:xfrm>
              <a:off x="9091551" y="3162356"/>
              <a:ext cx="11304023" cy="22728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60" tIns="10160" rIns="10160" bIns="10160" numCol="1" spcCol="1270" anchor="ctr" anchorCtr="1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rgbClr val="003399"/>
                  </a:solidFill>
                </a:rPr>
                <a:t>Компенсационные выплаты </a:t>
              </a:r>
              <a:r>
                <a:rPr lang="ru-RU" sz="1600" dirty="0"/>
                <a:t>— денежные выплаты, связанные с исполнением работниками трудовых (должностных) обязанностей в условиях, отклоняющихся от нормальных</a:t>
              </a:r>
            </a:p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dirty="0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4240096" y="4188027"/>
            <a:ext cx="6661827" cy="2121685"/>
            <a:chOff x="9106005" y="3540697"/>
            <a:chExt cx="5386294" cy="4243369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9106005" y="5369831"/>
              <a:ext cx="4828470" cy="2414235"/>
            </a:xfrm>
            <a:prstGeom prst="roundRect">
              <a:avLst>
                <a:gd name="adj" fmla="val 10000"/>
              </a:avLst>
            </a:prstGeom>
            <a:noFill/>
            <a:ln>
              <a:noFill/>
            </a:ln>
            <a:effectLst/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Скругленный прямоугольник 4"/>
            <p:cNvSpPr txBox="1"/>
            <p:nvPr/>
          </p:nvSpPr>
          <p:spPr>
            <a:xfrm>
              <a:off x="9128561" y="3540697"/>
              <a:ext cx="5363738" cy="22728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>
                  <a:solidFill>
                    <a:srgbClr val="003399"/>
                  </a:solidFill>
                </a:rPr>
                <a:t>Прочие стимулирующие выплаты </a:t>
              </a:r>
              <a:r>
                <a:rPr lang="ru-RU" sz="1600" dirty="0"/>
                <a:t>— </a:t>
              </a:r>
              <a:r>
                <a:rPr lang="ru-RU" sz="1600" dirty="0" err="1"/>
                <a:t>выплаты</a:t>
              </a:r>
              <a:r>
                <a:rPr lang="ru-RU" sz="1600" dirty="0"/>
                <a:t>, направленные на стимулирование работника к качественному результату труда, а также поощрительные выплаты за выполненную работу</a:t>
              </a:r>
            </a:p>
          </p:txBody>
        </p:sp>
      </p:grpSp>
      <p:cxnSp>
        <p:nvCxnSpPr>
          <p:cNvPr id="4" name="Прямая со стрелкой 3"/>
          <p:cNvCxnSpPr/>
          <p:nvPr/>
        </p:nvCxnSpPr>
        <p:spPr>
          <a:xfrm flipV="1">
            <a:off x="3503712" y="2405211"/>
            <a:ext cx="577255" cy="577912"/>
          </a:xfrm>
          <a:prstGeom prst="straightConnector1">
            <a:avLst/>
          </a:prstGeom>
          <a:noFill/>
          <a:ln w="25400" cap="flat">
            <a:solidFill>
              <a:srgbClr val="003399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" name="Прямая со стрелкой 6"/>
          <p:cNvCxnSpPr/>
          <p:nvPr/>
        </p:nvCxnSpPr>
        <p:spPr>
          <a:xfrm>
            <a:off x="3503712" y="4066578"/>
            <a:ext cx="689703" cy="442543"/>
          </a:xfrm>
          <a:prstGeom prst="straightConnector1">
            <a:avLst/>
          </a:prstGeom>
          <a:noFill/>
          <a:ln w="25400" cap="flat">
            <a:solidFill>
              <a:srgbClr val="003399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6" name="Прямая со стрелкой 35"/>
          <p:cNvCxnSpPr/>
          <p:nvPr/>
        </p:nvCxnSpPr>
        <p:spPr>
          <a:xfrm>
            <a:off x="3575720" y="3650441"/>
            <a:ext cx="505247" cy="0"/>
          </a:xfrm>
          <a:prstGeom prst="straightConnector1">
            <a:avLst/>
          </a:prstGeom>
          <a:noFill/>
          <a:ln w="25400" cap="flat">
            <a:solidFill>
              <a:srgbClr val="003399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7032104" y="1739395"/>
            <a:ext cx="396044" cy="369854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" name="Прямая со стрелкой 8"/>
          <p:cNvCxnSpPr/>
          <p:nvPr/>
        </p:nvCxnSpPr>
        <p:spPr>
          <a:xfrm>
            <a:off x="7032104" y="2405211"/>
            <a:ext cx="396044" cy="267706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173811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Пользовательские 1">
    <a:dk1>
      <a:srgbClr val="0F2C68"/>
    </a:dk1>
    <a:lt1>
      <a:srgbClr val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3DAF31-D8A6-49A0-9A5D-8B2EA5B1C511}">
  <ds:schemaRefs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9875bd71-cde8-496c-a136-433f55d5e6d0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e96afe77-3acb-4328-97fc-408e1bde3ec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15153</TotalTime>
  <Words>132</Words>
  <Application>Microsoft Office PowerPoint</Application>
  <PresentationFormat>Широкоэкранный</PresentationFormat>
  <Paragraphs>11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HSE Sans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Артюхова Елена Алексеевна</cp:lastModifiedBy>
  <cp:revision>125</cp:revision>
  <cp:lastPrinted>2022-11-16T15:14:07Z</cp:lastPrinted>
  <dcterms:created xsi:type="dcterms:W3CDTF">2021-11-11T08:52:47Z</dcterms:created>
  <dcterms:modified xsi:type="dcterms:W3CDTF">2022-12-05T15:25:47Z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