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77" r:id="rId5"/>
  </p:sldIdLst>
  <p:sldSz cx="12192000" cy="6858000"/>
  <p:notesSz cx="6797675" cy="9926638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4590"/>
  </p:normalViewPr>
  <p:slideViewPr>
    <p:cSldViewPr snapToGrid="0" snapToObjects="1">
      <p:cViewPr varScale="1">
        <p:scale>
          <a:sx n="99" d="100"/>
          <a:sy n="99" d="100"/>
        </p:scale>
        <p:origin x="1230" y="90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36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4676" y="6505277"/>
            <a:ext cx="260488" cy="2568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197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8932818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3303" y="293090"/>
            <a:ext cx="599790" cy="59979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Очень крутой заголовок…"/>
          <p:cNvSpPr txBox="1"/>
          <p:nvPr/>
        </p:nvSpPr>
        <p:spPr>
          <a:xfrm>
            <a:off x="1345373" y="178572"/>
            <a:ext cx="10501386" cy="535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/>
              <a:t>Структура оплаты </a:t>
            </a:r>
            <a:r>
              <a:rPr lang="ru-RU" sz="2400" dirty="0" smtClean="0"/>
              <a:t>труда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136560" y="6453336"/>
            <a:ext cx="360040" cy="2568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924029" y="1046707"/>
            <a:ext cx="2669883" cy="4996561"/>
          </a:xfrm>
          <a:prstGeom prst="rect">
            <a:avLst/>
          </a:prstGeom>
          <a:noFill/>
          <a:ln w="12700" cap="flat">
            <a:solidFill>
              <a:srgbClr val="00339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lvl="0"/>
            <a:r>
              <a:rPr lang="ru-RU" sz="2000" dirty="0">
                <a:solidFill>
                  <a:srgbClr val="003399"/>
                </a:solidFill>
              </a:rPr>
              <a:t>Компенсации  за увеличение объема работ при возложении административных обязанностей</a:t>
            </a:r>
          </a:p>
          <a:p>
            <a:pPr lvl="0"/>
            <a:endParaRPr lang="ru-RU" sz="2000" dirty="0">
              <a:solidFill>
                <a:srgbClr val="0033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Доплаты руководителям структурных подразделений и их заместителям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Доплаты академическим руководителям образовательных программ, аспирантских школ</a:t>
            </a:r>
          </a:p>
          <a:p>
            <a:pPr lvl="0" algn="l"/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35605" y="1046707"/>
            <a:ext cx="2062317" cy="2688236"/>
          </a:xfrm>
          <a:prstGeom prst="rect">
            <a:avLst/>
          </a:prstGeom>
          <a:noFill/>
          <a:ln w="12700" cap="flat">
            <a:solidFill>
              <a:srgbClr val="00339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defTabSz="410766" hangingPunct="0"/>
            <a:r>
              <a:rPr lang="ru-RU" sz="2000" dirty="0">
                <a:solidFill>
                  <a:srgbClr val="003399"/>
                </a:solidFill>
                <a:ea typeface="+mj-ea"/>
                <a:cs typeface="+mj-cs"/>
                <a:sym typeface="Helvetica Light"/>
              </a:rPr>
              <a:t>Гарантированная оплата труда</a:t>
            </a:r>
          </a:p>
          <a:p>
            <a:pPr defTabSz="410766" hangingPunct="0"/>
            <a:endParaRPr lang="ru-RU" sz="2000" dirty="0">
              <a:solidFill>
                <a:srgbClr val="003399"/>
              </a:solidFill>
              <a:ea typeface="+mj-ea"/>
              <a:cs typeface="+mj-cs"/>
              <a:sym typeface="Helvetica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Должностной оклад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Персональные надбавки</a:t>
            </a:r>
          </a:p>
          <a:p>
            <a:pPr defTabSz="410766" hangingPunct="0"/>
            <a:endParaRPr lang="ru-RU" sz="2000" dirty="0">
              <a:solidFill>
                <a:srgbClr val="000000"/>
              </a:solidFill>
              <a:ea typeface="+mj-ea"/>
              <a:cs typeface="+mj-cs"/>
              <a:sym typeface="Helvetica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79976" y="1046707"/>
            <a:ext cx="3110020" cy="4288675"/>
          </a:xfrm>
          <a:prstGeom prst="rect">
            <a:avLst/>
          </a:prstGeom>
          <a:noFill/>
          <a:ln w="12700" cap="flat">
            <a:solidFill>
              <a:srgbClr val="00339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ru-RU" sz="2000" dirty="0">
                <a:solidFill>
                  <a:srgbClr val="003399"/>
                </a:solidFill>
              </a:rPr>
              <a:t>Стимулирование академической активности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 Narrow"/>
              </a:rPr>
              <a:t>надбавки </a:t>
            </a:r>
            <a:r>
              <a:rPr lang="ru-RU" dirty="0">
                <a:latin typeface="Arial Narrow"/>
              </a:rPr>
              <a:t>лучшим преподавателям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 Narrow"/>
              </a:rPr>
              <a:t>академические </a:t>
            </a:r>
            <a:r>
              <a:rPr lang="ru-RU" dirty="0">
                <a:latin typeface="Arial Narrow"/>
              </a:rPr>
              <a:t>надбавки, надбавки за подготовку и сопровождение он-</a:t>
            </a:r>
            <a:r>
              <a:rPr lang="ru-RU" dirty="0" err="1">
                <a:latin typeface="Arial Narrow"/>
              </a:rPr>
              <a:t>лайн</a:t>
            </a:r>
            <a:r>
              <a:rPr lang="ru-RU" dirty="0">
                <a:latin typeface="Arial Narrow"/>
              </a:rPr>
              <a:t> курсов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 Narrow"/>
              </a:rPr>
              <a:t>стартовые </a:t>
            </a:r>
            <a:r>
              <a:rPr lang="ru-RU" dirty="0">
                <a:latin typeface="Arial Narrow"/>
              </a:rPr>
              <a:t>гранты кадрового резерва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Надбавки за защиту докторской диссертации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9375006" y="1046707"/>
            <a:ext cx="2296620" cy="4319452"/>
          </a:xfrm>
          <a:prstGeom prst="rect">
            <a:avLst/>
          </a:prstGeom>
          <a:noFill/>
          <a:ln w="12700" cap="flat">
            <a:solidFill>
              <a:srgbClr val="003399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ru-RU" sz="2000" dirty="0">
                <a:solidFill>
                  <a:srgbClr val="003399"/>
                </a:solidFill>
              </a:rPr>
              <a:t>Прочие стимулирующие надбавки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За интенсивность и высокие результаты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За качество выполняемых работ и эффективность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 Narrow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 Narrow"/>
              </a:rPr>
              <a:t>Премиальные выплаты</a:t>
            </a:r>
          </a:p>
          <a:p>
            <a:endParaRPr lang="ru-RU" dirty="0"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014972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льзовательские 1">
    <a:dk1>
      <a:srgbClr val="0F2C68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9875bd71-cde8-496c-a136-433f55d5e6d0"/>
    <ds:schemaRef ds:uri="http://www.w3.org/XML/1998/namespace"/>
    <ds:schemaRef ds:uri="e96afe77-3acb-4328-97fc-408e1bde3ecd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15152</TotalTime>
  <Words>77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Helvetica Light</vt:lpstr>
      <vt:lpstr>HSE Sans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Артюхова Елена Алексеевна</cp:lastModifiedBy>
  <cp:revision>124</cp:revision>
  <cp:lastPrinted>2022-11-16T15:14:07Z</cp:lastPrinted>
  <dcterms:created xsi:type="dcterms:W3CDTF">2021-11-11T08:52:47Z</dcterms:created>
  <dcterms:modified xsi:type="dcterms:W3CDTF">2022-12-05T15:26:39Z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